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66600" cy="6838950"/>
  <p:notesSz cx="12166600" cy="6838950"/>
  <p:embeddedFontLst>
    <p:embeddedFont>
      <p:font typeface="Arial" panose="00000000000000000000" pitchFamily="34" charset="1"/>
      <p:regular r:id="rId39"/>
    </p:embeddedFont>
    <p:embeddedFont>
      <p:font typeface="Calibri" panose="00000000000000000000" pitchFamily="34" charset="1"/>
      <p:regular r:id="rId38"/>
      <p:bold r:id="rId37"/>
    </p:embeddedFont>
    <p:embeddedFont>
      <p:font typeface="Times New Roman" panose="00000000000000000000" pitchFamily="18" charset="1"/>
      <p:regular r:id="rId3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font" Target="fonts/font1.fntdata"/><Relationship Id="rId37" Type="http://schemas.openxmlformats.org/officeDocument/2006/relationships/font" Target="fonts/font2.fntdata"/><Relationship Id="rId38" Type="http://schemas.openxmlformats.org/officeDocument/2006/relationships/font" Target="fonts/font3.fntdata"/><Relationship Id="rId39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0377" y="1084587"/>
            <a:ext cx="593219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942" y="3829812"/>
            <a:ext cx="8521065" cy="1709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9999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9999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8647" y="1572958"/>
            <a:ext cx="5295233" cy="4513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69069" y="1572958"/>
            <a:ext cx="5295233" cy="4513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" y="7"/>
            <a:ext cx="12165838" cy="42582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9999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4" y="7"/>
            <a:ext cx="12165838" cy="65889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6461" y="861029"/>
            <a:ext cx="6920026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9999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146" y="1787223"/>
            <a:ext cx="10798657" cy="278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38803" y="6360223"/>
            <a:ext cx="3895344" cy="341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8647" y="6360223"/>
            <a:ext cx="2799778" cy="341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64524" y="6360223"/>
            <a:ext cx="2799778" cy="341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0" Type="http://schemas.openxmlformats.org/officeDocument/2006/relationships/image" Target="../media/image32.jpg"/><Relationship Id="rId11" Type="http://schemas.openxmlformats.org/officeDocument/2006/relationships/image" Target="../media/image33.jpg"/><Relationship Id="rId12" Type="http://schemas.openxmlformats.org/officeDocument/2006/relationships/image" Target="../media/image34.jpg"/><Relationship Id="rId13" Type="http://schemas.openxmlformats.org/officeDocument/2006/relationships/image" Target="../media/image35.jpg"/><Relationship Id="rId14" Type="http://schemas.openxmlformats.org/officeDocument/2006/relationships/image" Target="../media/image36.jpg"/><Relationship Id="rId15" Type="http://schemas.openxmlformats.org/officeDocument/2006/relationships/image" Target="../media/image37.jp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jpg"/><Relationship Id="rId19" Type="http://schemas.openxmlformats.org/officeDocument/2006/relationships/image" Target="../media/image4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4.jpg"/><Relationship Id="rId4" Type="http://schemas.openxmlformats.org/officeDocument/2006/relationships/image" Target="../media/image4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Relationship Id="rId4" Type="http://schemas.openxmlformats.org/officeDocument/2006/relationships/image" Target="../media/image5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5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vider.mycompanyfiles.fr/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6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7"/>
            <a:ext cx="12165838" cy="6838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263" y="0"/>
            <a:ext cx="388937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9535" marR="5080" indent="-77470">
              <a:lnSpc>
                <a:spcPct val="100000"/>
              </a:lnSpc>
              <a:spcBef>
                <a:spcPts val="100"/>
              </a:spcBef>
            </a:pPr>
            <a:r>
              <a:rPr dirty="0" sz="4000" spc="-75"/>
              <a:t>L’extranet</a:t>
            </a:r>
            <a:r>
              <a:rPr dirty="0" sz="4000" spc="-45"/>
              <a:t> </a:t>
            </a:r>
            <a:r>
              <a:rPr dirty="0" sz="4000" spc="-20"/>
              <a:t>et</a:t>
            </a:r>
            <a:r>
              <a:rPr dirty="0" sz="4000" spc="-45"/>
              <a:t> l’appli </a:t>
            </a:r>
            <a:r>
              <a:rPr dirty="0" sz="4000" spc="-890"/>
              <a:t> </a:t>
            </a:r>
            <a:r>
              <a:rPr dirty="0" sz="4000" spc="-10"/>
              <a:t>mobile</a:t>
            </a:r>
            <a:r>
              <a:rPr dirty="0" sz="4000" spc="-30"/>
              <a:t> </a:t>
            </a:r>
            <a:r>
              <a:rPr dirty="0" sz="4000" spc="-5"/>
              <a:t>du</a:t>
            </a:r>
            <a:r>
              <a:rPr dirty="0" sz="4000" spc="-25"/>
              <a:t> </a:t>
            </a:r>
            <a:r>
              <a:rPr dirty="0" sz="4000" spc="-15"/>
              <a:t>cabinet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277745" y="5684311"/>
            <a:ext cx="275590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250" marR="5080" indent="-337185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solidFill>
                  <a:srgbClr val="8A8A8A"/>
                </a:solidFill>
                <a:latin typeface="Calibri"/>
                <a:cs typeface="Calibri"/>
              </a:rPr>
              <a:t>Formation </a:t>
            </a:r>
            <a:r>
              <a:rPr dirty="0" sz="2800" spc="-10">
                <a:solidFill>
                  <a:srgbClr val="8A8A8A"/>
                </a:solidFill>
                <a:latin typeface="Calibri"/>
                <a:cs typeface="Calibri"/>
              </a:rPr>
              <a:t>pour </a:t>
            </a:r>
            <a:r>
              <a:rPr dirty="0" sz="2800" spc="-5">
                <a:solidFill>
                  <a:srgbClr val="8A8A8A"/>
                </a:solidFill>
                <a:latin typeface="Calibri"/>
                <a:cs typeface="Calibri"/>
              </a:rPr>
              <a:t>les </a:t>
            </a:r>
            <a:r>
              <a:rPr dirty="0" sz="2800" spc="-62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8A8A8A"/>
                </a:solidFill>
                <a:latin typeface="Calibri"/>
                <a:cs typeface="Calibri"/>
              </a:rPr>
              <a:t>collaborateurs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0377" y="1084587"/>
            <a:ext cx="57772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999999"/>
                </a:solidFill>
                <a:latin typeface="Calibri"/>
                <a:cs typeface="Calibri"/>
              </a:rPr>
              <a:t>Constat</a:t>
            </a:r>
            <a:r>
              <a:rPr dirty="0" sz="24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999999"/>
                </a:solidFill>
                <a:latin typeface="Calibri"/>
                <a:cs typeface="Calibri"/>
              </a:rPr>
              <a:t>n°5</a:t>
            </a:r>
            <a:r>
              <a:rPr dirty="0" sz="2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999999"/>
                </a:solidFill>
                <a:latin typeface="Calibri"/>
                <a:cs typeface="Calibri"/>
              </a:rPr>
              <a:t>-</a:t>
            </a:r>
            <a:r>
              <a:rPr dirty="0" sz="2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400" spc="-55">
                <a:solidFill>
                  <a:srgbClr val="999999"/>
                </a:solidFill>
                <a:latin typeface="Calibri"/>
                <a:cs typeface="Calibri"/>
              </a:rPr>
              <a:t>Tout</a:t>
            </a:r>
            <a:r>
              <a:rPr dirty="0" sz="2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999999"/>
                </a:solidFill>
                <a:latin typeface="Calibri"/>
                <a:cs typeface="Calibri"/>
              </a:rPr>
              <a:t>le monde</a:t>
            </a:r>
            <a:r>
              <a:rPr dirty="0" sz="24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999999"/>
                </a:solidFill>
                <a:latin typeface="Calibri"/>
                <a:cs typeface="Calibri"/>
              </a:rPr>
              <a:t>manque</a:t>
            </a:r>
            <a:r>
              <a:rPr dirty="0" sz="2400" spc="-5">
                <a:solidFill>
                  <a:srgbClr val="999999"/>
                </a:solidFill>
                <a:latin typeface="Calibri"/>
                <a:cs typeface="Calibri"/>
              </a:rPr>
              <a:t> de </a:t>
            </a:r>
            <a:r>
              <a:rPr dirty="0" sz="2400" spc="-10">
                <a:solidFill>
                  <a:srgbClr val="999999"/>
                </a:solidFill>
                <a:latin typeface="Calibri"/>
                <a:cs typeface="Calibri"/>
              </a:rPr>
              <a:t>temps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015" y="3117857"/>
            <a:ext cx="419989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60" b="1">
                <a:solidFill>
                  <a:srgbClr val="F5A12F"/>
                </a:solidFill>
                <a:latin typeface="Calibri"/>
                <a:cs typeface="Calibri"/>
              </a:rPr>
              <a:t>Faire</a:t>
            </a:r>
            <a:r>
              <a:rPr dirty="0" sz="6600" spc="-6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6600" spc="-10" b="1">
                <a:solidFill>
                  <a:srgbClr val="F5A12F"/>
                </a:solidFill>
                <a:latin typeface="Calibri"/>
                <a:cs typeface="Calibri"/>
              </a:rPr>
              <a:t>simple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1182" y="1084587"/>
            <a:ext cx="629285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/>
              <a:t>Constat </a:t>
            </a:r>
            <a:r>
              <a:rPr dirty="0" sz="2400" spc="-5"/>
              <a:t>n°6 </a:t>
            </a:r>
            <a:r>
              <a:rPr dirty="0" sz="2400"/>
              <a:t>–</a:t>
            </a:r>
            <a:r>
              <a:rPr dirty="0" sz="2400" spc="-5"/>
              <a:t> Les</a:t>
            </a:r>
            <a:r>
              <a:rPr dirty="0" sz="2400" spc="-20"/>
              <a:t> </a:t>
            </a:r>
            <a:r>
              <a:rPr dirty="0" sz="2400" spc="-10"/>
              <a:t>solutions</a:t>
            </a:r>
            <a:r>
              <a:rPr dirty="0" sz="2400" spc="-5"/>
              <a:t> de</a:t>
            </a:r>
            <a:r>
              <a:rPr dirty="0" sz="2400"/>
              <a:t> </a:t>
            </a:r>
            <a:r>
              <a:rPr dirty="0" sz="2400" spc="-10"/>
              <a:t>production</a:t>
            </a:r>
            <a:r>
              <a:rPr dirty="0" sz="2400" spc="-15"/>
              <a:t> évoluent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960535" y="2598758"/>
            <a:ext cx="7332980" cy="3790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De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nouvelles</a:t>
            </a: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15" b="1">
                <a:solidFill>
                  <a:srgbClr val="F5A12F"/>
                </a:solidFill>
                <a:latin typeface="Calibri"/>
                <a:cs typeface="Calibri"/>
              </a:rPr>
              <a:t>offres</a:t>
            </a: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dédiées 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très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F5A12F"/>
                </a:solidFill>
                <a:latin typeface="Calibri"/>
                <a:cs typeface="Calibri"/>
              </a:rPr>
              <a:t>efficaces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dans leur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missions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75" y="4987348"/>
            <a:ext cx="5927090" cy="11385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Pertinentes,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mais</a:t>
            </a:r>
            <a:r>
              <a:rPr dirty="0" sz="2300" spc="-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pas 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universelles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Calibri"/>
              <a:cs typeface="Calibri"/>
            </a:endParaRPr>
          </a:p>
          <a:p>
            <a:pPr marL="255270">
              <a:lnSpc>
                <a:spcPct val="100000"/>
              </a:lnSpc>
            </a:pP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Complexité </a:t>
            </a: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des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 logiciels 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métier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 «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historiques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»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762" y="4679653"/>
            <a:ext cx="698042" cy="65987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60603" y="5435646"/>
            <a:ext cx="698500" cy="719455"/>
            <a:chOff x="660603" y="5435646"/>
            <a:chExt cx="698500" cy="7194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603" y="5435646"/>
              <a:ext cx="698042" cy="7192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603" y="5532851"/>
              <a:ext cx="671042" cy="52595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87603" y="2287811"/>
            <a:ext cx="698500" cy="719455"/>
            <a:chOff x="687603" y="2287811"/>
            <a:chExt cx="698500" cy="7194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03" y="2287811"/>
              <a:ext cx="698042" cy="7192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675" y="2438636"/>
              <a:ext cx="487083" cy="41724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78723" y="3987731"/>
            <a:ext cx="1189075" cy="36935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3958" y="3034799"/>
            <a:ext cx="847801" cy="3290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23675" y="3640691"/>
            <a:ext cx="474116" cy="47988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03958" y="3514326"/>
            <a:ext cx="671398" cy="54575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62363" y="3640691"/>
            <a:ext cx="792721" cy="31572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01800" y="4238645"/>
            <a:ext cx="778675" cy="3106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84602" y="4177088"/>
            <a:ext cx="843114" cy="36179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909076" y="2817363"/>
            <a:ext cx="5981700" cy="1612265"/>
            <a:chOff x="1909076" y="2817363"/>
            <a:chExt cx="5981700" cy="1612265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9428" y="3010695"/>
              <a:ext cx="4175988" cy="5756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75684" y="3576962"/>
              <a:ext cx="1297076" cy="4208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664076" y="3030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09076" y="3159005"/>
              <a:ext cx="1728000" cy="3445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31719" y="3511087"/>
              <a:ext cx="882726" cy="4118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664076" y="308124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664076" y="31694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64076" y="321985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664076" y="3308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664076" y="335844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664076" y="3446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664076" y="349704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664076" y="358524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664076" y="363564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664076" y="3723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664076" y="377424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664076" y="386244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664076" y="391285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664076" y="4001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664076" y="405144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664076" y="4139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664076" y="419004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664076" y="4278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664076" y="4328650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664076" y="441685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664076" y="301068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305"/>
                  </a:moveTo>
                  <a:lnTo>
                    <a:pt x="4679" y="6305"/>
                  </a:lnTo>
                </a:path>
              </a:pathLst>
            </a:custGeom>
            <a:ln w="12611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664076" y="3061088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664076" y="314929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664076" y="319968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664076" y="328788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664076" y="333829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664076" y="342649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664076" y="347688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664076" y="356508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664076" y="361548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3664076" y="370368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664076" y="375408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664076" y="384229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664076" y="389268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664076" y="398088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664076" y="403129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664076" y="411949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664076" y="416988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664076" y="425808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664076" y="430848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664076" y="439668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221440" y="3030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221440" y="308124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221440" y="31694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221440" y="321985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221440" y="3308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221440" y="335844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221440" y="3446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221440" y="349704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221440" y="358524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221440" y="363564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221440" y="3723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221440" y="377424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221440" y="386244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221440" y="391285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221440" y="4001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221440" y="405144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5221440" y="4139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5221440" y="419004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5221440" y="4278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5221440" y="4328650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221440" y="441685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5221440" y="301068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305"/>
                  </a:moveTo>
                  <a:lnTo>
                    <a:pt x="4679" y="6305"/>
                  </a:lnTo>
                </a:path>
              </a:pathLst>
            </a:custGeom>
            <a:ln w="12611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5221440" y="3061088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5221440" y="314929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5221440" y="319968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5221440" y="328788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5221440" y="333829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5221440" y="342649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5221440" y="347688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5221440" y="356508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5221440" y="361548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5221440" y="370368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5221440" y="375408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5221440" y="384229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5221440" y="389268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5221440" y="398088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5221440" y="403129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5221440" y="411949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5221440" y="416988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5221440" y="425808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5221440" y="430848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5221440" y="439668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6661442" y="3030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6661442" y="308124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661442" y="31694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6661442" y="321985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661442" y="3308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6661442" y="335844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661442" y="3446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661442" y="349704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661442" y="358524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661442" y="363564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661442" y="3723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6661442" y="377424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661442" y="386244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6661442" y="391285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6661442" y="4001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6661442" y="405144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6661442" y="4139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6661442" y="419004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6661442" y="4278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6661442" y="4328650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6661442" y="441685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6661442" y="301068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305"/>
                  </a:moveTo>
                  <a:lnTo>
                    <a:pt x="4679" y="6305"/>
                  </a:lnTo>
                </a:path>
              </a:pathLst>
            </a:custGeom>
            <a:ln w="12611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6661442" y="3061088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6661442" y="314929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6661442" y="319968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6661442" y="328788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6661442" y="333829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6661442" y="342649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661442" y="347688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6661442" y="356508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6661442" y="361548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6661442" y="370368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6661442" y="375408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6661442" y="384229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6661442" y="389268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6661442" y="398088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6661442" y="403129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6661442" y="411949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661442" y="416988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6661442" y="425808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6661442" y="430848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6661442" y="439668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7885798" y="3030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7885798" y="308124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7885798" y="31694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7885798" y="321985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7885798" y="3308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7885798" y="335844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7885798" y="3446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7885798" y="349704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7885798" y="358524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7885798" y="363564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7885798" y="3723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7885798" y="377424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7885798" y="386244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7885798" y="391285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7885798" y="4001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7885798" y="405144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7885798" y="4139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7885798" y="419004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7885798" y="4278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7885798" y="4328650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7885798" y="441685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7885798" y="301068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305"/>
                  </a:moveTo>
                  <a:lnTo>
                    <a:pt x="4679" y="6305"/>
                  </a:lnTo>
                </a:path>
              </a:pathLst>
            </a:custGeom>
            <a:ln w="12611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7885798" y="3061088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7885798" y="314929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7885798" y="319968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7885798" y="328788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7885798" y="333829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7885798" y="342649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7885798" y="347688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7885798" y="356508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7885798" y="361548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7885798" y="370368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7885798" y="375408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7885798" y="384229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7885798" y="389268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7885798" y="398088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7885798" y="403129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7885798" y="411949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7885798" y="416988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7885798" y="425808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7885798" y="430848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7885798" y="439668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2" name="object 19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4681" y="2817363"/>
              <a:ext cx="1037158" cy="308165"/>
            </a:xfrm>
            <a:prstGeom prst="rect">
              <a:avLst/>
            </a:prstGeom>
          </p:spPr>
        </p:pic>
      </p:grpSp>
      <p:pic>
        <p:nvPicPr>
          <p:cNvPr id="193" name="object 19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084602" y="3040565"/>
            <a:ext cx="978115" cy="317157"/>
          </a:xfrm>
          <a:prstGeom prst="rect">
            <a:avLst/>
          </a:prstGeom>
        </p:spPr>
      </p:pic>
      <p:grpSp>
        <p:nvGrpSpPr>
          <p:cNvPr id="194" name="object 194"/>
          <p:cNvGrpSpPr/>
          <p:nvPr/>
        </p:nvGrpSpPr>
        <p:grpSpPr>
          <a:xfrm>
            <a:off x="10257123" y="3010682"/>
            <a:ext cx="9525" cy="1419225"/>
            <a:chOff x="10257123" y="3010682"/>
            <a:chExt cx="9525" cy="1419225"/>
          </a:xfrm>
        </p:grpSpPr>
        <p:sp>
          <p:nvSpPr>
            <p:cNvPr id="195" name="object 195"/>
            <p:cNvSpPr/>
            <p:nvPr/>
          </p:nvSpPr>
          <p:spPr>
            <a:xfrm>
              <a:off x="10261803" y="3030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0261803" y="308124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0261803" y="316944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0261803" y="321985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0261803" y="3308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0261803" y="335844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0261803" y="3446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0261803" y="349704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0261803" y="358524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0261803" y="363564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0261803" y="37238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0261803" y="377424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0261803" y="386244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0261803" y="391285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0261803" y="400105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0261803" y="405144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10261803" y="413964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0261803" y="419004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0261803" y="427824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0261803" y="4328650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0261803" y="441685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0261803" y="301068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305"/>
                  </a:moveTo>
                  <a:lnTo>
                    <a:pt x="4679" y="6305"/>
                  </a:lnTo>
                </a:path>
              </a:pathLst>
            </a:custGeom>
            <a:ln w="12611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0261803" y="3061088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0261803" y="314929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0261803" y="319968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0261803" y="3287885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0261803" y="333829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0261803" y="342649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0261803" y="3476886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0261803" y="356508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10261803" y="3615481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10261803" y="370368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10261803" y="3754089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0261803" y="384229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0261803" y="389268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0261803" y="398088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0261803" y="403129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393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0261803" y="411949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0261803" y="416988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0261803" y="4258089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0261803" y="4308482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406"/>
                  </a:lnTo>
                </a:path>
              </a:pathLst>
            </a:custGeom>
            <a:ln w="9359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10261803" y="439668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-4679" y="6299"/>
                  </a:moveTo>
                  <a:lnTo>
                    <a:pt x="4679" y="6299"/>
                  </a:lnTo>
                </a:path>
              </a:pathLst>
            </a:custGeom>
            <a:ln w="12598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7" name="object 2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74125" y="4403885"/>
            <a:ext cx="998283" cy="2631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504" y="4427189"/>
            <a:ext cx="89027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B1B1B1"/>
                </a:solidFill>
                <a:latin typeface="Calibri"/>
                <a:cs typeface="Calibri"/>
              </a:rPr>
              <a:t>Ce </a:t>
            </a:r>
            <a:r>
              <a:rPr dirty="0" sz="5400" spc="-25" b="1">
                <a:solidFill>
                  <a:srgbClr val="B1B1B1"/>
                </a:solidFill>
                <a:latin typeface="Calibri"/>
                <a:cs typeface="Calibri"/>
              </a:rPr>
              <a:t>projet</a:t>
            </a:r>
            <a:r>
              <a:rPr dirty="0" sz="5400" spc="-20" b="1">
                <a:solidFill>
                  <a:srgbClr val="B1B1B1"/>
                </a:solidFill>
                <a:latin typeface="Calibri"/>
                <a:cs typeface="Calibri"/>
              </a:rPr>
              <a:t> est</a:t>
            </a:r>
            <a:r>
              <a:rPr dirty="0" sz="5400" spc="-15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spc="-5" b="1">
                <a:solidFill>
                  <a:srgbClr val="B1B1B1"/>
                </a:solidFill>
                <a:latin typeface="Calibri"/>
                <a:cs typeface="Calibri"/>
              </a:rPr>
              <a:t>donc</a:t>
            </a:r>
            <a:r>
              <a:rPr dirty="0" sz="5400" spc="-20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spc="-35" b="1">
                <a:solidFill>
                  <a:srgbClr val="B1B1B1"/>
                </a:solidFill>
                <a:latin typeface="Calibri"/>
                <a:cs typeface="Calibri"/>
              </a:rPr>
              <a:t>stratégique</a:t>
            </a:r>
            <a:r>
              <a:rPr dirty="0" sz="5400" spc="-15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B1B1B1"/>
                </a:solidFill>
                <a:latin typeface="Calibri"/>
                <a:cs typeface="Calibri"/>
              </a:rPr>
              <a:t>!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385" y="930879"/>
            <a:ext cx="256794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Les</a:t>
            </a:r>
            <a:r>
              <a:rPr dirty="0" sz="2400" spc="-45"/>
              <a:t> </a:t>
            </a:r>
            <a:r>
              <a:rPr dirty="0" sz="2400" spc="-5"/>
              <a:t>lignes</a:t>
            </a:r>
            <a:r>
              <a:rPr dirty="0" sz="2400" spc="-50"/>
              <a:t> </a:t>
            </a:r>
            <a:r>
              <a:rPr dirty="0" sz="2400" spc="-5"/>
              <a:t>directrices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429535" y="1795952"/>
            <a:ext cx="6523990" cy="414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Encapsuler</a:t>
            </a:r>
            <a:r>
              <a:rPr dirty="0" sz="1800" spc="-2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toutes</a:t>
            </a: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les</a:t>
            </a:r>
            <a:r>
              <a:rPr dirty="0" sz="1800" spc="-2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Offrir</a:t>
            </a:r>
            <a:r>
              <a:rPr dirty="0" sz="1800" spc="-2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un</a:t>
            </a: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point</a:t>
            </a: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5A12F"/>
                </a:solidFill>
                <a:latin typeface="Calibri"/>
                <a:cs typeface="Calibri"/>
              </a:rPr>
              <a:t>d’entrée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unique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aux</a:t>
            </a:r>
            <a:r>
              <a:rPr dirty="0" sz="1800" spc="-2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clients</a:t>
            </a:r>
            <a:endParaRPr sz="1800">
              <a:latin typeface="Calibri"/>
              <a:cs typeface="Calibri"/>
            </a:endParaRPr>
          </a:p>
          <a:p>
            <a:pPr marL="12700" marR="2059939">
              <a:lnSpc>
                <a:spcPct val="200000"/>
              </a:lnSpc>
            </a:pP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Etre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présent 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sur les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smartphones de vos clients </a:t>
            </a:r>
            <a:r>
              <a:rPr dirty="0" sz="1800" spc="-39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Interface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 24/24 7/7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Soulager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les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collaborateurs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du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cabinet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Réduire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les</a:t>
            </a:r>
            <a:r>
              <a:rPr dirty="0" sz="1800" spc="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échanges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 mails</a:t>
            </a:r>
            <a:endParaRPr sz="1800">
              <a:latin typeface="Calibri"/>
              <a:cs typeface="Calibri"/>
            </a:endParaRPr>
          </a:p>
          <a:p>
            <a:pPr marL="12700" marR="5080" indent="457200">
              <a:lnSpc>
                <a:spcPct val="200000"/>
              </a:lnSpc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Dégager</a:t>
            </a: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du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temps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 /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 Optimiser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 et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 fiabiliser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certains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processus </a:t>
            </a:r>
            <a:r>
              <a:rPr dirty="0" sz="1800" spc="-39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AFEF"/>
                </a:solidFill>
                <a:latin typeface="Calibri"/>
                <a:cs typeface="Calibri"/>
              </a:rPr>
              <a:t>Accélérer</a:t>
            </a:r>
            <a:r>
              <a:rPr dirty="0" sz="1800" spc="-1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AFEF"/>
                </a:solidFill>
                <a:latin typeface="Calibri"/>
                <a:cs typeface="Calibri"/>
              </a:rPr>
              <a:t>la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mise en</a:t>
            </a:r>
            <a:r>
              <a:rPr dirty="0" sz="1800" spc="-5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conformité</a:t>
            </a:r>
            <a:r>
              <a:rPr dirty="0" sz="1800" spc="-5" b="1">
                <a:solidFill>
                  <a:srgbClr val="00AFEF"/>
                </a:solidFill>
                <a:latin typeface="Calibri"/>
                <a:cs typeface="Calibri"/>
              </a:rPr>
              <a:t> RGPD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de</a:t>
            </a:r>
            <a:r>
              <a:rPr dirty="0" sz="1800" spc="1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AFEF"/>
                </a:solidFill>
                <a:latin typeface="Calibri"/>
                <a:cs typeface="Calibri"/>
              </a:rPr>
              <a:t>nos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AFEF"/>
                </a:solidFill>
                <a:latin typeface="Calibri"/>
                <a:cs typeface="Calibri"/>
              </a:rPr>
              <a:t>clients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255" y="4427189"/>
            <a:ext cx="62515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latin typeface="Calibri"/>
                <a:cs typeface="Calibri"/>
              </a:rPr>
              <a:t>La</a:t>
            </a:r>
            <a:r>
              <a:rPr dirty="0" sz="5400" spc="-35" b="1">
                <a:latin typeface="Calibri"/>
                <a:cs typeface="Calibri"/>
              </a:rPr>
              <a:t> </a:t>
            </a:r>
            <a:r>
              <a:rPr dirty="0" sz="5400" spc="-15" b="1">
                <a:latin typeface="Calibri"/>
                <a:cs typeface="Calibri"/>
              </a:rPr>
              <a:t>réponse</a:t>
            </a:r>
            <a:r>
              <a:rPr dirty="0" sz="5400" spc="-30" b="1">
                <a:latin typeface="Calibri"/>
                <a:cs typeface="Calibri"/>
              </a:rPr>
              <a:t> </a:t>
            </a:r>
            <a:r>
              <a:rPr dirty="0" sz="5400" spc="-5" b="1">
                <a:latin typeface="Calibri"/>
                <a:cs typeface="Calibri"/>
              </a:rPr>
              <a:t>du</a:t>
            </a:r>
            <a:r>
              <a:rPr dirty="0" sz="5400" spc="-30" b="1">
                <a:latin typeface="Calibri"/>
                <a:cs typeface="Calibri"/>
              </a:rPr>
              <a:t> </a:t>
            </a:r>
            <a:r>
              <a:rPr dirty="0" sz="5400" spc="-20" b="1">
                <a:latin typeface="Calibri"/>
                <a:cs typeface="Calibri"/>
              </a:rPr>
              <a:t>cabinet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7"/>
            <a:ext cx="12165838" cy="6838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5335" y="937356"/>
            <a:ext cx="578485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Un</a:t>
            </a:r>
            <a:r>
              <a:rPr dirty="0" spc="-25"/>
              <a:t> </a:t>
            </a:r>
            <a:r>
              <a:rPr dirty="0"/>
              <a:t>accès</a:t>
            </a:r>
            <a:r>
              <a:rPr dirty="0" spc="-20"/>
              <a:t> </a:t>
            </a:r>
            <a:r>
              <a:rPr dirty="0" spc="-10"/>
              <a:t>client</a:t>
            </a:r>
            <a:r>
              <a:rPr dirty="0" spc="-20"/>
              <a:t> </a:t>
            </a:r>
            <a:r>
              <a:rPr dirty="0" spc="-10"/>
              <a:t>unique</a:t>
            </a:r>
            <a:r>
              <a:rPr dirty="0" spc="-20"/>
              <a:t> </a:t>
            </a:r>
            <a:r>
              <a:rPr dirty="0"/>
              <a:t>:</a:t>
            </a:r>
            <a:r>
              <a:rPr dirty="0" spc="-20"/>
              <a:t> </a:t>
            </a:r>
            <a:r>
              <a:rPr dirty="0" spc="-55"/>
              <a:t>L’extranet</a:t>
            </a:r>
            <a:r>
              <a:rPr dirty="0" spc="-20"/>
              <a:t> </a:t>
            </a:r>
            <a:r>
              <a:rPr dirty="0" spc="-10"/>
              <a:t>client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80313" y="1437851"/>
            <a:ext cx="10839450" cy="4877435"/>
            <a:chOff x="580313" y="1437851"/>
            <a:chExt cx="10839450" cy="48774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313" y="1437851"/>
              <a:ext cx="10838878" cy="48765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0313" y="1438206"/>
              <a:ext cx="10839450" cy="4876800"/>
            </a:xfrm>
            <a:custGeom>
              <a:avLst/>
              <a:gdLst/>
              <a:ahLst/>
              <a:cxnLst/>
              <a:rect l="l" t="t" r="r" b="b"/>
              <a:pathLst>
                <a:path w="10839450" h="4876800">
                  <a:moveTo>
                    <a:pt x="0" y="0"/>
                  </a:moveTo>
                  <a:lnTo>
                    <a:pt x="10838891" y="0"/>
                  </a:lnTo>
                  <a:lnTo>
                    <a:pt x="10838891" y="4876558"/>
                  </a:lnTo>
                  <a:lnTo>
                    <a:pt x="0" y="48765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5A1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7"/>
            <a:ext cx="12165838" cy="6838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1699" y="861029"/>
            <a:ext cx="229552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L’extranet</a:t>
            </a:r>
            <a:r>
              <a:rPr dirty="0" spc="-95"/>
              <a:t> </a:t>
            </a:r>
            <a:r>
              <a:rPr dirty="0" spc="-10"/>
              <a:t>client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80274" y="560884"/>
            <a:ext cx="10420985" cy="5552440"/>
            <a:chOff x="980274" y="560884"/>
            <a:chExt cx="10420985" cy="55524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274" y="1351452"/>
              <a:ext cx="10260355" cy="47613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80274" y="1351808"/>
              <a:ext cx="10260965" cy="4761865"/>
            </a:xfrm>
            <a:custGeom>
              <a:avLst/>
              <a:gdLst/>
              <a:ahLst/>
              <a:cxnLst/>
              <a:rect l="l" t="t" r="r" b="b"/>
              <a:pathLst>
                <a:path w="10260965" h="4761865">
                  <a:moveTo>
                    <a:pt x="0" y="0"/>
                  </a:moveTo>
                  <a:lnTo>
                    <a:pt x="10260368" y="0"/>
                  </a:lnTo>
                  <a:lnTo>
                    <a:pt x="10260368" y="4761357"/>
                  </a:lnTo>
                  <a:lnTo>
                    <a:pt x="0" y="47613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5A1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08365" y="2094847"/>
              <a:ext cx="442595" cy="474980"/>
            </a:xfrm>
            <a:custGeom>
              <a:avLst/>
              <a:gdLst/>
              <a:ahLst/>
              <a:cxnLst/>
              <a:rect l="l" t="t" r="r" b="b"/>
              <a:pathLst>
                <a:path w="442594" h="474980">
                  <a:moveTo>
                    <a:pt x="355" y="237604"/>
                  </a:moveTo>
                  <a:lnTo>
                    <a:pt x="711" y="225361"/>
                  </a:lnTo>
                  <a:lnTo>
                    <a:pt x="1435" y="212763"/>
                  </a:lnTo>
                  <a:lnTo>
                    <a:pt x="11150" y="164160"/>
                  </a:lnTo>
                  <a:lnTo>
                    <a:pt x="29870" y="118795"/>
                  </a:lnTo>
                  <a:lnTo>
                    <a:pt x="56870" y="78841"/>
                  </a:lnTo>
                  <a:lnTo>
                    <a:pt x="91440" y="45364"/>
                  </a:lnTo>
                  <a:lnTo>
                    <a:pt x="131394" y="20523"/>
                  </a:lnTo>
                  <a:lnTo>
                    <a:pt x="175310" y="5397"/>
                  </a:lnTo>
                  <a:lnTo>
                    <a:pt x="221399" y="0"/>
                  </a:lnTo>
                  <a:lnTo>
                    <a:pt x="267474" y="5041"/>
                  </a:lnTo>
                  <a:lnTo>
                    <a:pt x="311391" y="20523"/>
                  </a:lnTo>
                  <a:lnTo>
                    <a:pt x="351358" y="45364"/>
                  </a:lnTo>
                  <a:lnTo>
                    <a:pt x="385559" y="78485"/>
                  </a:lnTo>
                  <a:lnTo>
                    <a:pt x="399948" y="97916"/>
                  </a:lnTo>
                  <a:lnTo>
                    <a:pt x="406793" y="108000"/>
                  </a:lnTo>
                  <a:lnTo>
                    <a:pt x="427672" y="152285"/>
                  </a:lnTo>
                  <a:lnTo>
                    <a:pt x="439559" y="200164"/>
                  </a:lnTo>
                  <a:lnTo>
                    <a:pt x="442429" y="237235"/>
                  </a:lnTo>
                  <a:lnTo>
                    <a:pt x="437756" y="286562"/>
                  </a:lnTo>
                  <a:lnTo>
                    <a:pt x="423354" y="333717"/>
                  </a:lnTo>
                  <a:lnTo>
                    <a:pt x="400316" y="376923"/>
                  </a:lnTo>
                  <a:lnTo>
                    <a:pt x="369354" y="413638"/>
                  </a:lnTo>
                  <a:lnTo>
                    <a:pt x="331914" y="442798"/>
                  </a:lnTo>
                  <a:lnTo>
                    <a:pt x="289788" y="462965"/>
                  </a:lnTo>
                  <a:lnTo>
                    <a:pt x="244436" y="473405"/>
                  </a:lnTo>
                  <a:lnTo>
                    <a:pt x="221399" y="474840"/>
                  </a:lnTo>
                  <a:lnTo>
                    <a:pt x="175310" y="469798"/>
                  </a:lnTo>
                  <a:lnTo>
                    <a:pt x="131394" y="454317"/>
                  </a:lnTo>
                  <a:lnTo>
                    <a:pt x="91440" y="429475"/>
                  </a:lnTo>
                  <a:lnTo>
                    <a:pt x="56870" y="396354"/>
                  </a:lnTo>
                  <a:lnTo>
                    <a:pt x="29870" y="356400"/>
                  </a:lnTo>
                  <a:lnTo>
                    <a:pt x="10795" y="311035"/>
                  </a:lnTo>
                  <a:lnTo>
                    <a:pt x="1079" y="262445"/>
                  </a:lnTo>
                  <a:lnTo>
                    <a:pt x="0" y="237604"/>
                  </a:lnTo>
                  <a:lnTo>
                    <a:pt x="355" y="237604"/>
                  </a:lnTo>
                  <a:close/>
                </a:path>
              </a:pathLst>
            </a:custGeom>
            <a:ln w="28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08365" y="2071809"/>
              <a:ext cx="442595" cy="474980"/>
            </a:xfrm>
            <a:custGeom>
              <a:avLst/>
              <a:gdLst/>
              <a:ahLst/>
              <a:cxnLst/>
              <a:rect l="l" t="t" r="r" b="b"/>
              <a:pathLst>
                <a:path w="442594" h="474980">
                  <a:moveTo>
                    <a:pt x="355" y="237604"/>
                  </a:moveTo>
                  <a:lnTo>
                    <a:pt x="711" y="225361"/>
                  </a:lnTo>
                  <a:lnTo>
                    <a:pt x="1435" y="212763"/>
                  </a:lnTo>
                  <a:lnTo>
                    <a:pt x="11150" y="164160"/>
                  </a:lnTo>
                  <a:lnTo>
                    <a:pt x="29870" y="118795"/>
                  </a:lnTo>
                  <a:lnTo>
                    <a:pt x="56870" y="78841"/>
                  </a:lnTo>
                  <a:lnTo>
                    <a:pt x="91440" y="45364"/>
                  </a:lnTo>
                  <a:lnTo>
                    <a:pt x="131394" y="20523"/>
                  </a:lnTo>
                  <a:lnTo>
                    <a:pt x="175310" y="5397"/>
                  </a:lnTo>
                  <a:lnTo>
                    <a:pt x="221399" y="0"/>
                  </a:lnTo>
                  <a:lnTo>
                    <a:pt x="267474" y="5041"/>
                  </a:lnTo>
                  <a:lnTo>
                    <a:pt x="311391" y="20523"/>
                  </a:lnTo>
                  <a:lnTo>
                    <a:pt x="351358" y="45364"/>
                  </a:lnTo>
                  <a:lnTo>
                    <a:pt x="385559" y="78473"/>
                  </a:lnTo>
                  <a:lnTo>
                    <a:pt x="399948" y="97916"/>
                  </a:lnTo>
                  <a:lnTo>
                    <a:pt x="406793" y="108000"/>
                  </a:lnTo>
                  <a:lnTo>
                    <a:pt x="427672" y="152273"/>
                  </a:lnTo>
                  <a:lnTo>
                    <a:pt x="439559" y="200151"/>
                  </a:lnTo>
                  <a:lnTo>
                    <a:pt x="442429" y="237236"/>
                  </a:lnTo>
                  <a:lnTo>
                    <a:pt x="437756" y="286562"/>
                  </a:lnTo>
                  <a:lnTo>
                    <a:pt x="423354" y="333717"/>
                  </a:lnTo>
                  <a:lnTo>
                    <a:pt x="400316" y="376923"/>
                  </a:lnTo>
                  <a:lnTo>
                    <a:pt x="369354" y="413638"/>
                  </a:lnTo>
                  <a:lnTo>
                    <a:pt x="331914" y="442798"/>
                  </a:lnTo>
                  <a:lnTo>
                    <a:pt x="289788" y="462953"/>
                  </a:lnTo>
                  <a:lnTo>
                    <a:pt x="244436" y="473392"/>
                  </a:lnTo>
                  <a:lnTo>
                    <a:pt x="221399" y="474840"/>
                  </a:lnTo>
                  <a:lnTo>
                    <a:pt x="175310" y="469798"/>
                  </a:lnTo>
                  <a:lnTo>
                    <a:pt x="131394" y="454317"/>
                  </a:lnTo>
                  <a:lnTo>
                    <a:pt x="91440" y="429475"/>
                  </a:lnTo>
                  <a:lnTo>
                    <a:pt x="56870" y="396354"/>
                  </a:lnTo>
                  <a:lnTo>
                    <a:pt x="29870" y="356400"/>
                  </a:lnTo>
                  <a:lnTo>
                    <a:pt x="10795" y="311035"/>
                  </a:lnTo>
                  <a:lnTo>
                    <a:pt x="1079" y="262432"/>
                  </a:lnTo>
                  <a:lnTo>
                    <a:pt x="0" y="237604"/>
                  </a:lnTo>
                  <a:lnTo>
                    <a:pt x="355" y="237604"/>
                  </a:lnTo>
                  <a:close/>
                </a:path>
              </a:pathLst>
            </a:custGeom>
            <a:ln w="28439">
              <a:solidFill>
                <a:srgbClr val="F5A12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9481" y="560884"/>
              <a:ext cx="1881720" cy="75239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988460" y="776066"/>
            <a:ext cx="943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Vue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7"/>
            <a:ext cx="12165838" cy="6838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8104" y="794786"/>
            <a:ext cx="623125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Pour</a:t>
            </a:r>
            <a:r>
              <a:rPr dirty="0" spc="-15"/>
              <a:t> </a:t>
            </a:r>
            <a:r>
              <a:rPr dirty="0" spc="-10"/>
              <a:t>un</a:t>
            </a:r>
            <a:r>
              <a:rPr dirty="0" spc="-15"/>
              <a:t> </a:t>
            </a:r>
            <a:r>
              <a:rPr dirty="0"/>
              <a:t>accès</a:t>
            </a:r>
            <a:r>
              <a:rPr dirty="0" spc="-10"/>
              <a:t> </a:t>
            </a:r>
            <a:r>
              <a:rPr dirty="0"/>
              <a:t>à </a:t>
            </a:r>
            <a:r>
              <a:rPr dirty="0" spc="-15"/>
              <a:t>tous</a:t>
            </a:r>
            <a:r>
              <a:rPr dirty="0" spc="-10"/>
              <a:t> </a:t>
            </a:r>
            <a:r>
              <a:rPr dirty="0" spc="-5"/>
              <a:t>les</a:t>
            </a:r>
            <a:r>
              <a:rPr dirty="0" spc="-15"/>
              <a:t> </a:t>
            </a:r>
            <a:r>
              <a:rPr dirty="0" spc="-5"/>
              <a:t>services</a:t>
            </a:r>
            <a:r>
              <a:rPr dirty="0" spc="-10"/>
              <a:t> connectés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8001" y="1361892"/>
            <a:ext cx="10515600" cy="4815840"/>
            <a:chOff x="828001" y="1361892"/>
            <a:chExt cx="10515600" cy="48158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1361892"/>
              <a:ext cx="10515244" cy="48153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8001" y="1362247"/>
              <a:ext cx="10515600" cy="4815840"/>
            </a:xfrm>
            <a:custGeom>
              <a:avLst/>
              <a:gdLst/>
              <a:ahLst/>
              <a:cxnLst/>
              <a:rect l="l" t="t" r="r" b="b"/>
              <a:pathLst>
                <a:path w="10515600" h="4815840">
                  <a:moveTo>
                    <a:pt x="0" y="0"/>
                  </a:moveTo>
                  <a:lnTo>
                    <a:pt x="10515244" y="0"/>
                  </a:lnTo>
                  <a:lnTo>
                    <a:pt x="10515244" y="4815357"/>
                  </a:lnTo>
                  <a:lnTo>
                    <a:pt x="0" y="48153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5A1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341596" y="1710723"/>
              <a:ext cx="6595745" cy="395605"/>
            </a:xfrm>
            <a:custGeom>
              <a:avLst/>
              <a:gdLst/>
              <a:ahLst/>
              <a:cxnLst/>
              <a:rect l="l" t="t" r="r" b="b"/>
              <a:pathLst>
                <a:path w="6595745" h="395605">
                  <a:moveTo>
                    <a:pt x="6595198" y="0"/>
                  </a:moveTo>
                  <a:lnTo>
                    <a:pt x="0" y="0"/>
                  </a:lnTo>
                  <a:lnTo>
                    <a:pt x="0" y="395287"/>
                  </a:lnTo>
                  <a:lnTo>
                    <a:pt x="3297605" y="395287"/>
                  </a:lnTo>
                  <a:lnTo>
                    <a:pt x="6595198" y="395287"/>
                  </a:lnTo>
                  <a:lnTo>
                    <a:pt x="6595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859185" y="1743387"/>
            <a:ext cx="54984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Liens</a:t>
            </a:r>
            <a:r>
              <a:rPr dirty="0" sz="2000">
                <a:solidFill>
                  <a:srgbClr val="F5A12F"/>
                </a:solidFill>
                <a:latin typeface="Calibri"/>
                <a:cs typeface="Calibri"/>
              </a:rPr>
              <a:t> SSO</a:t>
            </a:r>
            <a:r>
              <a:rPr dirty="0" sz="2000" spc="5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(sans</a:t>
            </a:r>
            <a:r>
              <a:rPr dirty="0" sz="2000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login</a:t>
            </a:r>
            <a:r>
              <a:rPr dirty="0" sz="2000" spc="5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5A12F"/>
                </a:solidFill>
                <a:latin typeface="Calibri"/>
                <a:cs typeface="Calibri"/>
              </a:rPr>
              <a:t>– 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mot</a:t>
            </a:r>
            <a:r>
              <a:rPr dirty="0" sz="2000">
                <a:solidFill>
                  <a:srgbClr val="F5A12F"/>
                </a:solidFill>
                <a:latin typeface="Calibri"/>
                <a:cs typeface="Calibri"/>
              </a:rPr>
              <a:t> de</a:t>
            </a:r>
            <a:r>
              <a:rPr dirty="0" sz="2000" spc="5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passe)</a:t>
            </a:r>
            <a:r>
              <a:rPr dirty="0" sz="2000" spc="5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5A12F"/>
                </a:solidFill>
                <a:latin typeface="Calibri"/>
                <a:cs typeface="Calibri"/>
              </a:rPr>
              <a:t>vers</a:t>
            </a:r>
            <a:r>
              <a:rPr dirty="0" sz="2000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5A12F"/>
                </a:solidFill>
                <a:latin typeface="Calibri"/>
                <a:cs typeface="Calibri"/>
              </a:rPr>
              <a:t>MEG,</a:t>
            </a:r>
            <a:r>
              <a:rPr dirty="0" sz="2000" spc="5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Silae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80361" y="1850410"/>
            <a:ext cx="5833110" cy="3481070"/>
            <a:chOff x="1980361" y="1850410"/>
            <a:chExt cx="5833110" cy="3481070"/>
          </a:xfrm>
        </p:grpSpPr>
        <p:sp>
          <p:nvSpPr>
            <p:cNvPr id="10" name="object 10"/>
            <p:cNvSpPr/>
            <p:nvPr/>
          </p:nvSpPr>
          <p:spPr>
            <a:xfrm>
              <a:off x="3935158" y="1917364"/>
              <a:ext cx="774065" cy="215265"/>
            </a:xfrm>
            <a:custGeom>
              <a:avLst/>
              <a:gdLst/>
              <a:ahLst/>
              <a:cxnLst/>
              <a:rect l="l" t="t" r="r" b="b"/>
              <a:pathLst>
                <a:path w="774064" h="215264">
                  <a:moveTo>
                    <a:pt x="0" y="214922"/>
                  </a:moveTo>
                  <a:lnTo>
                    <a:pt x="774001" y="0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6561" y="1870565"/>
              <a:ext cx="92875" cy="860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35158" y="1897210"/>
              <a:ext cx="774065" cy="215265"/>
            </a:xfrm>
            <a:custGeom>
              <a:avLst/>
              <a:gdLst/>
              <a:ahLst/>
              <a:cxnLst/>
              <a:rect l="l" t="t" r="r" b="b"/>
              <a:pathLst>
                <a:path w="774064" h="215264">
                  <a:moveTo>
                    <a:pt x="0" y="214922"/>
                  </a:moveTo>
                  <a:lnTo>
                    <a:pt x="774001" y="0"/>
                  </a:lnTo>
                </a:path>
              </a:pathLst>
            </a:custGeom>
            <a:ln w="25559">
              <a:solidFill>
                <a:srgbClr val="F5A12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6561" y="1850410"/>
              <a:ext cx="92875" cy="8604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98000" y="2135525"/>
              <a:ext cx="1036955" cy="396875"/>
            </a:xfrm>
            <a:custGeom>
              <a:avLst/>
              <a:gdLst/>
              <a:ahLst/>
              <a:cxnLst/>
              <a:rect l="l" t="t" r="r" b="b"/>
              <a:pathLst>
                <a:path w="1036954" h="396875">
                  <a:moveTo>
                    <a:pt x="518401" y="396722"/>
                  </a:moveTo>
                  <a:lnTo>
                    <a:pt x="0" y="396722"/>
                  </a:lnTo>
                  <a:lnTo>
                    <a:pt x="0" y="0"/>
                  </a:lnTo>
                  <a:lnTo>
                    <a:pt x="1036434" y="0"/>
                  </a:lnTo>
                  <a:lnTo>
                    <a:pt x="1036434" y="396722"/>
                  </a:lnTo>
                  <a:lnTo>
                    <a:pt x="518401" y="396722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898000" y="2112487"/>
              <a:ext cx="1036955" cy="396875"/>
            </a:xfrm>
            <a:custGeom>
              <a:avLst/>
              <a:gdLst/>
              <a:ahLst/>
              <a:cxnLst/>
              <a:rect l="l" t="t" r="r" b="b"/>
              <a:pathLst>
                <a:path w="1036954" h="396875">
                  <a:moveTo>
                    <a:pt x="518401" y="396722"/>
                  </a:moveTo>
                  <a:lnTo>
                    <a:pt x="0" y="396722"/>
                  </a:lnTo>
                  <a:lnTo>
                    <a:pt x="0" y="0"/>
                  </a:lnTo>
                  <a:lnTo>
                    <a:pt x="1036434" y="0"/>
                  </a:lnTo>
                  <a:lnTo>
                    <a:pt x="1036434" y="396722"/>
                  </a:lnTo>
                  <a:lnTo>
                    <a:pt x="518401" y="396722"/>
                  </a:lnTo>
                  <a:close/>
                </a:path>
              </a:pathLst>
            </a:custGeom>
            <a:ln w="9359">
              <a:solidFill>
                <a:srgbClr val="F5A1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38680" y="4002489"/>
              <a:ext cx="859155" cy="876935"/>
            </a:xfrm>
            <a:custGeom>
              <a:avLst/>
              <a:gdLst/>
              <a:ahLst/>
              <a:cxnLst/>
              <a:rect l="l" t="t" r="r" b="b"/>
              <a:pathLst>
                <a:path w="859155" h="876935">
                  <a:moveTo>
                    <a:pt x="858964" y="876604"/>
                  </a:moveTo>
                  <a:lnTo>
                    <a:pt x="0" y="0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0361" y="3943091"/>
              <a:ext cx="80632" cy="8171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38680" y="3982334"/>
              <a:ext cx="859155" cy="876935"/>
            </a:xfrm>
            <a:custGeom>
              <a:avLst/>
              <a:gdLst/>
              <a:ahLst/>
              <a:cxnLst/>
              <a:rect l="l" t="t" r="r" b="b"/>
              <a:pathLst>
                <a:path w="859155" h="876935">
                  <a:moveTo>
                    <a:pt x="858964" y="876592"/>
                  </a:moveTo>
                  <a:lnTo>
                    <a:pt x="0" y="0"/>
                  </a:lnTo>
                </a:path>
              </a:pathLst>
            </a:custGeom>
            <a:ln w="25559">
              <a:solidFill>
                <a:srgbClr val="F5A12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0361" y="3922923"/>
              <a:ext cx="80632" cy="817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87840" y="4935964"/>
              <a:ext cx="5026025" cy="395605"/>
            </a:xfrm>
            <a:custGeom>
              <a:avLst/>
              <a:gdLst/>
              <a:ahLst/>
              <a:cxnLst/>
              <a:rect l="l" t="t" r="r" b="b"/>
              <a:pathLst>
                <a:path w="5026025" h="395604">
                  <a:moveTo>
                    <a:pt x="5025593" y="0"/>
                  </a:moveTo>
                  <a:lnTo>
                    <a:pt x="0" y="0"/>
                  </a:lnTo>
                  <a:lnTo>
                    <a:pt x="0" y="395287"/>
                  </a:lnTo>
                  <a:lnTo>
                    <a:pt x="2512796" y="395287"/>
                  </a:lnTo>
                  <a:lnTo>
                    <a:pt x="5025593" y="395287"/>
                  </a:lnTo>
                  <a:lnTo>
                    <a:pt x="502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943974" y="4968260"/>
            <a:ext cx="47104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5A12F"/>
                </a:solidFill>
                <a:latin typeface="Calibri"/>
                <a:cs typeface="Calibri"/>
              </a:rPr>
              <a:t>Accès à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5A12F"/>
                </a:solidFill>
                <a:latin typeface="Calibri"/>
                <a:cs typeface="Calibri"/>
              </a:rPr>
              <a:t>plusieurs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5A12F"/>
                </a:solidFill>
                <a:latin typeface="Calibri"/>
                <a:cs typeface="Calibri"/>
              </a:rPr>
              <a:t>dossiers</a:t>
            </a:r>
            <a:r>
              <a:rPr dirty="0" sz="2000" spc="5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5A12F"/>
                </a:solidFill>
                <a:latin typeface="Calibri"/>
                <a:cs typeface="Calibri"/>
              </a:rPr>
              <a:t>avec</a:t>
            </a:r>
            <a:r>
              <a:rPr dirty="0" sz="2000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le</a:t>
            </a:r>
            <a:r>
              <a:rPr dirty="0" sz="2000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même</a:t>
            </a:r>
            <a:r>
              <a:rPr dirty="0" sz="2000" spc="5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5A12F"/>
                </a:solidFill>
                <a:latin typeface="Calibri"/>
                <a:cs typeface="Calibri"/>
              </a:rPr>
              <a:t>login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19481" y="560884"/>
            <a:ext cx="1881720" cy="75239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988460" y="776066"/>
            <a:ext cx="943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Vue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6436" y="538919"/>
            <a:ext cx="9459595" cy="6242685"/>
            <a:chOff x="1306436" y="538919"/>
            <a:chExt cx="9459595" cy="6242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3436" y="538919"/>
              <a:ext cx="5472353" cy="62424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6436" y="538919"/>
              <a:ext cx="5472353" cy="624240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96785" y="3413793"/>
            <a:ext cx="10750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8DB3E2"/>
                </a:solidFill>
                <a:latin typeface="Calibri"/>
                <a:cs typeface="Calibri"/>
              </a:rPr>
              <a:t>Envoi</a:t>
            </a:r>
            <a:r>
              <a:rPr dirty="0" sz="2400" spc="-100">
                <a:solidFill>
                  <a:srgbClr val="8DB3E2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8DB3E2"/>
                </a:solidFill>
                <a:latin typeface="Calibri"/>
                <a:cs typeface="Calibri"/>
              </a:rPr>
              <a:t>de </a:t>
            </a:r>
            <a:r>
              <a:rPr dirty="0" sz="2400" spc="-530">
                <a:solidFill>
                  <a:srgbClr val="8DB3E2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8DB3E2"/>
                </a:solidFill>
                <a:latin typeface="Calibri"/>
                <a:cs typeface="Calibri"/>
              </a:rPr>
              <a:t>factures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81798" y="1105568"/>
            <a:ext cx="8184515" cy="4886325"/>
            <a:chOff x="1181798" y="1105568"/>
            <a:chExt cx="8184515" cy="48863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5643" y="1105568"/>
              <a:ext cx="2670124" cy="48859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9484" y="1105568"/>
              <a:ext cx="2721597" cy="48859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86561" y="4224611"/>
              <a:ext cx="1057275" cy="462915"/>
            </a:xfrm>
            <a:custGeom>
              <a:avLst/>
              <a:gdLst/>
              <a:ahLst/>
              <a:cxnLst/>
              <a:rect l="l" t="t" r="r" b="b"/>
              <a:pathLst>
                <a:path w="1057275" h="462914">
                  <a:moveTo>
                    <a:pt x="0" y="0"/>
                  </a:moveTo>
                  <a:lnTo>
                    <a:pt x="16099" y="52644"/>
                  </a:lnTo>
                  <a:lnTo>
                    <a:pt x="32638" y="104689"/>
                  </a:lnTo>
                  <a:lnTo>
                    <a:pt x="50042" y="155519"/>
                  </a:lnTo>
                  <a:lnTo>
                    <a:pt x="68736" y="204518"/>
                  </a:lnTo>
                  <a:lnTo>
                    <a:pt x="89144" y="251072"/>
                  </a:lnTo>
                  <a:lnTo>
                    <a:pt x="111693" y="294566"/>
                  </a:lnTo>
                  <a:lnTo>
                    <a:pt x="136806" y="334386"/>
                  </a:lnTo>
                  <a:lnTo>
                    <a:pt x="164909" y="369915"/>
                  </a:lnTo>
                  <a:lnTo>
                    <a:pt x="196428" y="400539"/>
                  </a:lnTo>
                  <a:lnTo>
                    <a:pt x="231786" y="425643"/>
                  </a:lnTo>
                  <a:lnTo>
                    <a:pt x="271409" y="444612"/>
                  </a:lnTo>
                  <a:lnTo>
                    <a:pt x="315722" y="456831"/>
                  </a:lnTo>
                  <a:lnTo>
                    <a:pt x="389433" y="462663"/>
                  </a:lnTo>
                  <a:lnTo>
                    <a:pt x="428891" y="460563"/>
                  </a:lnTo>
                  <a:lnTo>
                    <a:pt x="469966" y="455412"/>
                  </a:lnTo>
                  <a:lnTo>
                    <a:pt x="512570" y="447432"/>
                  </a:lnTo>
                  <a:lnTo>
                    <a:pt x="556615" y="436845"/>
                  </a:lnTo>
                  <a:lnTo>
                    <a:pt x="602014" y="423870"/>
                  </a:lnTo>
                  <a:lnTo>
                    <a:pt x="648677" y="408730"/>
                  </a:lnTo>
                  <a:lnTo>
                    <a:pt x="696518" y="391645"/>
                  </a:lnTo>
                  <a:lnTo>
                    <a:pt x="745447" y="372836"/>
                  </a:lnTo>
                  <a:lnTo>
                    <a:pt x="795377" y="352524"/>
                  </a:lnTo>
                  <a:lnTo>
                    <a:pt x="846220" y="330930"/>
                  </a:lnTo>
                  <a:lnTo>
                    <a:pt x="897887" y="308275"/>
                  </a:lnTo>
                  <a:lnTo>
                    <a:pt x="950291" y="284781"/>
                  </a:lnTo>
                  <a:lnTo>
                    <a:pt x="1003344" y="260667"/>
                  </a:lnTo>
                  <a:lnTo>
                    <a:pt x="1056957" y="236156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22995" y="4428370"/>
              <a:ext cx="85090" cy="69215"/>
            </a:xfrm>
            <a:custGeom>
              <a:avLst/>
              <a:gdLst/>
              <a:ahLst/>
              <a:cxnLst/>
              <a:rect l="l" t="t" r="r" b="b"/>
              <a:pathLst>
                <a:path w="85089" h="69214">
                  <a:moveTo>
                    <a:pt x="0" y="0"/>
                  </a:moveTo>
                  <a:lnTo>
                    <a:pt x="31686" y="68757"/>
                  </a:lnTo>
                  <a:lnTo>
                    <a:pt x="84607" y="28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86561" y="4201561"/>
              <a:ext cx="1057275" cy="462915"/>
            </a:xfrm>
            <a:custGeom>
              <a:avLst/>
              <a:gdLst/>
              <a:ahLst/>
              <a:cxnLst/>
              <a:rect l="l" t="t" r="r" b="b"/>
              <a:pathLst>
                <a:path w="1057275" h="462914">
                  <a:moveTo>
                    <a:pt x="0" y="0"/>
                  </a:moveTo>
                  <a:lnTo>
                    <a:pt x="16099" y="52647"/>
                  </a:lnTo>
                  <a:lnTo>
                    <a:pt x="32638" y="104694"/>
                  </a:lnTo>
                  <a:lnTo>
                    <a:pt x="50042" y="155526"/>
                  </a:lnTo>
                  <a:lnTo>
                    <a:pt x="68736" y="204527"/>
                  </a:lnTo>
                  <a:lnTo>
                    <a:pt x="89144" y="251082"/>
                  </a:lnTo>
                  <a:lnTo>
                    <a:pt x="111693" y="294578"/>
                  </a:lnTo>
                  <a:lnTo>
                    <a:pt x="136806" y="334397"/>
                  </a:lnTo>
                  <a:lnTo>
                    <a:pt x="164909" y="369927"/>
                  </a:lnTo>
                  <a:lnTo>
                    <a:pt x="196428" y="400551"/>
                  </a:lnTo>
                  <a:lnTo>
                    <a:pt x="231786" y="425656"/>
                  </a:lnTo>
                  <a:lnTo>
                    <a:pt x="271409" y="444625"/>
                  </a:lnTo>
                  <a:lnTo>
                    <a:pt x="315722" y="456844"/>
                  </a:lnTo>
                  <a:lnTo>
                    <a:pt x="389433" y="462673"/>
                  </a:lnTo>
                  <a:lnTo>
                    <a:pt x="428891" y="460571"/>
                  </a:lnTo>
                  <a:lnTo>
                    <a:pt x="469966" y="455419"/>
                  </a:lnTo>
                  <a:lnTo>
                    <a:pt x="512570" y="447439"/>
                  </a:lnTo>
                  <a:lnTo>
                    <a:pt x="556615" y="436852"/>
                  </a:lnTo>
                  <a:lnTo>
                    <a:pt x="602014" y="423878"/>
                  </a:lnTo>
                  <a:lnTo>
                    <a:pt x="648677" y="408738"/>
                  </a:lnTo>
                  <a:lnTo>
                    <a:pt x="696518" y="391653"/>
                  </a:lnTo>
                  <a:lnTo>
                    <a:pt x="745447" y="372845"/>
                  </a:lnTo>
                  <a:lnTo>
                    <a:pt x="795377" y="352534"/>
                  </a:lnTo>
                  <a:lnTo>
                    <a:pt x="846220" y="330941"/>
                  </a:lnTo>
                  <a:lnTo>
                    <a:pt x="897887" y="308287"/>
                  </a:lnTo>
                  <a:lnTo>
                    <a:pt x="950291" y="284793"/>
                  </a:lnTo>
                  <a:lnTo>
                    <a:pt x="1003344" y="260680"/>
                  </a:lnTo>
                  <a:lnTo>
                    <a:pt x="1056957" y="236169"/>
                  </a:lnTo>
                </a:path>
              </a:pathLst>
            </a:custGeom>
            <a:ln w="935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222995" y="4405333"/>
              <a:ext cx="85090" cy="69215"/>
            </a:xfrm>
            <a:custGeom>
              <a:avLst/>
              <a:gdLst/>
              <a:ahLst/>
              <a:cxnLst/>
              <a:rect l="l" t="t" r="r" b="b"/>
              <a:pathLst>
                <a:path w="85089" h="69214">
                  <a:moveTo>
                    <a:pt x="0" y="0"/>
                  </a:moveTo>
                  <a:lnTo>
                    <a:pt x="31686" y="68757"/>
                  </a:lnTo>
                  <a:lnTo>
                    <a:pt x="84607" y="2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493895" y="3413793"/>
            <a:ext cx="13436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1330" marR="5080" indent="-469265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8DB3E2"/>
                </a:solidFill>
                <a:latin typeface="Calibri"/>
                <a:cs typeface="Calibri"/>
              </a:rPr>
              <a:t>Relevés</a:t>
            </a:r>
            <a:r>
              <a:rPr dirty="0" sz="2400" spc="-85">
                <a:solidFill>
                  <a:srgbClr val="8DB3E2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8DB3E2"/>
                </a:solidFill>
                <a:latin typeface="Calibri"/>
                <a:cs typeface="Calibri"/>
              </a:rPr>
              <a:t>de </a:t>
            </a:r>
            <a:r>
              <a:rPr dirty="0" sz="2400" spc="-530">
                <a:solidFill>
                  <a:srgbClr val="8DB3E2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8DB3E2"/>
                </a:solidFill>
                <a:latin typeface="Calibri"/>
                <a:cs typeface="Calibri"/>
              </a:rPr>
              <a:t>km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4720" y="750254"/>
            <a:ext cx="10521950" cy="3883660"/>
            <a:chOff x="324720" y="750254"/>
            <a:chExt cx="10521950" cy="3883660"/>
          </a:xfrm>
        </p:grpSpPr>
        <p:sp>
          <p:nvSpPr>
            <p:cNvPr id="15" name="object 15"/>
            <p:cNvSpPr/>
            <p:nvPr/>
          </p:nvSpPr>
          <p:spPr>
            <a:xfrm>
              <a:off x="9794163" y="4127050"/>
              <a:ext cx="1047750" cy="502284"/>
            </a:xfrm>
            <a:custGeom>
              <a:avLst/>
              <a:gdLst/>
              <a:ahLst/>
              <a:cxnLst/>
              <a:rect l="l" t="t" r="r" b="b"/>
              <a:pathLst>
                <a:path w="1047750" h="502285">
                  <a:moveTo>
                    <a:pt x="1047597" y="0"/>
                  </a:moveTo>
                  <a:lnTo>
                    <a:pt x="1017993" y="47963"/>
                  </a:lnTo>
                  <a:lnTo>
                    <a:pt x="988327" y="95543"/>
                  </a:lnTo>
                  <a:lnTo>
                    <a:pt x="958536" y="142348"/>
                  </a:lnTo>
                  <a:lnTo>
                    <a:pt x="928556" y="187986"/>
                  </a:lnTo>
                  <a:lnTo>
                    <a:pt x="898326" y="232064"/>
                  </a:lnTo>
                  <a:lnTo>
                    <a:pt x="867783" y="274190"/>
                  </a:lnTo>
                  <a:lnTo>
                    <a:pt x="836864" y="313972"/>
                  </a:lnTo>
                  <a:lnTo>
                    <a:pt x="805505" y="351018"/>
                  </a:lnTo>
                  <a:lnTo>
                    <a:pt x="773646" y="384934"/>
                  </a:lnTo>
                  <a:lnTo>
                    <a:pt x="741221" y="415330"/>
                  </a:lnTo>
                  <a:lnTo>
                    <a:pt x="708170" y="441812"/>
                  </a:lnTo>
                  <a:lnTo>
                    <a:pt x="674429" y="463988"/>
                  </a:lnTo>
                  <a:lnTo>
                    <a:pt x="639935" y="481467"/>
                  </a:lnTo>
                  <a:lnTo>
                    <a:pt x="568439" y="500761"/>
                  </a:lnTo>
                  <a:lnTo>
                    <a:pt x="529149" y="502158"/>
                  </a:lnTo>
                  <a:lnTo>
                    <a:pt x="489793" y="498125"/>
                  </a:lnTo>
                  <a:lnTo>
                    <a:pt x="450337" y="489047"/>
                  </a:lnTo>
                  <a:lnTo>
                    <a:pt x="410746" y="475312"/>
                  </a:lnTo>
                  <a:lnTo>
                    <a:pt x="370987" y="457308"/>
                  </a:lnTo>
                  <a:lnTo>
                    <a:pt x="331026" y="435421"/>
                  </a:lnTo>
                  <a:lnTo>
                    <a:pt x="290829" y="410040"/>
                  </a:lnTo>
                  <a:lnTo>
                    <a:pt x="250363" y="381550"/>
                  </a:lnTo>
                  <a:lnTo>
                    <a:pt x="209592" y="350341"/>
                  </a:lnTo>
                  <a:lnTo>
                    <a:pt x="168485" y="316798"/>
                  </a:lnTo>
                  <a:lnTo>
                    <a:pt x="127005" y="281310"/>
                  </a:lnTo>
                  <a:lnTo>
                    <a:pt x="85120" y="244263"/>
                  </a:lnTo>
                  <a:lnTo>
                    <a:pt x="42797" y="206045"/>
                  </a:lnTo>
                  <a:lnTo>
                    <a:pt x="0" y="167043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742322" y="4246570"/>
              <a:ext cx="81915" cy="79375"/>
            </a:xfrm>
            <a:custGeom>
              <a:avLst/>
              <a:gdLst/>
              <a:ahLst/>
              <a:cxnLst/>
              <a:rect l="l" t="t" r="r" b="b"/>
              <a:pathLst>
                <a:path w="81915" h="79375">
                  <a:moveTo>
                    <a:pt x="0" y="0"/>
                  </a:moveTo>
                  <a:lnTo>
                    <a:pt x="30238" y="78841"/>
                  </a:lnTo>
                  <a:lnTo>
                    <a:pt x="81356" y="23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94163" y="4104012"/>
              <a:ext cx="1047750" cy="502284"/>
            </a:xfrm>
            <a:custGeom>
              <a:avLst/>
              <a:gdLst/>
              <a:ahLst/>
              <a:cxnLst/>
              <a:rect l="l" t="t" r="r" b="b"/>
              <a:pathLst>
                <a:path w="1047750" h="502285">
                  <a:moveTo>
                    <a:pt x="1047597" y="0"/>
                  </a:moveTo>
                  <a:lnTo>
                    <a:pt x="1017993" y="47963"/>
                  </a:lnTo>
                  <a:lnTo>
                    <a:pt x="988327" y="95543"/>
                  </a:lnTo>
                  <a:lnTo>
                    <a:pt x="958536" y="142348"/>
                  </a:lnTo>
                  <a:lnTo>
                    <a:pt x="928556" y="187986"/>
                  </a:lnTo>
                  <a:lnTo>
                    <a:pt x="898326" y="232064"/>
                  </a:lnTo>
                  <a:lnTo>
                    <a:pt x="867783" y="274190"/>
                  </a:lnTo>
                  <a:lnTo>
                    <a:pt x="836864" y="313972"/>
                  </a:lnTo>
                  <a:lnTo>
                    <a:pt x="805505" y="351018"/>
                  </a:lnTo>
                  <a:lnTo>
                    <a:pt x="773646" y="384934"/>
                  </a:lnTo>
                  <a:lnTo>
                    <a:pt x="741221" y="415330"/>
                  </a:lnTo>
                  <a:lnTo>
                    <a:pt x="708170" y="441812"/>
                  </a:lnTo>
                  <a:lnTo>
                    <a:pt x="674429" y="463988"/>
                  </a:lnTo>
                  <a:lnTo>
                    <a:pt x="639935" y="481467"/>
                  </a:lnTo>
                  <a:lnTo>
                    <a:pt x="568439" y="500760"/>
                  </a:lnTo>
                  <a:lnTo>
                    <a:pt x="529149" y="502158"/>
                  </a:lnTo>
                  <a:lnTo>
                    <a:pt x="489793" y="498125"/>
                  </a:lnTo>
                  <a:lnTo>
                    <a:pt x="450337" y="489047"/>
                  </a:lnTo>
                  <a:lnTo>
                    <a:pt x="410746" y="475312"/>
                  </a:lnTo>
                  <a:lnTo>
                    <a:pt x="370987" y="457307"/>
                  </a:lnTo>
                  <a:lnTo>
                    <a:pt x="331026" y="435420"/>
                  </a:lnTo>
                  <a:lnTo>
                    <a:pt x="290829" y="410038"/>
                  </a:lnTo>
                  <a:lnTo>
                    <a:pt x="250363" y="381548"/>
                  </a:lnTo>
                  <a:lnTo>
                    <a:pt x="209592" y="350337"/>
                  </a:lnTo>
                  <a:lnTo>
                    <a:pt x="168485" y="316793"/>
                  </a:lnTo>
                  <a:lnTo>
                    <a:pt x="127005" y="281303"/>
                  </a:lnTo>
                  <a:lnTo>
                    <a:pt x="85120" y="244255"/>
                  </a:lnTo>
                  <a:lnTo>
                    <a:pt x="42797" y="206034"/>
                  </a:lnTo>
                  <a:lnTo>
                    <a:pt x="0" y="167030"/>
                  </a:lnTo>
                </a:path>
              </a:pathLst>
            </a:custGeom>
            <a:ln w="935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42322" y="4223532"/>
              <a:ext cx="81915" cy="79375"/>
            </a:xfrm>
            <a:custGeom>
              <a:avLst/>
              <a:gdLst/>
              <a:ahLst/>
              <a:cxnLst/>
              <a:rect l="l" t="t" r="r" b="b"/>
              <a:pathLst>
                <a:path w="81915" h="79375">
                  <a:moveTo>
                    <a:pt x="0" y="0"/>
                  </a:moveTo>
                  <a:lnTo>
                    <a:pt x="30238" y="78841"/>
                  </a:lnTo>
                  <a:lnTo>
                    <a:pt x="81356" y="23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720" y="750254"/>
              <a:ext cx="1773719" cy="968387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31342" y="935909"/>
            <a:ext cx="11576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0035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</a:rPr>
              <a:t>L’appli </a:t>
            </a:r>
            <a:r>
              <a:rPr dirty="0" sz="1800" spc="-35">
                <a:solidFill>
                  <a:srgbClr val="FFFFFF"/>
                </a:solidFill>
              </a:rPr>
              <a:t> </a:t>
            </a:r>
            <a:r>
              <a:rPr dirty="0" sz="1800">
                <a:solidFill>
                  <a:srgbClr val="FFFFFF"/>
                </a:solidFill>
              </a:rPr>
              <a:t>sm</a:t>
            </a:r>
            <a:r>
              <a:rPr dirty="0" sz="1800" spc="5">
                <a:solidFill>
                  <a:srgbClr val="FFFFFF"/>
                </a:solidFill>
              </a:rPr>
              <a:t>a</a:t>
            </a:r>
            <a:r>
              <a:rPr dirty="0" sz="1800" spc="-10">
                <a:solidFill>
                  <a:srgbClr val="FFFFFF"/>
                </a:solidFill>
              </a:rPr>
              <a:t>r</a:t>
            </a:r>
            <a:r>
              <a:rPr dirty="0" sz="1800" spc="-5">
                <a:solidFill>
                  <a:srgbClr val="FFFFFF"/>
                </a:solidFill>
              </a:rPr>
              <a:t>t</a:t>
            </a:r>
            <a:r>
              <a:rPr dirty="0" sz="1800">
                <a:solidFill>
                  <a:srgbClr val="FFFFFF"/>
                </a:solidFill>
              </a:rPr>
              <a:t>ph</a:t>
            </a:r>
            <a:r>
              <a:rPr dirty="0" sz="1800" spc="-10">
                <a:solidFill>
                  <a:srgbClr val="FFFFFF"/>
                </a:solidFill>
              </a:rPr>
              <a:t>o</a:t>
            </a:r>
            <a:r>
              <a:rPr dirty="0" sz="1800">
                <a:solidFill>
                  <a:srgbClr val="FFFFFF"/>
                </a:solidFill>
              </a:rPr>
              <a:t>ne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5420" y="858515"/>
            <a:ext cx="447802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solidFill>
                  <a:srgbClr val="B1B1B1"/>
                </a:solidFill>
              </a:rPr>
              <a:t>Téléchargez</a:t>
            </a:r>
            <a:r>
              <a:rPr dirty="0" spc="-20">
                <a:solidFill>
                  <a:srgbClr val="B1B1B1"/>
                </a:solidFill>
              </a:rPr>
              <a:t> </a:t>
            </a:r>
            <a:r>
              <a:rPr dirty="0" spc="-40">
                <a:solidFill>
                  <a:srgbClr val="B1B1B1"/>
                </a:solidFill>
              </a:rPr>
              <a:t>l’appli</a:t>
            </a:r>
            <a:r>
              <a:rPr dirty="0" spc="-10">
                <a:solidFill>
                  <a:srgbClr val="B1B1B1"/>
                </a:solidFill>
              </a:rPr>
              <a:t> du</a:t>
            </a:r>
            <a:r>
              <a:rPr dirty="0" spc="-20">
                <a:solidFill>
                  <a:srgbClr val="B1B1B1"/>
                </a:solidFill>
              </a:rPr>
              <a:t> </a:t>
            </a:r>
            <a:r>
              <a:rPr dirty="0" spc="-10">
                <a:solidFill>
                  <a:srgbClr val="B1B1B1"/>
                </a:solidFill>
              </a:rPr>
              <a:t>cabinet…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146" y="1548134"/>
            <a:ext cx="6207125" cy="109220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latin typeface="Calibri"/>
                <a:cs typeface="Calibri"/>
              </a:rPr>
              <a:t>Et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découvrez </a:t>
            </a:r>
            <a:r>
              <a:rPr dirty="0" sz="3200" spc="-5">
                <a:latin typeface="Calibri"/>
                <a:cs typeface="Calibri"/>
              </a:rPr>
              <a:t>les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différents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modules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55"/>
              </a:spcBef>
            </a:pPr>
            <a:r>
              <a:rPr dirty="0" baseline="2976" sz="4200">
                <a:latin typeface="Arial"/>
                <a:cs typeface="Arial"/>
              </a:rPr>
              <a:t>–</a:t>
            </a:r>
            <a:r>
              <a:rPr dirty="0" baseline="2976" sz="4200" spc="-157">
                <a:latin typeface="Arial"/>
                <a:cs typeface="Arial"/>
              </a:rPr>
              <a:t> </a:t>
            </a:r>
            <a:r>
              <a:rPr dirty="0" sz="2800" spc="-10">
                <a:latin typeface="Calibri"/>
                <a:cs typeface="Calibri"/>
              </a:rPr>
              <a:t>Notes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frais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346" y="2614800"/>
            <a:ext cx="2759710" cy="251523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660"/>
              </a:spcBef>
              <a:buFont typeface="Arial"/>
              <a:buChar char="–"/>
              <a:tabLst>
                <a:tab pos="299085" algn="l"/>
              </a:tabLst>
            </a:pPr>
            <a:r>
              <a:rPr dirty="0" sz="2800" spc="-25">
                <a:latin typeface="Calibri"/>
                <a:cs typeface="Calibri"/>
              </a:rPr>
              <a:t>Variables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paie</a:t>
            </a:r>
            <a:endParaRPr sz="2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299085" algn="l"/>
              </a:tabLst>
            </a:pPr>
            <a:r>
              <a:rPr dirty="0" sz="2800" spc="-10">
                <a:latin typeface="Calibri"/>
                <a:cs typeface="Calibri"/>
              </a:rPr>
              <a:t>Alertes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DSN</a:t>
            </a:r>
            <a:endParaRPr sz="2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299085" algn="l"/>
              </a:tabLst>
            </a:pPr>
            <a:r>
              <a:rPr dirty="0" sz="2800" spc="-20">
                <a:latin typeface="Calibri"/>
                <a:cs typeface="Calibri"/>
              </a:rPr>
              <a:t>Relevés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km</a:t>
            </a:r>
            <a:endParaRPr sz="2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299085" algn="l"/>
              </a:tabLst>
            </a:pPr>
            <a:r>
              <a:rPr dirty="0" sz="2800" spc="-5">
                <a:latin typeface="Calibri"/>
                <a:cs typeface="Calibri"/>
              </a:rPr>
              <a:t>Dépots</a:t>
            </a:r>
            <a:endParaRPr sz="2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299085" algn="l"/>
              </a:tabLst>
            </a:pPr>
            <a:r>
              <a:rPr dirty="0" sz="2800" spc="-20">
                <a:latin typeface="Calibri"/>
                <a:cs typeface="Calibri"/>
              </a:rPr>
              <a:t>Partie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privée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9125" y="2406613"/>
            <a:ext cx="4761712" cy="22647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95656" y="2965584"/>
            <a:ext cx="398272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Idéalement,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faudrait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vous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ayez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compte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«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»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permettant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vos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collaborateurs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de se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projeter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vue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3616" y="4427189"/>
            <a:ext cx="92487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solidFill>
                  <a:srgbClr val="B1B1B1"/>
                </a:solidFill>
                <a:latin typeface="Calibri"/>
                <a:cs typeface="Calibri"/>
              </a:rPr>
              <a:t>En</a:t>
            </a:r>
            <a:r>
              <a:rPr dirty="0" sz="5400" spc="-25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B1B1B1"/>
                </a:solidFill>
                <a:latin typeface="Calibri"/>
                <a:cs typeface="Calibri"/>
              </a:rPr>
              <a:t>2</a:t>
            </a:r>
            <a:r>
              <a:rPr dirty="0" sz="5400" spc="-20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spc="-5" b="1">
                <a:solidFill>
                  <a:srgbClr val="B1B1B1"/>
                </a:solidFill>
                <a:latin typeface="Calibri"/>
                <a:cs typeface="Calibri"/>
              </a:rPr>
              <a:t>slides…</a:t>
            </a:r>
            <a:r>
              <a:rPr dirty="0" sz="5400" spc="-20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spc="-65" b="1">
                <a:solidFill>
                  <a:srgbClr val="B1B1B1"/>
                </a:solidFill>
                <a:latin typeface="Calibri"/>
                <a:cs typeface="Calibri"/>
              </a:rPr>
              <a:t>Qu’est-ce</a:t>
            </a:r>
            <a:r>
              <a:rPr dirty="0" sz="5400" spc="-10" b="1">
                <a:solidFill>
                  <a:srgbClr val="B1B1B1"/>
                </a:solidFill>
                <a:latin typeface="Calibri"/>
                <a:cs typeface="Calibri"/>
              </a:rPr>
              <a:t> que MCF?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7" y="1309682"/>
            <a:ext cx="12134289" cy="53007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266" y="628467"/>
            <a:ext cx="185293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</a:t>
            </a:r>
            <a:r>
              <a:rPr dirty="0" spc="-65"/>
              <a:t> </a:t>
            </a:r>
            <a:r>
              <a:rPr dirty="0" spc="-15"/>
              <a:t>processus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3617" y="6271102"/>
            <a:ext cx="2585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Compta,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social,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juridique,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8061" y="1431272"/>
            <a:ext cx="6324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latin typeface="Calibri"/>
                <a:cs typeface="Calibri"/>
              </a:rPr>
              <a:t>F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-2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48" y="891353"/>
            <a:ext cx="1262185" cy="20345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713296" y="368469"/>
            <a:ext cx="1221105" cy="382270"/>
            <a:chOff x="4713296" y="368469"/>
            <a:chExt cx="1221105" cy="382270"/>
          </a:xfrm>
        </p:grpSpPr>
        <p:sp>
          <p:nvSpPr>
            <p:cNvPr id="8" name="object 8"/>
            <p:cNvSpPr/>
            <p:nvPr/>
          </p:nvSpPr>
          <p:spPr>
            <a:xfrm>
              <a:off x="4726076" y="401404"/>
              <a:ext cx="1165860" cy="303530"/>
            </a:xfrm>
            <a:custGeom>
              <a:avLst/>
              <a:gdLst/>
              <a:ahLst/>
              <a:cxnLst/>
              <a:rect l="l" t="t" r="r" b="b"/>
              <a:pathLst>
                <a:path w="1165860" h="303530">
                  <a:moveTo>
                    <a:pt x="0" y="303479"/>
                  </a:moveTo>
                  <a:lnTo>
                    <a:pt x="43205" y="244805"/>
                  </a:lnTo>
                  <a:lnTo>
                    <a:pt x="92163" y="191160"/>
                  </a:lnTo>
                  <a:lnTo>
                    <a:pt x="147243" y="142925"/>
                  </a:lnTo>
                  <a:lnTo>
                    <a:pt x="206997" y="100799"/>
                  </a:lnTo>
                  <a:lnTo>
                    <a:pt x="271081" y="65887"/>
                  </a:lnTo>
                  <a:lnTo>
                    <a:pt x="338759" y="38519"/>
                  </a:lnTo>
                  <a:lnTo>
                    <a:pt x="409689" y="17640"/>
                  </a:lnTo>
                  <a:lnTo>
                    <a:pt x="482041" y="5041"/>
                  </a:lnTo>
                  <a:lnTo>
                    <a:pt x="556564" y="0"/>
                  </a:lnTo>
                  <a:lnTo>
                    <a:pt x="594004" y="368"/>
                  </a:lnTo>
                  <a:lnTo>
                    <a:pt x="669239" y="7200"/>
                  </a:lnTo>
                  <a:lnTo>
                    <a:pt x="743762" y="21602"/>
                  </a:lnTo>
                  <a:lnTo>
                    <a:pt x="780478" y="32042"/>
                  </a:lnTo>
                  <a:lnTo>
                    <a:pt x="816838" y="43929"/>
                  </a:lnTo>
                  <a:lnTo>
                    <a:pt x="887768" y="73088"/>
                  </a:lnTo>
                  <a:lnTo>
                    <a:pt x="921969" y="90728"/>
                  </a:lnTo>
                  <a:lnTo>
                    <a:pt x="955801" y="109804"/>
                  </a:lnTo>
                  <a:lnTo>
                    <a:pt x="988567" y="130327"/>
                  </a:lnTo>
                  <a:lnTo>
                    <a:pt x="1020241" y="153009"/>
                  </a:lnTo>
                  <a:lnTo>
                    <a:pt x="1051204" y="176758"/>
                  </a:lnTo>
                  <a:lnTo>
                    <a:pt x="1080363" y="201968"/>
                  </a:lnTo>
                  <a:lnTo>
                    <a:pt x="1108798" y="228968"/>
                  </a:lnTo>
                  <a:lnTo>
                    <a:pt x="1135799" y="257403"/>
                  </a:lnTo>
                  <a:lnTo>
                    <a:pt x="1161364" y="286562"/>
                  </a:lnTo>
                  <a:lnTo>
                    <a:pt x="1165326" y="291604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57557" y="666008"/>
              <a:ext cx="76835" cy="85090"/>
            </a:xfrm>
            <a:custGeom>
              <a:avLst/>
              <a:gdLst/>
              <a:ahLst/>
              <a:cxnLst/>
              <a:rect l="l" t="t" r="r" b="b"/>
              <a:pathLst>
                <a:path w="76835" h="85090">
                  <a:moveTo>
                    <a:pt x="61556" y="0"/>
                  </a:moveTo>
                  <a:lnTo>
                    <a:pt x="0" y="46075"/>
                  </a:lnTo>
                  <a:lnTo>
                    <a:pt x="76682" y="84594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26076" y="381249"/>
              <a:ext cx="1165860" cy="303530"/>
            </a:xfrm>
            <a:custGeom>
              <a:avLst/>
              <a:gdLst/>
              <a:ahLst/>
              <a:cxnLst/>
              <a:rect l="l" t="t" r="r" b="b"/>
              <a:pathLst>
                <a:path w="1165860" h="303530">
                  <a:moveTo>
                    <a:pt x="0" y="303479"/>
                  </a:moveTo>
                  <a:lnTo>
                    <a:pt x="43205" y="244792"/>
                  </a:lnTo>
                  <a:lnTo>
                    <a:pt x="92163" y="191160"/>
                  </a:lnTo>
                  <a:lnTo>
                    <a:pt x="147243" y="142913"/>
                  </a:lnTo>
                  <a:lnTo>
                    <a:pt x="206997" y="100799"/>
                  </a:lnTo>
                  <a:lnTo>
                    <a:pt x="271081" y="65874"/>
                  </a:lnTo>
                  <a:lnTo>
                    <a:pt x="338759" y="38519"/>
                  </a:lnTo>
                  <a:lnTo>
                    <a:pt x="409689" y="17640"/>
                  </a:lnTo>
                  <a:lnTo>
                    <a:pt x="482041" y="5041"/>
                  </a:lnTo>
                  <a:lnTo>
                    <a:pt x="556564" y="0"/>
                  </a:lnTo>
                  <a:lnTo>
                    <a:pt x="594004" y="355"/>
                  </a:lnTo>
                  <a:lnTo>
                    <a:pt x="669239" y="7200"/>
                  </a:lnTo>
                  <a:lnTo>
                    <a:pt x="743762" y="21602"/>
                  </a:lnTo>
                  <a:lnTo>
                    <a:pt x="780478" y="32042"/>
                  </a:lnTo>
                  <a:lnTo>
                    <a:pt x="816838" y="43916"/>
                  </a:lnTo>
                  <a:lnTo>
                    <a:pt x="887768" y="73075"/>
                  </a:lnTo>
                  <a:lnTo>
                    <a:pt x="921969" y="90716"/>
                  </a:lnTo>
                  <a:lnTo>
                    <a:pt x="955801" y="109804"/>
                  </a:lnTo>
                  <a:lnTo>
                    <a:pt x="988567" y="130314"/>
                  </a:lnTo>
                  <a:lnTo>
                    <a:pt x="1020241" y="152996"/>
                  </a:lnTo>
                  <a:lnTo>
                    <a:pt x="1051204" y="176758"/>
                  </a:lnTo>
                  <a:lnTo>
                    <a:pt x="1080363" y="201955"/>
                  </a:lnTo>
                  <a:lnTo>
                    <a:pt x="1108798" y="228955"/>
                  </a:lnTo>
                  <a:lnTo>
                    <a:pt x="1135799" y="257403"/>
                  </a:lnTo>
                  <a:lnTo>
                    <a:pt x="1161364" y="286562"/>
                  </a:lnTo>
                  <a:lnTo>
                    <a:pt x="1165326" y="291604"/>
                  </a:lnTo>
                </a:path>
              </a:pathLst>
            </a:custGeom>
            <a:ln w="25559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57557" y="645853"/>
              <a:ext cx="76835" cy="85090"/>
            </a:xfrm>
            <a:custGeom>
              <a:avLst/>
              <a:gdLst/>
              <a:ahLst/>
              <a:cxnLst/>
              <a:rect l="l" t="t" r="r" b="b"/>
              <a:pathLst>
                <a:path w="76835" h="85090">
                  <a:moveTo>
                    <a:pt x="61556" y="0"/>
                  </a:moveTo>
                  <a:lnTo>
                    <a:pt x="0" y="46075"/>
                  </a:lnTo>
                  <a:lnTo>
                    <a:pt x="76682" y="84594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1594" y="829813"/>
            <a:ext cx="899486" cy="29303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915901" y="1000992"/>
            <a:ext cx="3241040" cy="1100455"/>
            <a:chOff x="3915901" y="1000992"/>
            <a:chExt cx="3241040" cy="1100455"/>
          </a:xfrm>
        </p:grpSpPr>
        <p:sp>
          <p:nvSpPr>
            <p:cNvPr id="14" name="object 14"/>
            <p:cNvSpPr/>
            <p:nvPr/>
          </p:nvSpPr>
          <p:spPr>
            <a:xfrm>
              <a:off x="3928681" y="1243807"/>
              <a:ext cx="332740" cy="845185"/>
            </a:xfrm>
            <a:custGeom>
              <a:avLst/>
              <a:gdLst/>
              <a:ahLst/>
              <a:cxnLst/>
              <a:rect l="l" t="t" r="r" b="b"/>
              <a:pathLst>
                <a:path w="332739" h="845185">
                  <a:moveTo>
                    <a:pt x="332282" y="844562"/>
                  </a:moveTo>
                  <a:lnTo>
                    <a:pt x="280441" y="815403"/>
                  </a:lnTo>
                  <a:lnTo>
                    <a:pt x="231838" y="781926"/>
                  </a:lnTo>
                  <a:lnTo>
                    <a:pt x="186842" y="743762"/>
                  </a:lnTo>
                  <a:lnTo>
                    <a:pt x="145440" y="702005"/>
                  </a:lnTo>
                  <a:lnTo>
                    <a:pt x="108724" y="656285"/>
                  </a:lnTo>
                  <a:lnTo>
                    <a:pt x="77038" y="607682"/>
                  </a:lnTo>
                  <a:lnTo>
                    <a:pt x="50393" y="556196"/>
                  </a:lnTo>
                  <a:lnTo>
                    <a:pt x="29159" y="503275"/>
                  </a:lnTo>
                  <a:lnTo>
                    <a:pt x="13677" y="448563"/>
                  </a:lnTo>
                  <a:lnTo>
                    <a:pt x="3962" y="393115"/>
                  </a:lnTo>
                  <a:lnTo>
                    <a:pt x="0" y="337324"/>
                  </a:lnTo>
                  <a:lnTo>
                    <a:pt x="355" y="309600"/>
                  </a:lnTo>
                  <a:lnTo>
                    <a:pt x="5753" y="254520"/>
                  </a:lnTo>
                  <a:lnTo>
                    <a:pt x="16916" y="200875"/>
                  </a:lnTo>
                  <a:lnTo>
                    <a:pt x="33832" y="148678"/>
                  </a:lnTo>
                  <a:lnTo>
                    <a:pt x="56514" y="98996"/>
                  </a:lnTo>
                  <a:lnTo>
                    <a:pt x="84594" y="51841"/>
                  </a:lnTo>
                  <a:lnTo>
                    <a:pt x="117716" y="8280"/>
                  </a:lnTo>
                  <a:lnTo>
                    <a:pt x="125272" y="0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23359" y="1193414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4" h="81915">
                  <a:moveTo>
                    <a:pt x="81724" y="0"/>
                  </a:moveTo>
                  <a:lnTo>
                    <a:pt x="0" y="26987"/>
                  </a:lnTo>
                  <a:lnTo>
                    <a:pt x="54000" y="81356"/>
                  </a:lnTo>
                  <a:lnTo>
                    <a:pt x="81724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28681" y="1223652"/>
              <a:ext cx="332740" cy="844550"/>
            </a:xfrm>
            <a:custGeom>
              <a:avLst/>
              <a:gdLst/>
              <a:ahLst/>
              <a:cxnLst/>
              <a:rect l="l" t="t" r="r" b="b"/>
              <a:pathLst>
                <a:path w="332739" h="844550">
                  <a:moveTo>
                    <a:pt x="332282" y="844550"/>
                  </a:moveTo>
                  <a:lnTo>
                    <a:pt x="280441" y="815390"/>
                  </a:lnTo>
                  <a:lnTo>
                    <a:pt x="231838" y="781913"/>
                  </a:lnTo>
                  <a:lnTo>
                    <a:pt x="186842" y="743750"/>
                  </a:lnTo>
                  <a:lnTo>
                    <a:pt x="145440" y="701992"/>
                  </a:lnTo>
                  <a:lnTo>
                    <a:pt x="108724" y="656272"/>
                  </a:lnTo>
                  <a:lnTo>
                    <a:pt x="77038" y="607669"/>
                  </a:lnTo>
                  <a:lnTo>
                    <a:pt x="50393" y="556196"/>
                  </a:lnTo>
                  <a:lnTo>
                    <a:pt x="29159" y="503275"/>
                  </a:lnTo>
                  <a:lnTo>
                    <a:pt x="13677" y="448551"/>
                  </a:lnTo>
                  <a:lnTo>
                    <a:pt x="3962" y="393115"/>
                  </a:lnTo>
                  <a:lnTo>
                    <a:pt x="0" y="337312"/>
                  </a:lnTo>
                  <a:lnTo>
                    <a:pt x="355" y="309600"/>
                  </a:lnTo>
                  <a:lnTo>
                    <a:pt x="5753" y="254520"/>
                  </a:lnTo>
                  <a:lnTo>
                    <a:pt x="16916" y="200875"/>
                  </a:lnTo>
                  <a:lnTo>
                    <a:pt x="33832" y="148678"/>
                  </a:lnTo>
                  <a:lnTo>
                    <a:pt x="56514" y="98996"/>
                  </a:lnTo>
                  <a:lnTo>
                    <a:pt x="84594" y="51828"/>
                  </a:lnTo>
                  <a:lnTo>
                    <a:pt x="117716" y="8280"/>
                  </a:lnTo>
                  <a:lnTo>
                    <a:pt x="125272" y="0"/>
                  </a:lnTo>
                </a:path>
              </a:pathLst>
            </a:custGeom>
            <a:ln w="25559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23359" y="1173246"/>
              <a:ext cx="81915" cy="81915"/>
            </a:xfrm>
            <a:custGeom>
              <a:avLst/>
              <a:gdLst/>
              <a:ahLst/>
              <a:cxnLst/>
              <a:rect l="l" t="t" r="r" b="b"/>
              <a:pathLst>
                <a:path w="81914" h="81915">
                  <a:moveTo>
                    <a:pt x="81724" y="0"/>
                  </a:moveTo>
                  <a:lnTo>
                    <a:pt x="0" y="27000"/>
                  </a:lnTo>
                  <a:lnTo>
                    <a:pt x="54000" y="81356"/>
                  </a:lnTo>
                  <a:lnTo>
                    <a:pt x="81724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713283" y="1033927"/>
              <a:ext cx="431165" cy="994410"/>
            </a:xfrm>
            <a:custGeom>
              <a:avLst/>
              <a:gdLst/>
              <a:ahLst/>
              <a:cxnLst/>
              <a:rect l="l" t="t" r="r" b="b"/>
              <a:pathLst>
                <a:path w="431165" h="994410">
                  <a:moveTo>
                    <a:pt x="0" y="0"/>
                  </a:moveTo>
                  <a:lnTo>
                    <a:pt x="0" y="355"/>
                  </a:lnTo>
                  <a:lnTo>
                    <a:pt x="27000" y="7200"/>
                  </a:lnTo>
                  <a:lnTo>
                    <a:pt x="54355" y="15836"/>
                  </a:lnTo>
                  <a:lnTo>
                    <a:pt x="106552" y="36715"/>
                  </a:lnTo>
                  <a:lnTo>
                    <a:pt x="156590" y="63360"/>
                  </a:lnTo>
                  <a:lnTo>
                    <a:pt x="203758" y="94322"/>
                  </a:lnTo>
                  <a:lnTo>
                    <a:pt x="247675" y="129959"/>
                  </a:lnTo>
                  <a:lnTo>
                    <a:pt x="287274" y="169557"/>
                  </a:lnTo>
                  <a:lnTo>
                    <a:pt x="323278" y="213118"/>
                  </a:lnTo>
                  <a:lnTo>
                    <a:pt x="353872" y="260286"/>
                  </a:lnTo>
                  <a:lnTo>
                    <a:pt x="380161" y="309956"/>
                  </a:lnTo>
                  <a:lnTo>
                    <a:pt x="401040" y="362521"/>
                  </a:lnTo>
                  <a:lnTo>
                    <a:pt x="416521" y="416521"/>
                  </a:lnTo>
                  <a:lnTo>
                    <a:pt x="426593" y="471601"/>
                  </a:lnTo>
                  <a:lnTo>
                    <a:pt x="430555" y="527761"/>
                  </a:lnTo>
                  <a:lnTo>
                    <a:pt x="430555" y="555840"/>
                  </a:lnTo>
                  <a:lnTo>
                    <a:pt x="426237" y="611644"/>
                  </a:lnTo>
                  <a:lnTo>
                    <a:pt x="416153" y="667080"/>
                  </a:lnTo>
                  <a:lnTo>
                    <a:pt x="400316" y="720725"/>
                  </a:lnTo>
                  <a:lnTo>
                    <a:pt x="379793" y="772922"/>
                  </a:lnTo>
                  <a:lnTo>
                    <a:pt x="353517" y="822236"/>
                  </a:lnTo>
                  <a:lnTo>
                    <a:pt x="322199" y="869035"/>
                  </a:lnTo>
                  <a:lnTo>
                    <a:pt x="286562" y="912241"/>
                  </a:lnTo>
                  <a:lnTo>
                    <a:pt x="246240" y="951484"/>
                  </a:lnTo>
                  <a:lnTo>
                    <a:pt x="202679" y="987120"/>
                  </a:lnTo>
                  <a:lnTo>
                    <a:pt x="192239" y="994321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843953" y="1992612"/>
              <a:ext cx="85725" cy="72390"/>
            </a:xfrm>
            <a:custGeom>
              <a:avLst/>
              <a:gdLst/>
              <a:ahLst/>
              <a:cxnLst/>
              <a:rect l="l" t="t" r="r" b="b"/>
              <a:pathLst>
                <a:path w="85725" h="72389">
                  <a:moveTo>
                    <a:pt x="45720" y="0"/>
                  </a:moveTo>
                  <a:lnTo>
                    <a:pt x="0" y="72351"/>
                  </a:lnTo>
                  <a:lnTo>
                    <a:pt x="85686" y="655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713283" y="1013772"/>
              <a:ext cx="431165" cy="994410"/>
            </a:xfrm>
            <a:custGeom>
              <a:avLst/>
              <a:gdLst/>
              <a:ahLst/>
              <a:cxnLst/>
              <a:rect l="l" t="t" r="r" b="b"/>
              <a:pathLst>
                <a:path w="431165" h="994410">
                  <a:moveTo>
                    <a:pt x="0" y="0"/>
                  </a:moveTo>
                  <a:lnTo>
                    <a:pt x="0" y="355"/>
                  </a:lnTo>
                  <a:lnTo>
                    <a:pt x="27000" y="7200"/>
                  </a:lnTo>
                  <a:lnTo>
                    <a:pt x="54355" y="15836"/>
                  </a:lnTo>
                  <a:lnTo>
                    <a:pt x="106552" y="36715"/>
                  </a:lnTo>
                  <a:lnTo>
                    <a:pt x="156590" y="63360"/>
                  </a:lnTo>
                  <a:lnTo>
                    <a:pt x="203758" y="94310"/>
                  </a:lnTo>
                  <a:lnTo>
                    <a:pt x="247675" y="129959"/>
                  </a:lnTo>
                  <a:lnTo>
                    <a:pt x="287274" y="169557"/>
                  </a:lnTo>
                  <a:lnTo>
                    <a:pt x="323278" y="213118"/>
                  </a:lnTo>
                  <a:lnTo>
                    <a:pt x="353872" y="260273"/>
                  </a:lnTo>
                  <a:lnTo>
                    <a:pt x="380161" y="309956"/>
                  </a:lnTo>
                  <a:lnTo>
                    <a:pt x="401040" y="362521"/>
                  </a:lnTo>
                  <a:lnTo>
                    <a:pt x="416521" y="416509"/>
                  </a:lnTo>
                  <a:lnTo>
                    <a:pt x="426593" y="471589"/>
                  </a:lnTo>
                  <a:lnTo>
                    <a:pt x="430555" y="527761"/>
                  </a:lnTo>
                  <a:lnTo>
                    <a:pt x="430555" y="555840"/>
                  </a:lnTo>
                  <a:lnTo>
                    <a:pt x="426237" y="611632"/>
                  </a:lnTo>
                  <a:lnTo>
                    <a:pt x="416153" y="667080"/>
                  </a:lnTo>
                  <a:lnTo>
                    <a:pt x="400316" y="720712"/>
                  </a:lnTo>
                  <a:lnTo>
                    <a:pt x="379793" y="772909"/>
                  </a:lnTo>
                  <a:lnTo>
                    <a:pt x="353517" y="822236"/>
                  </a:lnTo>
                  <a:lnTo>
                    <a:pt x="322199" y="869035"/>
                  </a:lnTo>
                  <a:lnTo>
                    <a:pt x="286562" y="912240"/>
                  </a:lnTo>
                  <a:lnTo>
                    <a:pt x="246240" y="951471"/>
                  </a:lnTo>
                  <a:lnTo>
                    <a:pt x="202679" y="987120"/>
                  </a:lnTo>
                  <a:lnTo>
                    <a:pt x="192239" y="994321"/>
                  </a:lnTo>
                </a:path>
              </a:pathLst>
            </a:custGeom>
            <a:ln w="25559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843953" y="1972444"/>
              <a:ext cx="85725" cy="72390"/>
            </a:xfrm>
            <a:custGeom>
              <a:avLst/>
              <a:gdLst/>
              <a:ahLst/>
              <a:cxnLst/>
              <a:rect l="l" t="t" r="r" b="b"/>
              <a:pathLst>
                <a:path w="85725" h="72389">
                  <a:moveTo>
                    <a:pt x="45720" y="0"/>
                  </a:moveTo>
                  <a:lnTo>
                    <a:pt x="0" y="72364"/>
                  </a:lnTo>
                  <a:lnTo>
                    <a:pt x="85686" y="6551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4815979" y="139593"/>
            <a:ext cx="9518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Ecriture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pj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71905" y="1394544"/>
            <a:ext cx="6648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Li</a:t>
            </a:r>
            <a:r>
              <a:rPr dirty="0" sz="1400" spc="5">
                <a:latin typeface="Calibri"/>
                <a:cs typeface="Calibri"/>
              </a:rPr>
              <a:t>v</a:t>
            </a:r>
            <a:r>
              <a:rPr dirty="0" sz="1400" spc="-4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5">
                <a:latin typeface="Calibri"/>
                <a:cs typeface="Calibri"/>
              </a:rPr>
              <a:t>i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10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7"/>
            <a:ext cx="12165838" cy="6838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373" y="861029"/>
            <a:ext cx="580707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Récapitulatif</a:t>
            </a:r>
            <a:r>
              <a:rPr dirty="0" spc="-10"/>
              <a:t> de </a:t>
            </a:r>
            <a:r>
              <a:rPr dirty="0" spc="-15"/>
              <a:t>mouvements </a:t>
            </a:r>
            <a:r>
              <a:rPr dirty="0" spc="-10"/>
              <a:t>de </a:t>
            </a:r>
            <a:r>
              <a:rPr dirty="0" spc="-15"/>
              <a:t>fichiers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0474" y="1429202"/>
            <a:ext cx="7071118" cy="50374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099" y="4427189"/>
            <a:ext cx="7566659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2210" algn="l"/>
              </a:tabLst>
            </a:pPr>
            <a:r>
              <a:rPr dirty="0" sz="5400" spc="-30" b="1">
                <a:solidFill>
                  <a:srgbClr val="B1B1B1"/>
                </a:solidFill>
                <a:latin typeface="Calibri"/>
                <a:cs typeface="Calibri"/>
              </a:rPr>
              <a:t>Pour</a:t>
            </a:r>
            <a:r>
              <a:rPr dirty="0" sz="5400" spc="-5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B1B1B1"/>
                </a:solidFill>
                <a:latin typeface="Calibri"/>
                <a:cs typeface="Calibri"/>
              </a:rPr>
              <a:t>les	</a:t>
            </a:r>
            <a:r>
              <a:rPr dirty="0" sz="5400" spc="-15" b="1">
                <a:solidFill>
                  <a:srgbClr val="B1B1B1"/>
                </a:solidFill>
                <a:latin typeface="Calibri"/>
                <a:cs typeface="Calibri"/>
              </a:rPr>
              <a:t>collabs</a:t>
            </a:r>
            <a:r>
              <a:rPr dirty="0" sz="5400" spc="-30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spc="-5" b="1">
                <a:solidFill>
                  <a:srgbClr val="B1B1B1"/>
                </a:solidFill>
                <a:latin typeface="Calibri"/>
                <a:cs typeface="Calibri"/>
              </a:rPr>
              <a:t>du</a:t>
            </a:r>
            <a:r>
              <a:rPr dirty="0" sz="5400" spc="-40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spc="-15" b="1">
                <a:solidFill>
                  <a:srgbClr val="B1B1B1"/>
                </a:solidFill>
                <a:latin typeface="Calibri"/>
                <a:cs typeface="Calibri"/>
              </a:rPr>
              <a:t>cabinet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094" y="858515"/>
            <a:ext cx="436308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solidFill>
                  <a:srgbClr val="B1B1B1"/>
                </a:solidFill>
              </a:rPr>
              <a:t>Pour</a:t>
            </a:r>
            <a:r>
              <a:rPr dirty="0" spc="-15">
                <a:solidFill>
                  <a:srgbClr val="B1B1B1"/>
                </a:solidFill>
              </a:rPr>
              <a:t> </a:t>
            </a:r>
            <a:r>
              <a:rPr dirty="0" spc="-10">
                <a:solidFill>
                  <a:srgbClr val="B1B1B1"/>
                </a:solidFill>
              </a:rPr>
              <a:t>la </a:t>
            </a:r>
            <a:r>
              <a:rPr dirty="0" spc="-15">
                <a:solidFill>
                  <a:srgbClr val="B1B1B1"/>
                </a:solidFill>
              </a:rPr>
              <a:t>collecte</a:t>
            </a:r>
            <a:r>
              <a:rPr dirty="0" spc="-10">
                <a:solidFill>
                  <a:srgbClr val="B1B1B1"/>
                </a:solidFill>
              </a:rPr>
              <a:t> </a:t>
            </a:r>
            <a:r>
              <a:rPr dirty="0" spc="-5">
                <a:solidFill>
                  <a:srgbClr val="B1B1B1"/>
                </a:solidFill>
              </a:rPr>
              <a:t>de</a:t>
            </a:r>
            <a:r>
              <a:rPr dirty="0" spc="-10">
                <a:solidFill>
                  <a:srgbClr val="B1B1B1"/>
                </a:solidFill>
              </a:rPr>
              <a:t> documents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146" y="1548134"/>
            <a:ext cx="10361930" cy="3935729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Les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rappels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automatiques</a:t>
            </a:r>
            <a:endParaRPr sz="3200">
              <a:latin typeface="Calibri"/>
              <a:cs typeface="Calibri"/>
            </a:endParaRPr>
          </a:p>
          <a:p>
            <a:pPr lvl="1" marL="755650" marR="5080" indent="-286385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20">
                <a:latin typeface="Calibri"/>
                <a:cs typeface="Calibri"/>
              </a:rPr>
              <a:t>Arrêtez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d’envoyer</a:t>
            </a:r>
            <a:r>
              <a:rPr dirty="0" sz="2800" spc="-5">
                <a:latin typeface="Calibri"/>
                <a:cs typeface="Calibri"/>
              </a:rPr>
              <a:t> des mails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à </a:t>
            </a:r>
            <a:r>
              <a:rPr dirty="0" sz="2800" spc="-10">
                <a:latin typeface="Calibri"/>
                <a:cs typeface="Calibri"/>
              </a:rPr>
              <a:t>vos clients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pour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leur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dire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faire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des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choses </a:t>
            </a:r>
            <a:r>
              <a:rPr dirty="0" sz="2800" spc="-10">
                <a:latin typeface="Calibri"/>
                <a:cs typeface="Calibri"/>
              </a:rPr>
              <a:t>qu’ils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devraient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faire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tout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seul</a:t>
            </a:r>
            <a:endParaRPr sz="28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15">
                <a:latin typeface="Calibri"/>
                <a:cs typeface="Calibri"/>
              </a:rPr>
              <a:t>Paie</a:t>
            </a:r>
            <a:endParaRPr sz="2400">
              <a:latin typeface="Calibri"/>
              <a:cs typeface="Calibri"/>
            </a:endParaRPr>
          </a:p>
          <a:p>
            <a:pPr lvl="2" marL="11557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45">
                <a:latin typeface="Calibri"/>
                <a:cs typeface="Calibri"/>
              </a:rPr>
              <a:t>TVA</a:t>
            </a:r>
            <a:endParaRPr sz="2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Réduction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drastique</a:t>
            </a:r>
            <a:r>
              <a:rPr dirty="0" sz="3200">
                <a:latin typeface="Calibri"/>
                <a:cs typeface="Calibri"/>
              </a:rPr>
              <a:t> des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mails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reçus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de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vos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clients</a:t>
            </a:r>
            <a:endParaRPr sz="3200">
              <a:latin typeface="Calibri"/>
              <a:cs typeface="Calibri"/>
            </a:endParaRPr>
          </a:p>
          <a:p>
            <a:pPr lvl="1" marL="755650" indent="-28702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20">
                <a:latin typeface="Calibri"/>
                <a:cs typeface="Calibri"/>
              </a:rPr>
              <a:t>Envoi </a:t>
            </a:r>
            <a:r>
              <a:rPr dirty="0" sz="2800" spc="-10">
                <a:latin typeface="Calibri"/>
                <a:cs typeface="Calibri"/>
              </a:rPr>
              <a:t>depuis </a:t>
            </a:r>
            <a:r>
              <a:rPr dirty="0" sz="2800" spc="-35">
                <a:latin typeface="Calibri"/>
                <a:cs typeface="Calibri"/>
              </a:rPr>
              <a:t>l’appli</a:t>
            </a:r>
            <a:r>
              <a:rPr dirty="0" sz="2800" spc="-15">
                <a:latin typeface="Calibri"/>
                <a:cs typeface="Calibri"/>
              </a:rPr>
              <a:t> directement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sur</a:t>
            </a:r>
            <a:r>
              <a:rPr dirty="0" sz="2800" spc="-10">
                <a:latin typeface="Calibri"/>
                <a:cs typeface="Calibri"/>
              </a:rPr>
              <a:t> la </a:t>
            </a:r>
            <a:r>
              <a:rPr dirty="0" sz="2800" spc="-20">
                <a:latin typeface="Calibri"/>
                <a:cs typeface="Calibri"/>
              </a:rPr>
              <a:t>plateforme</a:t>
            </a:r>
            <a:endParaRPr sz="2800">
              <a:latin typeface="Calibri"/>
              <a:cs typeface="Calibri"/>
            </a:endParaRPr>
          </a:p>
          <a:p>
            <a:pPr lvl="1" marL="755650" indent="-28702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20">
                <a:latin typeface="Calibri"/>
                <a:cs typeface="Calibri"/>
              </a:rPr>
              <a:t>Envoi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des </a:t>
            </a:r>
            <a:r>
              <a:rPr dirty="0" sz="2800" spc="-15">
                <a:latin typeface="Calibri"/>
                <a:cs typeface="Calibri"/>
              </a:rPr>
              <a:t>factures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reçues</a:t>
            </a:r>
            <a:r>
              <a:rPr dirty="0" sz="2800" spc="-5">
                <a:latin typeface="Calibri"/>
                <a:cs typeface="Calibri"/>
              </a:rPr>
              <a:t> par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mail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directement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sur </a:t>
            </a:r>
            <a:r>
              <a:rPr dirty="0" sz="2800" spc="-10">
                <a:latin typeface="Calibri"/>
                <a:cs typeface="Calibri"/>
              </a:rPr>
              <a:t>la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plateforme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654" y="858515"/>
            <a:ext cx="6830059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B1B1B1"/>
                </a:solidFill>
              </a:rPr>
              <a:t>Flux</a:t>
            </a:r>
            <a:r>
              <a:rPr dirty="0" spc="-5">
                <a:solidFill>
                  <a:srgbClr val="B1B1B1"/>
                </a:solidFill>
              </a:rPr>
              <a:t> </a:t>
            </a:r>
            <a:r>
              <a:rPr dirty="0" spc="-10">
                <a:solidFill>
                  <a:srgbClr val="B1B1B1"/>
                </a:solidFill>
              </a:rPr>
              <a:t>cabinet </a:t>
            </a:r>
            <a:r>
              <a:rPr dirty="0" spc="-25">
                <a:solidFill>
                  <a:srgbClr val="B1B1B1"/>
                </a:solidFill>
              </a:rPr>
              <a:t>vers</a:t>
            </a:r>
            <a:r>
              <a:rPr dirty="0" spc="-5">
                <a:solidFill>
                  <a:srgbClr val="B1B1B1"/>
                </a:solidFill>
              </a:rPr>
              <a:t> </a:t>
            </a:r>
            <a:r>
              <a:rPr dirty="0" spc="-10">
                <a:solidFill>
                  <a:srgbClr val="B1B1B1"/>
                </a:solidFill>
              </a:rPr>
              <a:t>client </a:t>
            </a:r>
            <a:r>
              <a:rPr dirty="0" spc="-15">
                <a:solidFill>
                  <a:srgbClr val="B1B1B1"/>
                </a:solidFill>
              </a:rPr>
              <a:t>livrés automatiquement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146" y="1548134"/>
            <a:ext cx="7758430" cy="407987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Principaux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éléments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livrés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automatiquement</a:t>
            </a:r>
            <a:endParaRPr sz="3200">
              <a:latin typeface="Calibri"/>
              <a:cs typeface="Calibri"/>
            </a:endParaRPr>
          </a:p>
          <a:p>
            <a:pPr lvl="1" marL="755650" indent="-287020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10">
                <a:latin typeface="Calibri"/>
                <a:cs typeface="Calibri"/>
              </a:rPr>
              <a:t>Liasses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fiscales</a:t>
            </a:r>
            <a:endParaRPr sz="2800">
              <a:latin typeface="Calibri"/>
              <a:cs typeface="Calibri"/>
            </a:endParaRPr>
          </a:p>
          <a:p>
            <a:pPr lvl="1" marL="755650" indent="-287020">
              <a:lnSpc>
                <a:spcPct val="100000"/>
              </a:lnSpc>
              <a:spcBef>
                <a:spcPts val="56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10">
                <a:latin typeface="Calibri"/>
                <a:cs typeface="Calibri"/>
              </a:rPr>
              <a:t>Bilans</a:t>
            </a:r>
            <a:endParaRPr sz="2800">
              <a:latin typeface="Calibri"/>
              <a:cs typeface="Calibri"/>
            </a:endParaRPr>
          </a:p>
          <a:p>
            <a:pPr lvl="1" marL="755650" indent="-28702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15">
                <a:latin typeface="Calibri"/>
                <a:cs typeface="Calibri"/>
              </a:rPr>
              <a:t>Déclarations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TVA</a:t>
            </a:r>
            <a:endParaRPr sz="2800">
              <a:latin typeface="Calibri"/>
              <a:cs typeface="Calibri"/>
            </a:endParaRPr>
          </a:p>
          <a:p>
            <a:pPr lvl="1" marL="755650" indent="-28702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20">
                <a:latin typeface="Calibri"/>
                <a:cs typeface="Calibri"/>
              </a:rPr>
              <a:t>Paies</a:t>
            </a:r>
            <a:endParaRPr sz="2800">
              <a:latin typeface="Calibri"/>
              <a:cs typeface="Calibri"/>
            </a:endParaRPr>
          </a:p>
          <a:p>
            <a:pPr lvl="1" marL="755650" indent="-28702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10">
                <a:latin typeface="Calibri"/>
                <a:cs typeface="Calibri"/>
              </a:rPr>
              <a:t>Documents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juridiques</a:t>
            </a:r>
            <a:endParaRPr sz="2800">
              <a:latin typeface="Calibri"/>
              <a:cs typeface="Calibri"/>
            </a:endParaRPr>
          </a:p>
          <a:p>
            <a:pPr lvl="1" marL="755650" indent="-28702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20">
                <a:latin typeface="Calibri"/>
                <a:cs typeface="Calibri"/>
              </a:rPr>
              <a:t>Factures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d’achats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classées</a:t>
            </a:r>
            <a:endParaRPr sz="2800">
              <a:latin typeface="Calibri"/>
              <a:cs typeface="Calibri"/>
            </a:endParaRPr>
          </a:p>
          <a:p>
            <a:pPr lvl="1" marL="755650" indent="-28702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spc="-30">
                <a:latin typeface="Calibri"/>
                <a:cs typeface="Calibri"/>
              </a:rPr>
              <a:t>Tableaux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bord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3106" y="858515"/>
            <a:ext cx="686371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>
                <a:solidFill>
                  <a:srgbClr val="B1B1B1"/>
                </a:solidFill>
              </a:rPr>
              <a:t>Qu’est-ce</a:t>
            </a:r>
            <a:r>
              <a:rPr dirty="0" spc="-5">
                <a:solidFill>
                  <a:srgbClr val="B1B1B1"/>
                </a:solidFill>
              </a:rPr>
              <a:t> </a:t>
            </a:r>
            <a:r>
              <a:rPr dirty="0" spc="-10">
                <a:solidFill>
                  <a:srgbClr val="B1B1B1"/>
                </a:solidFill>
              </a:rPr>
              <a:t>qui </a:t>
            </a:r>
            <a:r>
              <a:rPr dirty="0" spc="-25">
                <a:solidFill>
                  <a:srgbClr val="B1B1B1"/>
                </a:solidFill>
              </a:rPr>
              <a:t>va</a:t>
            </a:r>
            <a:r>
              <a:rPr dirty="0">
                <a:solidFill>
                  <a:srgbClr val="B1B1B1"/>
                </a:solidFill>
              </a:rPr>
              <a:t> </a:t>
            </a:r>
            <a:r>
              <a:rPr dirty="0" spc="-10">
                <a:solidFill>
                  <a:srgbClr val="B1B1B1"/>
                </a:solidFill>
              </a:rPr>
              <a:t>changer</a:t>
            </a:r>
            <a:r>
              <a:rPr dirty="0" spc="-5">
                <a:solidFill>
                  <a:srgbClr val="B1B1B1"/>
                </a:solidFill>
              </a:rPr>
              <a:t> </a:t>
            </a:r>
            <a:r>
              <a:rPr dirty="0" spc="-10">
                <a:solidFill>
                  <a:srgbClr val="B1B1B1"/>
                </a:solidFill>
              </a:rPr>
              <a:t>dans</a:t>
            </a:r>
            <a:r>
              <a:rPr dirty="0" spc="-5">
                <a:solidFill>
                  <a:srgbClr val="B1B1B1"/>
                </a:solidFill>
              </a:rPr>
              <a:t> </a:t>
            </a:r>
            <a:r>
              <a:rPr dirty="0" spc="-20">
                <a:solidFill>
                  <a:srgbClr val="B1B1B1"/>
                </a:solidFill>
              </a:rPr>
              <a:t>votre</a:t>
            </a:r>
            <a:r>
              <a:rPr dirty="0">
                <a:solidFill>
                  <a:srgbClr val="B1B1B1"/>
                </a:solidFill>
              </a:rPr>
              <a:t> </a:t>
            </a:r>
            <a:r>
              <a:rPr dirty="0" spc="-10">
                <a:solidFill>
                  <a:srgbClr val="B1B1B1"/>
                </a:solidFill>
              </a:rPr>
              <a:t>quotidien </a:t>
            </a:r>
            <a:r>
              <a:rPr dirty="0">
                <a:solidFill>
                  <a:srgbClr val="B1B1B1"/>
                </a:solidFill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146" y="1570754"/>
            <a:ext cx="8439150" cy="448945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66065" indent="-2540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dirty="0" sz="2350">
                <a:latin typeface="Calibri"/>
                <a:cs typeface="Calibri"/>
              </a:rPr>
              <a:t>Comment</a:t>
            </a:r>
            <a:r>
              <a:rPr dirty="0" sz="2350" spc="-5">
                <a:latin typeface="Calibri"/>
                <a:cs typeface="Calibri"/>
              </a:rPr>
              <a:t> </a:t>
            </a:r>
            <a:r>
              <a:rPr dirty="0" sz="2350" spc="10">
                <a:latin typeface="Calibri"/>
                <a:cs typeface="Calibri"/>
              </a:rPr>
              <a:t>un</a:t>
            </a:r>
            <a:r>
              <a:rPr dirty="0" sz="2350" spc="-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document</a:t>
            </a:r>
            <a:r>
              <a:rPr dirty="0" sz="2350" spc="-5">
                <a:latin typeface="Calibri"/>
                <a:cs typeface="Calibri"/>
              </a:rPr>
              <a:t> </a:t>
            </a:r>
            <a:r>
              <a:rPr dirty="0" sz="2350" spc="-20">
                <a:latin typeface="Calibri"/>
                <a:cs typeface="Calibri"/>
              </a:rPr>
              <a:t>est-il</a:t>
            </a:r>
            <a:r>
              <a:rPr dirty="0" sz="2350">
                <a:latin typeface="Calibri"/>
                <a:cs typeface="Calibri"/>
              </a:rPr>
              <a:t> </a:t>
            </a:r>
            <a:r>
              <a:rPr dirty="0" sz="2350" spc="5">
                <a:latin typeface="Calibri"/>
                <a:cs typeface="Calibri"/>
              </a:rPr>
              <a:t>publié</a:t>
            </a:r>
            <a:r>
              <a:rPr dirty="0" sz="2350" spc="25">
                <a:latin typeface="Calibri"/>
                <a:cs typeface="Calibri"/>
              </a:rPr>
              <a:t> </a:t>
            </a:r>
            <a:r>
              <a:rPr dirty="0" sz="2350" spc="5">
                <a:latin typeface="Calibri"/>
                <a:cs typeface="Calibri"/>
              </a:rPr>
              <a:t>?</a:t>
            </a:r>
            <a:endParaRPr sz="2350">
              <a:latin typeface="Calibri"/>
              <a:cs typeface="Calibri"/>
            </a:endParaRPr>
          </a:p>
          <a:p>
            <a:pPr lvl="1" marL="561975" indent="-2108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562610" algn="l"/>
              </a:tabLst>
            </a:pPr>
            <a:r>
              <a:rPr dirty="0" sz="2050" spc="-5">
                <a:latin typeface="Calibri"/>
                <a:cs typeface="Calibri"/>
              </a:rPr>
              <a:t>Règles</a:t>
            </a:r>
            <a:r>
              <a:rPr dirty="0" sz="2050" spc="-2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de</a:t>
            </a:r>
            <a:r>
              <a:rPr dirty="0" sz="2050" spc="-2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nommage,</a:t>
            </a:r>
            <a:endParaRPr sz="2050">
              <a:latin typeface="Calibri"/>
              <a:cs typeface="Calibri"/>
            </a:endParaRPr>
          </a:p>
          <a:p>
            <a:pPr lvl="1" marL="561975" indent="-2108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562610" algn="l"/>
              </a:tabLst>
            </a:pPr>
            <a:r>
              <a:rPr dirty="0" sz="2050" spc="-5">
                <a:latin typeface="Calibri"/>
                <a:cs typeface="Calibri"/>
              </a:rPr>
              <a:t>Règles</a:t>
            </a:r>
            <a:r>
              <a:rPr dirty="0" sz="2050" spc="-1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de</a:t>
            </a:r>
            <a:r>
              <a:rPr dirty="0" sz="2050" spc="-25">
                <a:latin typeface="Calibri"/>
                <a:cs typeface="Calibri"/>
              </a:rPr>
              <a:t> </a:t>
            </a:r>
            <a:r>
              <a:rPr dirty="0" sz="2050" spc="-5">
                <a:latin typeface="Calibri"/>
                <a:cs typeface="Calibri"/>
              </a:rPr>
              <a:t>publications</a:t>
            </a:r>
            <a:endParaRPr sz="2050">
              <a:latin typeface="Calibri"/>
              <a:cs typeface="Calibri"/>
            </a:endParaRPr>
          </a:p>
          <a:p>
            <a:pPr lvl="2" marL="857885" indent="-16954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858519" algn="l"/>
              </a:tabLst>
            </a:pPr>
            <a:r>
              <a:rPr dirty="0" sz="1750" spc="-15">
                <a:latin typeface="Calibri"/>
                <a:cs typeface="Calibri"/>
              </a:rPr>
              <a:t>Voir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5">
                <a:latin typeface="Calibri"/>
                <a:cs typeface="Calibri"/>
              </a:rPr>
              <a:t>la</a:t>
            </a:r>
            <a:r>
              <a:rPr dirty="0" sz="1750" spc="-5">
                <a:latin typeface="Calibri"/>
                <a:cs typeface="Calibri"/>
              </a:rPr>
              <a:t> liste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10">
                <a:latin typeface="Calibri"/>
                <a:cs typeface="Calibri"/>
              </a:rPr>
              <a:t>des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répertoires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5">
                <a:latin typeface="Calibri"/>
                <a:cs typeface="Calibri"/>
              </a:rPr>
              <a:t>communiqués</a:t>
            </a:r>
            <a:endParaRPr sz="1750">
              <a:latin typeface="Calibri"/>
              <a:cs typeface="Calibri"/>
            </a:endParaRPr>
          </a:p>
          <a:p>
            <a:pPr marL="266065" indent="-2540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dirty="0" sz="2350">
                <a:latin typeface="Calibri"/>
                <a:cs typeface="Calibri"/>
              </a:rPr>
              <a:t>Comment</a:t>
            </a:r>
            <a:r>
              <a:rPr dirty="0" sz="2350" spc="-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accéder</a:t>
            </a:r>
            <a:r>
              <a:rPr dirty="0" sz="2350" spc="5">
                <a:latin typeface="Calibri"/>
                <a:cs typeface="Calibri"/>
              </a:rPr>
              <a:t> à</a:t>
            </a:r>
            <a:r>
              <a:rPr dirty="0" sz="2350" spc="-10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la</a:t>
            </a:r>
            <a:r>
              <a:rPr dirty="0" sz="2350" spc="-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solution</a:t>
            </a:r>
            <a:r>
              <a:rPr dirty="0" sz="2350" spc="30">
                <a:latin typeface="Calibri"/>
                <a:cs typeface="Calibri"/>
              </a:rPr>
              <a:t> </a:t>
            </a:r>
            <a:r>
              <a:rPr dirty="0" sz="2350" spc="5">
                <a:latin typeface="Calibri"/>
                <a:cs typeface="Calibri"/>
              </a:rPr>
              <a:t>en ligne</a:t>
            </a:r>
            <a:r>
              <a:rPr dirty="0" sz="2350" spc="-10">
                <a:latin typeface="Calibri"/>
                <a:cs typeface="Calibri"/>
              </a:rPr>
              <a:t> </a:t>
            </a:r>
            <a:r>
              <a:rPr dirty="0" sz="2350" spc="5">
                <a:latin typeface="Calibri"/>
                <a:cs typeface="Calibri"/>
              </a:rPr>
              <a:t>?</a:t>
            </a:r>
            <a:endParaRPr sz="2350">
              <a:latin typeface="Calibri"/>
              <a:cs typeface="Calibri"/>
            </a:endParaRPr>
          </a:p>
          <a:p>
            <a:pPr lvl="1" marL="561975" indent="-210820">
              <a:lnSpc>
                <a:spcPct val="100000"/>
              </a:lnSpc>
              <a:spcBef>
                <a:spcPts val="430"/>
              </a:spcBef>
              <a:buClr>
                <a:srgbClr val="000000"/>
              </a:buClr>
              <a:buFont typeface="Arial"/>
              <a:buChar char="–"/>
              <a:tabLst>
                <a:tab pos="562610" algn="l"/>
              </a:tabLst>
            </a:pPr>
            <a:r>
              <a:rPr dirty="0" u="heavy" sz="20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</a:t>
            </a:r>
            <a:r>
              <a:rPr dirty="0" u="heavy" sz="205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provider.mycompanyfiles.fr</a:t>
            </a:r>
            <a:endParaRPr sz="2050">
              <a:latin typeface="Calibri"/>
              <a:cs typeface="Calibri"/>
            </a:endParaRPr>
          </a:p>
          <a:p>
            <a:pPr lvl="1" marL="561975" indent="-2108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562610" algn="l"/>
              </a:tabLst>
            </a:pPr>
            <a:r>
              <a:rPr dirty="0" sz="2050" spc="-10">
                <a:latin typeface="Calibri"/>
                <a:cs typeface="Calibri"/>
              </a:rPr>
              <a:t>Pour</a:t>
            </a:r>
            <a:r>
              <a:rPr dirty="0" sz="2050" spc="-2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quoi</a:t>
            </a:r>
            <a:r>
              <a:rPr dirty="0" sz="2050" spc="-25">
                <a:latin typeface="Calibri"/>
                <a:cs typeface="Calibri"/>
              </a:rPr>
              <a:t> </a:t>
            </a:r>
            <a:r>
              <a:rPr dirty="0" sz="2050" spc="-10">
                <a:latin typeface="Calibri"/>
                <a:cs typeface="Calibri"/>
              </a:rPr>
              <a:t>faire?</a:t>
            </a:r>
            <a:endParaRPr sz="2050">
              <a:latin typeface="Calibri"/>
              <a:cs typeface="Calibri"/>
            </a:endParaRPr>
          </a:p>
          <a:p>
            <a:pPr lvl="2" marL="857885" indent="-16954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858519" algn="l"/>
              </a:tabLst>
            </a:pPr>
            <a:r>
              <a:rPr dirty="0" sz="1750" spc="5">
                <a:latin typeface="Calibri"/>
                <a:cs typeface="Calibri"/>
              </a:rPr>
              <a:t>Consulter </a:t>
            </a:r>
            <a:r>
              <a:rPr dirty="0" sz="1750">
                <a:latin typeface="Calibri"/>
                <a:cs typeface="Calibri"/>
              </a:rPr>
              <a:t>l’historique,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programmer </a:t>
            </a:r>
            <a:r>
              <a:rPr dirty="0" sz="1750" spc="5">
                <a:latin typeface="Calibri"/>
                <a:cs typeface="Calibri"/>
              </a:rPr>
              <a:t>les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5">
                <a:latin typeface="Calibri"/>
                <a:cs typeface="Calibri"/>
              </a:rPr>
              <a:t>rappels,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5">
                <a:latin typeface="Calibri"/>
                <a:cs typeface="Calibri"/>
              </a:rPr>
              <a:t>lancer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5">
                <a:latin typeface="Calibri"/>
                <a:cs typeface="Calibri"/>
              </a:rPr>
              <a:t>un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formulaire…</a:t>
            </a:r>
            <a:endParaRPr sz="1750">
              <a:latin typeface="Calibri"/>
              <a:cs typeface="Calibri"/>
            </a:endParaRPr>
          </a:p>
          <a:p>
            <a:pPr marL="266065" indent="-2540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dirty="0" sz="2350">
                <a:latin typeface="Calibri"/>
                <a:cs typeface="Calibri"/>
              </a:rPr>
              <a:t>Comment</a:t>
            </a:r>
            <a:r>
              <a:rPr dirty="0" sz="2350" spc="-5">
                <a:latin typeface="Calibri"/>
                <a:cs typeface="Calibri"/>
              </a:rPr>
              <a:t> </a:t>
            </a:r>
            <a:r>
              <a:rPr dirty="0" sz="2350" spc="-10">
                <a:latin typeface="Calibri"/>
                <a:cs typeface="Calibri"/>
              </a:rPr>
              <a:t>traiter</a:t>
            </a:r>
            <a:r>
              <a:rPr dirty="0" sz="2350" spc="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les</a:t>
            </a:r>
            <a:r>
              <a:rPr dirty="0" sz="2350" spc="5">
                <a:latin typeface="Calibri"/>
                <a:cs typeface="Calibri"/>
              </a:rPr>
              <a:t> </a:t>
            </a:r>
            <a:r>
              <a:rPr dirty="0" sz="2350">
                <a:latin typeface="Calibri"/>
                <a:cs typeface="Calibri"/>
              </a:rPr>
              <a:t>pièces</a:t>
            </a:r>
            <a:r>
              <a:rPr dirty="0" sz="2350" spc="-10">
                <a:latin typeface="Calibri"/>
                <a:cs typeface="Calibri"/>
              </a:rPr>
              <a:t> </a:t>
            </a:r>
            <a:r>
              <a:rPr dirty="0" sz="2350" spc="-5">
                <a:latin typeface="Calibri"/>
                <a:cs typeface="Calibri"/>
              </a:rPr>
              <a:t>reçues</a:t>
            </a:r>
            <a:r>
              <a:rPr dirty="0" sz="2350" spc="35">
                <a:latin typeface="Calibri"/>
                <a:cs typeface="Calibri"/>
              </a:rPr>
              <a:t> </a:t>
            </a:r>
            <a:r>
              <a:rPr dirty="0" sz="2350" spc="5">
                <a:latin typeface="Calibri"/>
                <a:cs typeface="Calibri"/>
              </a:rPr>
              <a:t>?</a:t>
            </a:r>
            <a:endParaRPr sz="2350">
              <a:latin typeface="Calibri"/>
              <a:cs typeface="Calibri"/>
            </a:endParaRPr>
          </a:p>
          <a:p>
            <a:pPr lvl="1" marL="561975" indent="-2108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562610" algn="l"/>
              </a:tabLst>
            </a:pPr>
            <a:r>
              <a:rPr dirty="0" sz="2050" spc="-5">
                <a:latin typeface="Calibri"/>
                <a:cs typeface="Calibri"/>
              </a:rPr>
              <a:t>Réception</a:t>
            </a:r>
            <a:r>
              <a:rPr dirty="0" sz="2050" spc="-10">
                <a:latin typeface="Calibri"/>
                <a:cs typeface="Calibri"/>
              </a:rPr>
              <a:t> d’un </a:t>
            </a:r>
            <a:r>
              <a:rPr dirty="0" sz="2050" spc="-5">
                <a:latin typeface="Calibri"/>
                <a:cs typeface="Calibri"/>
              </a:rPr>
              <a:t>mail</a:t>
            </a:r>
            <a:r>
              <a:rPr dirty="0" sz="2050" spc="-1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de</a:t>
            </a:r>
            <a:r>
              <a:rPr dirty="0" sz="2050" spc="-5">
                <a:latin typeface="Calibri"/>
                <a:cs typeface="Calibri"/>
              </a:rPr>
              <a:t> synthèse </a:t>
            </a:r>
            <a:r>
              <a:rPr dirty="0" sz="2050">
                <a:latin typeface="Calibri"/>
                <a:cs typeface="Calibri"/>
              </a:rPr>
              <a:t>quotidien</a:t>
            </a:r>
            <a:endParaRPr sz="2050">
              <a:latin typeface="Calibri"/>
              <a:cs typeface="Calibri"/>
            </a:endParaRPr>
          </a:p>
          <a:p>
            <a:pPr lvl="1" marL="561975" indent="-21082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562610" algn="l"/>
              </a:tabLst>
            </a:pPr>
            <a:r>
              <a:rPr dirty="0" sz="2050" spc="-20">
                <a:latin typeface="Calibri"/>
                <a:cs typeface="Calibri"/>
              </a:rPr>
              <a:t>Télécharger</a:t>
            </a:r>
            <a:r>
              <a:rPr dirty="0" sz="2050" spc="-10">
                <a:latin typeface="Calibri"/>
                <a:cs typeface="Calibri"/>
              </a:rPr>
              <a:t> </a:t>
            </a:r>
            <a:r>
              <a:rPr dirty="0" sz="2050" spc="-5">
                <a:latin typeface="Calibri"/>
                <a:cs typeface="Calibri"/>
              </a:rPr>
              <a:t>les </a:t>
            </a:r>
            <a:r>
              <a:rPr dirty="0" sz="2050">
                <a:latin typeface="Calibri"/>
                <a:cs typeface="Calibri"/>
              </a:rPr>
              <a:t>documents</a:t>
            </a:r>
            <a:endParaRPr sz="2050">
              <a:latin typeface="Calibri"/>
              <a:cs typeface="Calibri"/>
            </a:endParaRPr>
          </a:p>
          <a:p>
            <a:pPr lvl="1" marL="561975" indent="-21082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562610" algn="l"/>
              </a:tabLst>
            </a:pPr>
            <a:r>
              <a:rPr dirty="0" sz="2050" spc="5">
                <a:latin typeface="Calibri"/>
                <a:cs typeface="Calibri"/>
              </a:rPr>
              <a:t>Les</a:t>
            </a:r>
            <a:r>
              <a:rPr dirty="0" sz="2050" spc="-1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supprimer </a:t>
            </a:r>
            <a:r>
              <a:rPr dirty="0" sz="2050" spc="5">
                <a:latin typeface="Calibri"/>
                <a:cs typeface="Calibri"/>
              </a:rPr>
              <a:t>du</a:t>
            </a:r>
            <a:r>
              <a:rPr dirty="0" sz="2050">
                <a:latin typeface="Calibri"/>
                <a:cs typeface="Calibri"/>
              </a:rPr>
              <a:t> </a:t>
            </a:r>
            <a:r>
              <a:rPr dirty="0" sz="2050" spc="-5">
                <a:latin typeface="Calibri"/>
                <a:cs typeface="Calibri"/>
              </a:rPr>
              <a:t>portail,</a:t>
            </a:r>
            <a:r>
              <a:rPr dirty="0" sz="2050" spc="5">
                <a:latin typeface="Calibri"/>
                <a:cs typeface="Calibri"/>
              </a:rPr>
              <a:t> ou</a:t>
            </a:r>
            <a:r>
              <a:rPr dirty="0" sz="2050">
                <a:latin typeface="Calibri"/>
                <a:cs typeface="Calibri"/>
              </a:rPr>
              <a:t> les</a:t>
            </a:r>
            <a:r>
              <a:rPr dirty="0" sz="2050" spc="-1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déplacer dans</a:t>
            </a:r>
            <a:r>
              <a:rPr dirty="0" sz="2050" spc="5">
                <a:latin typeface="Calibri"/>
                <a:cs typeface="Calibri"/>
              </a:rPr>
              <a:t> </a:t>
            </a:r>
            <a:r>
              <a:rPr dirty="0" sz="2050" spc="-5">
                <a:latin typeface="Calibri"/>
                <a:cs typeface="Calibri"/>
              </a:rPr>
              <a:t>le</a:t>
            </a:r>
            <a:r>
              <a:rPr dirty="0" sz="2050">
                <a:latin typeface="Calibri"/>
                <a:cs typeface="Calibri"/>
              </a:rPr>
              <a:t> </a:t>
            </a:r>
            <a:r>
              <a:rPr dirty="0" sz="2050" spc="-5">
                <a:latin typeface="Calibri"/>
                <a:cs typeface="Calibri"/>
              </a:rPr>
              <a:t>répertoire</a:t>
            </a:r>
            <a:r>
              <a:rPr dirty="0" sz="2050">
                <a:latin typeface="Calibri"/>
                <a:cs typeface="Calibri"/>
              </a:rPr>
              <a:t> Pièces</a:t>
            </a:r>
            <a:r>
              <a:rPr dirty="0" sz="2050" spc="-5">
                <a:latin typeface="Calibri"/>
                <a:cs typeface="Calibri"/>
              </a:rPr>
              <a:t> </a:t>
            </a:r>
            <a:r>
              <a:rPr dirty="0" sz="2050" spc="-10">
                <a:latin typeface="Calibri"/>
                <a:cs typeface="Calibri"/>
              </a:rPr>
              <a:t>traitées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15877" y="6466959"/>
            <a:ext cx="1549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>
                <a:solidFill>
                  <a:srgbClr val="8A8A8A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7"/>
            <a:ext cx="12165838" cy="6838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90858" y="4486943"/>
            <a:ext cx="255651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Les</a:t>
            </a:r>
            <a:r>
              <a:rPr dirty="0" sz="4000" spc="-75"/>
              <a:t> </a:t>
            </a:r>
            <a:r>
              <a:rPr dirty="0" sz="4000" spc="-15"/>
              <a:t>objectifs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5899" y="858515"/>
            <a:ext cx="390334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0010" algn="l"/>
              </a:tabLst>
            </a:pPr>
            <a:r>
              <a:rPr dirty="0" spc="-10">
                <a:solidFill>
                  <a:srgbClr val="B1B1B1"/>
                </a:solidFill>
              </a:rPr>
              <a:t>Nos</a:t>
            </a:r>
            <a:r>
              <a:rPr dirty="0" spc="-30">
                <a:solidFill>
                  <a:srgbClr val="B1B1B1"/>
                </a:solidFill>
              </a:rPr>
              <a:t> </a:t>
            </a:r>
            <a:r>
              <a:rPr dirty="0" spc="-15">
                <a:solidFill>
                  <a:srgbClr val="B1B1B1"/>
                </a:solidFill>
              </a:rPr>
              <a:t>objectifs</a:t>
            </a:r>
            <a:r>
              <a:rPr dirty="0" spc="-30">
                <a:solidFill>
                  <a:srgbClr val="B1B1B1"/>
                </a:solidFill>
              </a:rPr>
              <a:t> </a:t>
            </a:r>
            <a:r>
              <a:rPr dirty="0">
                <a:solidFill>
                  <a:srgbClr val="B1B1B1"/>
                </a:solidFill>
              </a:rPr>
              <a:t>au</a:t>
            </a:r>
            <a:r>
              <a:rPr dirty="0" spc="-10">
                <a:solidFill>
                  <a:srgbClr val="B1B1B1"/>
                </a:solidFill>
              </a:rPr>
              <a:t> </a:t>
            </a:r>
            <a:r>
              <a:rPr dirty="0" u="heavy">
                <a:solidFill>
                  <a:srgbClr val="B1B1B1"/>
                </a:solidFill>
                <a:uFill>
                  <a:solidFill>
                    <a:srgbClr val="B0B0B0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146" y="1787223"/>
            <a:ext cx="10740390" cy="278892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80%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des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clients utilisent</a:t>
            </a:r>
            <a:r>
              <a:rPr dirty="0" sz="3200" spc="-5">
                <a:latin typeface="Calibri"/>
                <a:cs typeface="Calibri"/>
              </a:rPr>
              <a:t> la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plateforme,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soit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NNN </a:t>
            </a:r>
            <a:r>
              <a:rPr dirty="0" sz="3200" spc="-10">
                <a:latin typeface="Calibri"/>
                <a:cs typeface="Calibri"/>
              </a:rPr>
              <a:t>clients</a:t>
            </a:r>
            <a:endParaRPr sz="32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500</a:t>
            </a:r>
            <a:r>
              <a:rPr dirty="0" sz="32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téléchargements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de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40">
                <a:latin typeface="Calibri"/>
                <a:cs typeface="Calibri"/>
              </a:rPr>
              <a:t>l’appli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smartphone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10% des </a:t>
            </a:r>
            <a:r>
              <a:rPr dirty="0" sz="3200" spc="-10">
                <a:latin typeface="Calibri"/>
                <a:cs typeface="Calibri"/>
              </a:rPr>
              <a:t>clients </a:t>
            </a:r>
            <a:r>
              <a:rPr dirty="0" sz="3200" spc="-15">
                <a:latin typeface="Calibri"/>
                <a:cs typeface="Calibri"/>
              </a:rPr>
              <a:t>ont </a:t>
            </a:r>
            <a:r>
              <a:rPr dirty="0" sz="3200" spc="-10">
                <a:latin typeface="Calibri"/>
                <a:cs typeface="Calibri"/>
              </a:rPr>
              <a:t>acheté </a:t>
            </a:r>
            <a:r>
              <a:rPr dirty="0" sz="3200" spc="-5">
                <a:latin typeface="Calibri"/>
                <a:cs typeface="Calibri"/>
              </a:rPr>
              <a:t>une mission additionnelle </a:t>
            </a:r>
            <a:r>
              <a:rPr dirty="0" sz="3200" spc="-10">
                <a:latin typeface="Calibri"/>
                <a:cs typeface="Calibri"/>
              </a:rPr>
              <a:t>(situation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comptable,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…),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soit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>
              <a:rPr dirty="0" sz="3200" spc="-10">
                <a:latin typeface="Calibri"/>
                <a:cs typeface="Calibri"/>
              </a:rPr>
              <a:t>missions </a:t>
            </a:r>
            <a:r>
              <a:rPr dirty="0" sz="3200" spc="-5">
                <a:latin typeface="Calibri"/>
                <a:cs typeface="Calibri"/>
              </a:rPr>
              <a:t>additionnelles</a:t>
            </a:r>
            <a:endParaRPr sz="32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>
              <a:rPr dirty="0" sz="3200" spc="-10">
                <a:latin typeface="Calibri"/>
                <a:cs typeface="Calibri"/>
              </a:rPr>
              <a:t>Nouveau client </a:t>
            </a:r>
            <a:r>
              <a:rPr dirty="0" sz="3200" spc="-15">
                <a:latin typeface="Calibri"/>
                <a:cs typeface="Calibri"/>
              </a:rPr>
              <a:t>grâce</a:t>
            </a:r>
            <a:r>
              <a:rPr dirty="0" sz="3200">
                <a:latin typeface="Calibri"/>
                <a:cs typeface="Calibri"/>
              </a:rPr>
              <a:t> à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l’application</a:t>
            </a:r>
            <a:r>
              <a:rPr dirty="0" sz="3200" spc="-5">
                <a:latin typeface="Calibri"/>
                <a:cs typeface="Calibri"/>
              </a:rPr>
              <a:t> smartphone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6816" y="4427189"/>
            <a:ext cx="91878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5" b="1">
                <a:solidFill>
                  <a:srgbClr val="B1B1B1"/>
                </a:solidFill>
                <a:latin typeface="Calibri"/>
                <a:cs typeface="Calibri"/>
              </a:rPr>
              <a:t>Comment</a:t>
            </a:r>
            <a:r>
              <a:rPr dirty="0" sz="5400" spc="-10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5400" spc="-5" b="1">
                <a:solidFill>
                  <a:srgbClr val="B1B1B1"/>
                </a:solidFill>
                <a:latin typeface="Calibri"/>
                <a:cs typeface="Calibri"/>
              </a:rPr>
              <a:t>en</a:t>
            </a:r>
            <a:r>
              <a:rPr dirty="0" sz="5400" spc="-10" b="1">
                <a:solidFill>
                  <a:srgbClr val="B1B1B1"/>
                </a:solidFill>
                <a:latin typeface="Calibri"/>
                <a:cs typeface="Calibri"/>
              </a:rPr>
              <a:t> parler</a:t>
            </a:r>
            <a:r>
              <a:rPr dirty="0" sz="5400" spc="-5" b="1">
                <a:solidFill>
                  <a:srgbClr val="B1B1B1"/>
                </a:solidFill>
                <a:latin typeface="Calibri"/>
                <a:cs typeface="Calibri"/>
              </a:rPr>
              <a:t> aux </a:t>
            </a:r>
            <a:r>
              <a:rPr dirty="0" sz="5400" spc="-15" b="1">
                <a:solidFill>
                  <a:srgbClr val="B1B1B1"/>
                </a:solidFill>
                <a:latin typeface="Calibri"/>
                <a:cs typeface="Calibri"/>
              </a:rPr>
              <a:t>clients</a:t>
            </a:r>
            <a:r>
              <a:rPr dirty="0" sz="5400" b="1">
                <a:solidFill>
                  <a:srgbClr val="B1B1B1"/>
                </a:solidFill>
                <a:latin typeface="Calibri"/>
                <a:cs typeface="Calibri"/>
              </a:rPr>
              <a:t> ?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0894" y="861029"/>
            <a:ext cx="295592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Les</a:t>
            </a:r>
            <a:r>
              <a:rPr dirty="0" spc="-50"/>
              <a:t> </a:t>
            </a:r>
            <a:r>
              <a:rPr dirty="0" spc="-10"/>
              <a:t>bénéfices</a:t>
            </a:r>
            <a:r>
              <a:rPr dirty="0" spc="-50"/>
              <a:t> </a:t>
            </a:r>
            <a:r>
              <a:rPr dirty="0" spc="-10"/>
              <a:t>clients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403" y="3858496"/>
            <a:ext cx="723595" cy="7235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4838" y="3798374"/>
            <a:ext cx="723595" cy="7235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085" y="2126178"/>
            <a:ext cx="723595" cy="7235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88935" y="3903659"/>
            <a:ext cx="3152775" cy="62928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Simplicité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400" spc="-30">
                <a:solidFill>
                  <a:srgbClr val="999999"/>
                </a:solidFill>
                <a:latin typeface="Calibri"/>
                <a:cs typeface="Calibri"/>
              </a:rPr>
              <a:t>Tout 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est</a:t>
            </a:r>
            <a:r>
              <a:rPr dirty="0" sz="1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pensé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simplicité</a:t>
            </a:r>
            <a:r>
              <a:rPr dirty="0" sz="1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et</a:t>
            </a:r>
            <a:r>
              <a:rPr dirty="0" sz="1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usage</a:t>
            </a:r>
            <a:r>
              <a:rPr dirty="0" sz="1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99999"/>
                </a:solidFill>
                <a:latin typeface="Calibri"/>
                <a:cs typeface="Calibri"/>
              </a:rPr>
              <a:t>du</a:t>
            </a:r>
            <a:r>
              <a:rPr dirty="0" sz="1400" spc="-2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client.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1977" y="2183302"/>
            <a:ext cx="287972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Une</a:t>
            </a: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interface</a:t>
            </a:r>
            <a:r>
              <a:rPr dirty="0" sz="18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web</a:t>
            </a:r>
            <a:r>
              <a:rPr dirty="0" sz="1800" spc="-2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et</a:t>
            </a:r>
            <a:r>
              <a:rPr dirty="0" sz="1800" spc="-2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mobile…</a:t>
            </a:r>
            <a:endParaRPr sz="1800">
              <a:latin typeface="Calibri"/>
              <a:cs typeface="Calibri"/>
            </a:endParaRPr>
          </a:p>
          <a:p>
            <a:pPr marL="113664" indent="-101600">
              <a:lnSpc>
                <a:spcPts val="1680"/>
              </a:lnSpc>
              <a:buFont typeface="Arial"/>
              <a:buChar char="•"/>
              <a:tabLst>
                <a:tab pos="114300" algn="l"/>
              </a:tabLst>
            </a:pP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Disponible</a:t>
            </a:r>
            <a:r>
              <a:rPr dirty="0" sz="1400" spc="-3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24h/24,</a:t>
            </a:r>
            <a:r>
              <a:rPr dirty="0" sz="1400" spc="-2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7j/7</a:t>
            </a:r>
            <a:endParaRPr sz="1400">
              <a:latin typeface="Calibri"/>
              <a:cs typeface="Calibri"/>
            </a:endParaRPr>
          </a:p>
          <a:p>
            <a:pPr marL="113664" indent="-101600">
              <a:lnSpc>
                <a:spcPct val="100000"/>
              </a:lnSpc>
              <a:buFont typeface="Arial"/>
              <a:buChar char="•"/>
              <a:tabLst>
                <a:tab pos="114300" algn="l"/>
              </a:tabLst>
            </a:pP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Accès</a:t>
            </a:r>
            <a:r>
              <a:rPr dirty="0" sz="1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99999"/>
                </a:solidFill>
                <a:latin typeface="Calibri"/>
                <a:cs typeface="Calibri"/>
              </a:rPr>
              <a:t>à</a:t>
            </a:r>
            <a:r>
              <a:rPr dirty="0" sz="1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tout</a:t>
            </a:r>
            <a:r>
              <a:rPr dirty="0" sz="1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moments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999999"/>
                </a:solidFill>
                <a:latin typeface="Calibri"/>
                <a:cs typeface="Calibri"/>
              </a:rPr>
              <a:t>aux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données</a:t>
            </a:r>
            <a:endParaRPr sz="1400">
              <a:latin typeface="Calibri"/>
              <a:cs typeface="Calibri"/>
            </a:endParaRPr>
          </a:p>
          <a:p>
            <a:pPr marL="113664" indent="-101600">
              <a:lnSpc>
                <a:spcPct val="100000"/>
              </a:lnSpc>
              <a:buFont typeface="Arial"/>
              <a:buChar char="•"/>
              <a:tabLst>
                <a:tab pos="114300" algn="l"/>
              </a:tabLst>
            </a:pP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Dépôts</a:t>
            </a:r>
            <a:r>
              <a:rPr dirty="0" sz="1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et</a:t>
            </a:r>
            <a:r>
              <a:rPr dirty="0" sz="1400" spc="-2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actions</a:t>
            </a:r>
            <a:r>
              <a:rPr dirty="0" sz="1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simplifiés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6898" y="3765051"/>
            <a:ext cx="2385060" cy="62928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800" spc="-30" b="1">
                <a:solidFill>
                  <a:srgbClr val="F5A12F"/>
                </a:solidFill>
                <a:latin typeface="Calibri"/>
                <a:cs typeface="Calibri"/>
              </a:rPr>
              <a:t>Vos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données</a:t>
            </a:r>
            <a:r>
              <a:rPr dirty="0" sz="1800" spc="-3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protégées…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400">
                <a:solidFill>
                  <a:srgbClr val="999999"/>
                </a:solidFill>
                <a:latin typeface="Calibri"/>
                <a:cs typeface="Calibri"/>
              </a:rPr>
              <a:t>…</a:t>
            </a:r>
            <a:r>
              <a:rPr dirty="0" sz="1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dans</a:t>
            </a:r>
            <a:r>
              <a:rPr dirty="0" sz="1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le</a:t>
            </a:r>
            <a:r>
              <a:rPr dirty="0" sz="1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cadre</a:t>
            </a:r>
            <a:r>
              <a:rPr dirty="0" sz="1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du</a:t>
            </a:r>
            <a:r>
              <a:rPr dirty="0" sz="1400" spc="-2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RGPD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6675" y="2137329"/>
            <a:ext cx="698042" cy="6598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44257" y="2169269"/>
            <a:ext cx="357822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Accès aux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5A12F"/>
                </a:solidFill>
                <a:latin typeface="Calibri"/>
                <a:cs typeface="Calibri"/>
              </a:rPr>
              <a:t>différents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 outils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 avec 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1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 seul </a:t>
            </a:r>
            <a:r>
              <a:rPr dirty="0" sz="1800" spc="-39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5A12F"/>
                </a:solidFill>
                <a:latin typeface="Calibri"/>
                <a:cs typeface="Calibri"/>
              </a:rPr>
              <a:t>identifiant/mot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de</a:t>
            </a:r>
            <a:r>
              <a:rPr dirty="0" sz="180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5A12F"/>
                </a:solidFill>
                <a:latin typeface="Calibri"/>
                <a:cs typeface="Calibri"/>
              </a:rPr>
              <a:t>passe…</a:t>
            </a:r>
            <a:endParaRPr sz="1800">
              <a:latin typeface="Calibri"/>
              <a:cs typeface="Calibri"/>
            </a:endParaRPr>
          </a:p>
          <a:p>
            <a:pPr marL="12700" marR="24130">
              <a:lnSpc>
                <a:spcPct val="100000"/>
              </a:lnSpc>
            </a:pP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Le client peut 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facilement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accéder </a:t>
            </a:r>
            <a:r>
              <a:rPr dirty="0" sz="1400">
                <a:solidFill>
                  <a:srgbClr val="999999"/>
                </a:solidFill>
                <a:latin typeface="Calibri"/>
                <a:cs typeface="Calibri"/>
              </a:rPr>
              <a:t>à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tous </a:t>
            </a:r>
            <a:r>
              <a:rPr dirty="0" sz="1400">
                <a:solidFill>
                  <a:srgbClr val="999999"/>
                </a:solidFill>
                <a:latin typeface="Calibri"/>
                <a:cs typeface="Calibri"/>
              </a:rPr>
              <a:t>les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outils </a:t>
            </a:r>
            <a:r>
              <a:rPr dirty="0" sz="1400" spc="-30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dont</a:t>
            </a:r>
            <a:r>
              <a:rPr dirty="0" sz="14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il</a:t>
            </a:r>
            <a:r>
              <a:rPr dirty="0" sz="1400">
                <a:solidFill>
                  <a:srgbClr val="999999"/>
                </a:solidFill>
                <a:latin typeface="Calibri"/>
                <a:cs typeface="Calibri"/>
              </a:rPr>
              <a:t> a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besoin</a:t>
            </a:r>
            <a:r>
              <a:rPr dirty="0" sz="1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pour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 travailler avec </a:t>
            </a: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vous.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44257" y="3144515"/>
            <a:ext cx="24803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999999"/>
                </a:solidFill>
                <a:latin typeface="Calibri"/>
                <a:cs typeface="Calibri"/>
              </a:rPr>
              <a:t>Rapidité,</a:t>
            </a:r>
            <a:r>
              <a:rPr dirty="0" sz="1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efficacité,</a:t>
            </a:r>
            <a:r>
              <a:rPr dirty="0" sz="1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client</a:t>
            </a:r>
            <a:r>
              <a:rPr dirty="0" sz="14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999999"/>
                </a:solidFill>
                <a:latin typeface="Calibri"/>
                <a:cs typeface="Calibri"/>
              </a:rPr>
              <a:t>satisfait.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47834" y="4950290"/>
            <a:ext cx="4193540" cy="1537970"/>
            <a:chOff x="3247834" y="4950290"/>
            <a:chExt cx="4193540" cy="1537970"/>
          </a:xfrm>
        </p:grpSpPr>
        <p:sp>
          <p:nvSpPr>
            <p:cNvPr id="13" name="object 13"/>
            <p:cNvSpPr/>
            <p:nvPr/>
          </p:nvSpPr>
          <p:spPr>
            <a:xfrm>
              <a:off x="3252597" y="4978090"/>
              <a:ext cx="4184015" cy="1505585"/>
            </a:xfrm>
            <a:custGeom>
              <a:avLst/>
              <a:gdLst/>
              <a:ahLst/>
              <a:cxnLst/>
              <a:rect l="l" t="t" r="r" b="b"/>
              <a:pathLst>
                <a:path w="4184015" h="1505585">
                  <a:moveTo>
                    <a:pt x="4050728" y="0"/>
                  </a:moveTo>
                  <a:lnTo>
                    <a:pt x="132486" y="0"/>
                  </a:lnTo>
                  <a:lnTo>
                    <a:pt x="118808" y="711"/>
                  </a:lnTo>
                  <a:lnTo>
                    <a:pt x="104762" y="2882"/>
                  </a:lnTo>
                  <a:lnTo>
                    <a:pt x="98285" y="4673"/>
                  </a:lnTo>
                  <a:lnTo>
                    <a:pt x="91439" y="6476"/>
                  </a:lnTo>
                  <a:lnTo>
                    <a:pt x="54724" y="25196"/>
                  </a:lnTo>
                  <a:lnTo>
                    <a:pt x="25196" y="54711"/>
                  </a:lnTo>
                  <a:lnTo>
                    <a:pt x="6476" y="91439"/>
                  </a:lnTo>
                  <a:lnTo>
                    <a:pt x="4686" y="98272"/>
                  </a:lnTo>
                  <a:lnTo>
                    <a:pt x="2882" y="104762"/>
                  </a:lnTo>
                  <a:lnTo>
                    <a:pt x="1803" y="111594"/>
                  </a:lnTo>
                  <a:lnTo>
                    <a:pt x="723" y="118795"/>
                  </a:lnTo>
                  <a:lnTo>
                    <a:pt x="0" y="132473"/>
                  </a:lnTo>
                  <a:lnTo>
                    <a:pt x="0" y="1372679"/>
                  </a:lnTo>
                  <a:lnTo>
                    <a:pt x="6476" y="1413357"/>
                  </a:lnTo>
                  <a:lnTo>
                    <a:pt x="25565" y="1450441"/>
                  </a:lnTo>
                  <a:lnTo>
                    <a:pt x="54724" y="1479600"/>
                  </a:lnTo>
                  <a:lnTo>
                    <a:pt x="78841" y="1493278"/>
                  </a:lnTo>
                  <a:lnTo>
                    <a:pt x="84962" y="1496161"/>
                  </a:lnTo>
                  <a:lnTo>
                    <a:pt x="132486" y="1504797"/>
                  </a:lnTo>
                  <a:lnTo>
                    <a:pt x="132486" y="1505153"/>
                  </a:lnTo>
                  <a:lnTo>
                    <a:pt x="4051084" y="1504797"/>
                  </a:lnTo>
                  <a:lnTo>
                    <a:pt x="4091762" y="1498320"/>
                  </a:lnTo>
                  <a:lnTo>
                    <a:pt x="4128846" y="1479232"/>
                  </a:lnTo>
                  <a:lnTo>
                    <a:pt x="4158005" y="1450073"/>
                  </a:lnTo>
                  <a:lnTo>
                    <a:pt x="4171683" y="1425956"/>
                  </a:lnTo>
                  <a:lnTo>
                    <a:pt x="4174566" y="1419834"/>
                  </a:lnTo>
                  <a:lnTo>
                    <a:pt x="4183202" y="1372311"/>
                  </a:lnTo>
                  <a:lnTo>
                    <a:pt x="4183557" y="1372311"/>
                  </a:lnTo>
                  <a:lnTo>
                    <a:pt x="4183202" y="132473"/>
                  </a:lnTo>
                  <a:lnTo>
                    <a:pt x="4178528" y="98272"/>
                  </a:lnTo>
                  <a:lnTo>
                    <a:pt x="4176725" y="91439"/>
                  </a:lnTo>
                  <a:lnTo>
                    <a:pt x="4158005" y="54711"/>
                  </a:lnTo>
                  <a:lnTo>
                    <a:pt x="4128477" y="25196"/>
                  </a:lnTo>
                  <a:lnTo>
                    <a:pt x="4091762" y="6476"/>
                  </a:lnTo>
                  <a:lnTo>
                    <a:pt x="4084916" y="4673"/>
                  </a:lnTo>
                  <a:lnTo>
                    <a:pt x="4078439" y="2882"/>
                  </a:lnTo>
                  <a:lnTo>
                    <a:pt x="4064406" y="711"/>
                  </a:lnTo>
                  <a:lnTo>
                    <a:pt x="4050728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252597" y="4978090"/>
              <a:ext cx="4184015" cy="1505585"/>
            </a:xfrm>
            <a:custGeom>
              <a:avLst/>
              <a:gdLst/>
              <a:ahLst/>
              <a:cxnLst/>
              <a:rect l="l" t="t" r="r" b="b"/>
              <a:pathLst>
                <a:path w="4184015" h="1505585">
                  <a:moveTo>
                    <a:pt x="0" y="132473"/>
                  </a:moveTo>
                  <a:lnTo>
                    <a:pt x="368" y="125641"/>
                  </a:lnTo>
                  <a:lnTo>
                    <a:pt x="723" y="118795"/>
                  </a:lnTo>
                  <a:lnTo>
                    <a:pt x="1803" y="111594"/>
                  </a:lnTo>
                  <a:lnTo>
                    <a:pt x="2882" y="104762"/>
                  </a:lnTo>
                  <a:lnTo>
                    <a:pt x="4686" y="98272"/>
                  </a:lnTo>
                  <a:lnTo>
                    <a:pt x="6476" y="91439"/>
                  </a:lnTo>
                  <a:lnTo>
                    <a:pt x="25196" y="54711"/>
                  </a:lnTo>
                  <a:lnTo>
                    <a:pt x="43929" y="34201"/>
                  </a:lnTo>
                  <a:lnTo>
                    <a:pt x="48958" y="29514"/>
                  </a:lnTo>
                  <a:lnTo>
                    <a:pt x="84962" y="8635"/>
                  </a:lnTo>
                  <a:lnTo>
                    <a:pt x="98285" y="4673"/>
                  </a:lnTo>
                  <a:lnTo>
                    <a:pt x="104762" y="2882"/>
                  </a:lnTo>
                  <a:lnTo>
                    <a:pt x="111607" y="1803"/>
                  </a:lnTo>
                  <a:lnTo>
                    <a:pt x="118808" y="711"/>
                  </a:lnTo>
                  <a:lnTo>
                    <a:pt x="125641" y="355"/>
                  </a:lnTo>
                  <a:lnTo>
                    <a:pt x="132486" y="0"/>
                  </a:lnTo>
                  <a:lnTo>
                    <a:pt x="4050728" y="0"/>
                  </a:lnTo>
                  <a:lnTo>
                    <a:pt x="4057561" y="355"/>
                  </a:lnTo>
                  <a:lnTo>
                    <a:pt x="4064406" y="711"/>
                  </a:lnTo>
                  <a:lnTo>
                    <a:pt x="4071607" y="1803"/>
                  </a:lnTo>
                  <a:lnTo>
                    <a:pt x="4078439" y="2882"/>
                  </a:lnTo>
                  <a:lnTo>
                    <a:pt x="4084916" y="4673"/>
                  </a:lnTo>
                  <a:lnTo>
                    <a:pt x="4091762" y="6476"/>
                  </a:lnTo>
                  <a:lnTo>
                    <a:pt x="4128477" y="25196"/>
                  </a:lnTo>
                  <a:lnTo>
                    <a:pt x="4139285" y="34201"/>
                  </a:lnTo>
                  <a:lnTo>
                    <a:pt x="4144327" y="38874"/>
                  </a:lnTo>
                  <a:lnTo>
                    <a:pt x="4149001" y="43916"/>
                  </a:lnTo>
                  <a:lnTo>
                    <a:pt x="4153687" y="48958"/>
                  </a:lnTo>
                  <a:lnTo>
                    <a:pt x="4158005" y="54711"/>
                  </a:lnTo>
                  <a:lnTo>
                    <a:pt x="4176725" y="91439"/>
                  </a:lnTo>
                  <a:lnTo>
                    <a:pt x="4178528" y="98272"/>
                  </a:lnTo>
                  <a:lnTo>
                    <a:pt x="4180319" y="104762"/>
                  </a:lnTo>
                  <a:lnTo>
                    <a:pt x="4183557" y="1372311"/>
                  </a:lnTo>
                  <a:lnTo>
                    <a:pt x="4183202" y="1372311"/>
                  </a:lnTo>
                  <a:lnTo>
                    <a:pt x="4182846" y="1379156"/>
                  </a:lnTo>
                  <a:lnTo>
                    <a:pt x="4182478" y="1386001"/>
                  </a:lnTo>
                  <a:lnTo>
                    <a:pt x="4181398" y="1392834"/>
                  </a:lnTo>
                  <a:lnTo>
                    <a:pt x="4180319" y="1399679"/>
                  </a:lnTo>
                  <a:lnTo>
                    <a:pt x="4178884" y="1406512"/>
                  </a:lnTo>
                  <a:lnTo>
                    <a:pt x="4176725" y="1413357"/>
                  </a:lnTo>
                  <a:lnTo>
                    <a:pt x="4174566" y="1419834"/>
                  </a:lnTo>
                  <a:lnTo>
                    <a:pt x="4171683" y="1425956"/>
                  </a:lnTo>
                  <a:lnTo>
                    <a:pt x="4168800" y="1432433"/>
                  </a:lnTo>
                  <a:lnTo>
                    <a:pt x="4144683" y="1465922"/>
                  </a:lnTo>
                  <a:lnTo>
                    <a:pt x="4111205" y="1490395"/>
                  </a:lnTo>
                  <a:lnTo>
                    <a:pt x="4071607" y="1502994"/>
                  </a:lnTo>
                  <a:lnTo>
                    <a:pt x="132486" y="1505153"/>
                  </a:lnTo>
                  <a:lnTo>
                    <a:pt x="132486" y="1504797"/>
                  </a:lnTo>
                  <a:lnTo>
                    <a:pt x="125641" y="1504442"/>
                  </a:lnTo>
                  <a:lnTo>
                    <a:pt x="118808" y="1504073"/>
                  </a:lnTo>
                  <a:lnTo>
                    <a:pt x="111963" y="1502994"/>
                  </a:lnTo>
                  <a:lnTo>
                    <a:pt x="105117" y="1501914"/>
                  </a:lnTo>
                  <a:lnTo>
                    <a:pt x="98285" y="1500479"/>
                  </a:lnTo>
                  <a:lnTo>
                    <a:pt x="91439" y="1498320"/>
                  </a:lnTo>
                  <a:lnTo>
                    <a:pt x="84962" y="1496161"/>
                  </a:lnTo>
                  <a:lnTo>
                    <a:pt x="78841" y="1493278"/>
                  </a:lnTo>
                  <a:lnTo>
                    <a:pt x="72364" y="1490395"/>
                  </a:lnTo>
                  <a:lnTo>
                    <a:pt x="38887" y="1466278"/>
                  </a:lnTo>
                  <a:lnTo>
                    <a:pt x="14401" y="1432801"/>
                  </a:lnTo>
                  <a:lnTo>
                    <a:pt x="1803" y="1393202"/>
                  </a:lnTo>
                  <a:lnTo>
                    <a:pt x="368" y="1379512"/>
                  </a:lnTo>
                  <a:lnTo>
                    <a:pt x="0" y="1372679"/>
                  </a:lnTo>
                  <a:lnTo>
                    <a:pt x="0" y="132473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252597" y="4955052"/>
              <a:ext cx="4184015" cy="1505585"/>
            </a:xfrm>
            <a:custGeom>
              <a:avLst/>
              <a:gdLst/>
              <a:ahLst/>
              <a:cxnLst/>
              <a:rect l="l" t="t" r="r" b="b"/>
              <a:pathLst>
                <a:path w="4184015" h="1505585">
                  <a:moveTo>
                    <a:pt x="4050728" y="0"/>
                  </a:moveTo>
                  <a:lnTo>
                    <a:pt x="132486" y="0"/>
                  </a:lnTo>
                  <a:lnTo>
                    <a:pt x="118808" y="711"/>
                  </a:lnTo>
                  <a:lnTo>
                    <a:pt x="104762" y="2870"/>
                  </a:lnTo>
                  <a:lnTo>
                    <a:pt x="98285" y="4673"/>
                  </a:lnTo>
                  <a:lnTo>
                    <a:pt x="91439" y="6477"/>
                  </a:lnTo>
                  <a:lnTo>
                    <a:pt x="54724" y="25196"/>
                  </a:lnTo>
                  <a:lnTo>
                    <a:pt x="25196" y="54711"/>
                  </a:lnTo>
                  <a:lnTo>
                    <a:pt x="6476" y="91440"/>
                  </a:lnTo>
                  <a:lnTo>
                    <a:pt x="4686" y="98272"/>
                  </a:lnTo>
                  <a:lnTo>
                    <a:pt x="2882" y="104749"/>
                  </a:lnTo>
                  <a:lnTo>
                    <a:pt x="1803" y="111594"/>
                  </a:lnTo>
                  <a:lnTo>
                    <a:pt x="723" y="118795"/>
                  </a:lnTo>
                  <a:lnTo>
                    <a:pt x="0" y="132473"/>
                  </a:lnTo>
                  <a:lnTo>
                    <a:pt x="0" y="1372679"/>
                  </a:lnTo>
                  <a:lnTo>
                    <a:pt x="6476" y="1413357"/>
                  </a:lnTo>
                  <a:lnTo>
                    <a:pt x="25565" y="1450441"/>
                  </a:lnTo>
                  <a:lnTo>
                    <a:pt x="54724" y="1479600"/>
                  </a:lnTo>
                  <a:lnTo>
                    <a:pt x="78841" y="1493278"/>
                  </a:lnTo>
                  <a:lnTo>
                    <a:pt x="84962" y="1496161"/>
                  </a:lnTo>
                  <a:lnTo>
                    <a:pt x="132486" y="1504797"/>
                  </a:lnTo>
                  <a:lnTo>
                    <a:pt x="132486" y="1505153"/>
                  </a:lnTo>
                  <a:lnTo>
                    <a:pt x="4051084" y="1504797"/>
                  </a:lnTo>
                  <a:lnTo>
                    <a:pt x="4091762" y="1498320"/>
                  </a:lnTo>
                  <a:lnTo>
                    <a:pt x="4128846" y="1479232"/>
                  </a:lnTo>
                  <a:lnTo>
                    <a:pt x="4158005" y="1450073"/>
                  </a:lnTo>
                  <a:lnTo>
                    <a:pt x="4171683" y="1425956"/>
                  </a:lnTo>
                  <a:lnTo>
                    <a:pt x="4174566" y="1419834"/>
                  </a:lnTo>
                  <a:lnTo>
                    <a:pt x="4183202" y="1372311"/>
                  </a:lnTo>
                  <a:lnTo>
                    <a:pt x="4183557" y="1372311"/>
                  </a:lnTo>
                  <a:lnTo>
                    <a:pt x="4183202" y="132473"/>
                  </a:lnTo>
                  <a:lnTo>
                    <a:pt x="4178528" y="98272"/>
                  </a:lnTo>
                  <a:lnTo>
                    <a:pt x="4176725" y="91440"/>
                  </a:lnTo>
                  <a:lnTo>
                    <a:pt x="4158005" y="54711"/>
                  </a:lnTo>
                  <a:lnTo>
                    <a:pt x="4128477" y="25196"/>
                  </a:lnTo>
                  <a:lnTo>
                    <a:pt x="4091762" y="6477"/>
                  </a:lnTo>
                  <a:lnTo>
                    <a:pt x="4084916" y="4673"/>
                  </a:lnTo>
                  <a:lnTo>
                    <a:pt x="4078439" y="2870"/>
                  </a:lnTo>
                  <a:lnTo>
                    <a:pt x="4064406" y="711"/>
                  </a:lnTo>
                  <a:lnTo>
                    <a:pt x="4050728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52597" y="4955052"/>
              <a:ext cx="4184015" cy="1505585"/>
            </a:xfrm>
            <a:custGeom>
              <a:avLst/>
              <a:gdLst/>
              <a:ahLst/>
              <a:cxnLst/>
              <a:rect l="l" t="t" r="r" b="b"/>
              <a:pathLst>
                <a:path w="4184015" h="1505585">
                  <a:moveTo>
                    <a:pt x="0" y="132473"/>
                  </a:moveTo>
                  <a:lnTo>
                    <a:pt x="368" y="125641"/>
                  </a:lnTo>
                  <a:lnTo>
                    <a:pt x="723" y="118795"/>
                  </a:lnTo>
                  <a:lnTo>
                    <a:pt x="1803" y="111594"/>
                  </a:lnTo>
                  <a:lnTo>
                    <a:pt x="2882" y="104749"/>
                  </a:lnTo>
                  <a:lnTo>
                    <a:pt x="4686" y="98272"/>
                  </a:lnTo>
                  <a:lnTo>
                    <a:pt x="6476" y="91440"/>
                  </a:lnTo>
                  <a:lnTo>
                    <a:pt x="25196" y="54711"/>
                  </a:lnTo>
                  <a:lnTo>
                    <a:pt x="43929" y="34201"/>
                  </a:lnTo>
                  <a:lnTo>
                    <a:pt x="48958" y="29514"/>
                  </a:lnTo>
                  <a:lnTo>
                    <a:pt x="84962" y="8636"/>
                  </a:lnTo>
                  <a:lnTo>
                    <a:pt x="98285" y="4673"/>
                  </a:lnTo>
                  <a:lnTo>
                    <a:pt x="104762" y="2870"/>
                  </a:lnTo>
                  <a:lnTo>
                    <a:pt x="111607" y="1790"/>
                  </a:lnTo>
                  <a:lnTo>
                    <a:pt x="118808" y="711"/>
                  </a:lnTo>
                  <a:lnTo>
                    <a:pt x="125641" y="355"/>
                  </a:lnTo>
                  <a:lnTo>
                    <a:pt x="132486" y="0"/>
                  </a:lnTo>
                  <a:lnTo>
                    <a:pt x="4050728" y="0"/>
                  </a:lnTo>
                  <a:lnTo>
                    <a:pt x="4057561" y="355"/>
                  </a:lnTo>
                  <a:lnTo>
                    <a:pt x="4064406" y="711"/>
                  </a:lnTo>
                  <a:lnTo>
                    <a:pt x="4071607" y="1790"/>
                  </a:lnTo>
                  <a:lnTo>
                    <a:pt x="4078439" y="2870"/>
                  </a:lnTo>
                  <a:lnTo>
                    <a:pt x="4084916" y="4673"/>
                  </a:lnTo>
                  <a:lnTo>
                    <a:pt x="4091762" y="6477"/>
                  </a:lnTo>
                  <a:lnTo>
                    <a:pt x="4128477" y="25196"/>
                  </a:lnTo>
                  <a:lnTo>
                    <a:pt x="4139285" y="34201"/>
                  </a:lnTo>
                  <a:lnTo>
                    <a:pt x="4144327" y="38874"/>
                  </a:lnTo>
                  <a:lnTo>
                    <a:pt x="4149001" y="43916"/>
                  </a:lnTo>
                  <a:lnTo>
                    <a:pt x="4153687" y="48958"/>
                  </a:lnTo>
                  <a:lnTo>
                    <a:pt x="4158005" y="54711"/>
                  </a:lnTo>
                  <a:lnTo>
                    <a:pt x="4176725" y="91440"/>
                  </a:lnTo>
                  <a:lnTo>
                    <a:pt x="4178528" y="98272"/>
                  </a:lnTo>
                  <a:lnTo>
                    <a:pt x="4180319" y="104749"/>
                  </a:lnTo>
                  <a:lnTo>
                    <a:pt x="4183557" y="1372311"/>
                  </a:lnTo>
                  <a:lnTo>
                    <a:pt x="4183202" y="1372311"/>
                  </a:lnTo>
                  <a:lnTo>
                    <a:pt x="4182846" y="1379156"/>
                  </a:lnTo>
                  <a:lnTo>
                    <a:pt x="4174566" y="1419834"/>
                  </a:lnTo>
                  <a:lnTo>
                    <a:pt x="4171683" y="1425956"/>
                  </a:lnTo>
                  <a:lnTo>
                    <a:pt x="4168800" y="1432433"/>
                  </a:lnTo>
                  <a:lnTo>
                    <a:pt x="4144683" y="1465910"/>
                  </a:lnTo>
                  <a:lnTo>
                    <a:pt x="4111205" y="1490395"/>
                  </a:lnTo>
                  <a:lnTo>
                    <a:pt x="4071607" y="1502994"/>
                  </a:lnTo>
                  <a:lnTo>
                    <a:pt x="4057916" y="1504429"/>
                  </a:lnTo>
                  <a:lnTo>
                    <a:pt x="4051084" y="1504797"/>
                  </a:lnTo>
                  <a:lnTo>
                    <a:pt x="132486" y="1505153"/>
                  </a:lnTo>
                  <a:lnTo>
                    <a:pt x="132486" y="1504797"/>
                  </a:lnTo>
                  <a:lnTo>
                    <a:pt x="125641" y="1504429"/>
                  </a:lnTo>
                  <a:lnTo>
                    <a:pt x="84962" y="1496161"/>
                  </a:lnTo>
                  <a:lnTo>
                    <a:pt x="78841" y="1493278"/>
                  </a:lnTo>
                  <a:lnTo>
                    <a:pt x="72364" y="1490395"/>
                  </a:lnTo>
                  <a:lnTo>
                    <a:pt x="66243" y="1487157"/>
                  </a:lnTo>
                  <a:lnTo>
                    <a:pt x="60477" y="1483550"/>
                  </a:lnTo>
                  <a:lnTo>
                    <a:pt x="54724" y="1479600"/>
                  </a:lnTo>
                  <a:lnTo>
                    <a:pt x="49326" y="1475270"/>
                  </a:lnTo>
                  <a:lnTo>
                    <a:pt x="43929" y="1470952"/>
                  </a:lnTo>
                  <a:lnTo>
                    <a:pt x="18008" y="1438910"/>
                  </a:lnTo>
                  <a:lnTo>
                    <a:pt x="2882" y="1400035"/>
                  </a:lnTo>
                  <a:lnTo>
                    <a:pt x="1803" y="1393190"/>
                  </a:lnTo>
                  <a:lnTo>
                    <a:pt x="723" y="1386357"/>
                  </a:lnTo>
                  <a:lnTo>
                    <a:pt x="368" y="1379512"/>
                  </a:lnTo>
                  <a:lnTo>
                    <a:pt x="0" y="1372679"/>
                  </a:lnTo>
                  <a:lnTo>
                    <a:pt x="0" y="132473"/>
                  </a:lnTo>
                  <a:close/>
                </a:path>
              </a:pathLst>
            </a:custGeom>
            <a:ln w="935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726" y="5239811"/>
              <a:ext cx="724674" cy="72467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555337" y="5181391"/>
            <a:ext cx="2501900" cy="941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outils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hyper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pratiques</a:t>
            </a:r>
            <a:endParaRPr sz="1800">
              <a:latin typeface="Calibri"/>
              <a:cs typeface="Calibri"/>
            </a:endParaRPr>
          </a:p>
          <a:p>
            <a:pPr marL="12700" marR="752475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photo,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c’est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envoyé </a:t>
            </a:r>
            <a:r>
              <a:rPr dirty="0" sz="1400" spc="-3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notes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frais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relevés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kilomètres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66265" y="4842276"/>
            <a:ext cx="26854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35">
                <a:solidFill>
                  <a:srgbClr val="00AFEF"/>
                </a:solidFill>
                <a:latin typeface="Calibri"/>
                <a:cs typeface="Calibri"/>
              </a:rPr>
              <a:t>L’argument</a:t>
            </a:r>
            <a:r>
              <a:rPr dirty="0" sz="1800" spc="-1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AFEF"/>
                </a:solidFill>
                <a:latin typeface="Calibri"/>
                <a:cs typeface="Calibri"/>
              </a:rPr>
              <a:t>qui </a:t>
            </a:r>
            <a:r>
              <a:rPr dirty="0" sz="1800" spc="-15">
                <a:solidFill>
                  <a:srgbClr val="00AFEF"/>
                </a:solidFill>
                <a:latin typeface="Calibri"/>
                <a:cs typeface="Calibri"/>
              </a:rPr>
              <a:t>fait</a:t>
            </a:r>
            <a:r>
              <a:rPr dirty="0" sz="1800" spc="-5">
                <a:solidFill>
                  <a:srgbClr val="00AFEF"/>
                </a:solidFill>
                <a:latin typeface="Calibri"/>
                <a:cs typeface="Calibri"/>
              </a:rPr>
              <a:t> mouche </a:t>
            </a:r>
            <a:r>
              <a:rPr dirty="0" sz="1800">
                <a:solidFill>
                  <a:srgbClr val="00AFEF"/>
                </a:solidFill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75042" y="5176445"/>
            <a:ext cx="1699260" cy="734695"/>
            <a:chOff x="7475042" y="5176445"/>
            <a:chExt cx="1699260" cy="734695"/>
          </a:xfrm>
        </p:grpSpPr>
        <p:sp>
          <p:nvSpPr>
            <p:cNvPr id="21" name="object 21"/>
            <p:cNvSpPr/>
            <p:nvPr/>
          </p:nvSpPr>
          <p:spPr>
            <a:xfrm>
              <a:off x="7542364" y="5204162"/>
              <a:ext cx="1626870" cy="702310"/>
            </a:xfrm>
            <a:custGeom>
              <a:avLst/>
              <a:gdLst/>
              <a:ahLst/>
              <a:cxnLst/>
              <a:rect l="l" t="t" r="r" b="b"/>
              <a:pathLst>
                <a:path w="1626870" h="702310">
                  <a:moveTo>
                    <a:pt x="1626831" y="0"/>
                  </a:moveTo>
                  <a:lnTo>
                    <a:pt x="1584857" y="35816"/>
                  </a:lnTo>
                  <a:lnTo>
                    <a:pt x="1542901" y="71550"/>
                  </a:lnTo>
                  <a:lnTo>
                    <a:pt x="1500985" y="107115"/>
                  </a:lnTo>
                  <a:lnTo>
                    <a:pt x="1459127" y="142424"/>
                  </a:lnTo>
                  <a:lnTo>
                    <a:pt x="1417347" y="177392"/>
                  </a:lnTo>
                  <a:lnTo>
                    <a:pt x="1375665" y="211931"/>
                  </a:lnTo>
                  <a:lnTo>
                    <a:pt x="1334099" y="245956"/>
                  </a:lnTo>
                  <a:lnTo>
                    <a:pt x="1292670" y="279379"/>
                  </a:lnTo>
                  <a:lnTo>
                    <a:pt x="1251398" y="312115"/>
                  </a:lnTo>
                  <a:lnTo>
                    <a:pt x="1210301" y="344076"/>
                  </a:lnTo>
                  <a:lnTo>
                    <a:pt x="1169399" y="375178"/>
                  </a:lnTo>
                  <a:lnTo>
                    <a:pt x="1128712" y="405332"/>
                  </a:lnTo>
                  <a:lnTo>
                    <a:pt x="1088259" y="434453"/>
                  </a:lnTo>
                  <a:lnTo>
                    <a:pt x="1048060" y="462454"/>
                  </a:lnTo>
                  <a:lnTo>
                    <a:pt x="1008134" y="489248"/>
                  </a:lnTo>
                  <a:lnTo>
                    <a:pt x="968501" y="514750"/>
                  </a:lnTo>
                  <a:lnTo>
                    <a:pt x="929181" y="538873"/>
                  </a:lnTo>
                  <a:lnTo>
                    <a:pt x="890192" y="561530"/>
                  </a:lnTo>
                  <a:lnTo>
                    <a:pt x="851555" y="582636"/>
                  </a:lnTo>
                  <a:lnTo>
                    <a:pt x="813289" y="602103"/>
                  </a:lnTo>
                  <a:lnTo>
                    <a:pt x="775414" y="619844"/>
                  </a:lnTo>
                  <a:lnTo>
                    <a:pt x="737948" y="635775"/>
                  </a:lnTo>
                  <a:lnTo>
                    <a:pt x="700913" y="649808"/>
                  </a:lnTo>
                  <a:lnTo>
                    <a:pt x="645489" y="667705"/>
                  </a:lnTo>
                  <a:lnTo>
                    <a:pt x="592131" y="681554"/>
                  </a:lnTo>
                  <a:lnTo>
                    <a:pt x="540650" y="691635"/>
                  </a:lnTo>
                  <a:lnTo>
                    <a:pt x="490854" y="698229"/>
                  </a:lnTo>
                  <a:lnTo>
                    <a:pt x="442554" y="701618"/>
                  </a:lnTo>
                  <a:lnTo>
                    <a:pt x="395560" y="702082"/>
                  </a:lnTo>
                  <a:lnTo>
                    <a:pt x="349681" y="699902"/>
                  </a:lnTo>
                  <a:lnTo>
                    <a:pt x="304728" y="695360"/>
                  </a:lnTo>
                  <a:lnTo>
                    <a:pt x="260510" y="688736"/>
                  </a:lnTo>
                  <a:lnTo>
                    <a:pt x="216837" y="680310"/>
                  </a:lnTo>
                  <a:lnTo>
                    <a:pt x="173520" y="670365"/>
                  </a:lnTo>
                  <a:lnTo>
                    <a:pt x="130368" y="659181"/>
                  </a:lnTo>
                  <a:lnTo>
                    <a:pt x="87190" y="647039"/>
                  </a:lnTo>
                  <a:lnTo>
                    <a:pt x="43797" y="634219"/>
                  </a:lnTo>
                  <a:lnTo>
                    <a:pt x="0" y="621004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475042" y="5790610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89">
                  <a:moveTo>
                    <a:pt x="83515" y="0"/>
                  </a:moveTo>
                  <a:lnTo>
                    <a:pt x="0" y="14033"/>
                  </a:lnTo>
                  <a:lnTo>
                    <a:pt x="61201" y="72351"/>
                  </a:lnTo>
                  <a:lnTo>
                    <a:pt x="83515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542364" y="5181125"/>
              <a:ext cx="1626870" cy="702310"/>
            </a:xfrm>
            <a:custGeom>
              <a:avLst/>
              <a:gdLst/>
              <a:ahLst/>
              <a:cxnLst/>
              <a:rect l="l" t="t" r="r" b="b"/>
              <a:pathLst>
                <a:path w="1626870" h="702310">
                  <a:moveTo>
                    <a:pt x="1626831" y="0"/>
                  </a:moveTo>
                  <a:lnTo>
                    <a:pt x="1584857" y="35816"/>
                  </a:lnTo>
                  <a:lnTo>
                    <a:pt x="1542901" y="71550"/>
                  </a:lnTo>
                  <a:lnTo>
                    <a:pt x="1500985" y="107115"/>
                  </a:lnTo>
                  <a:lnTo>
                    <a:pt x="1459127" y="142424"/>
                  </a:lnTo>
                  <a:lnTo>
                    <a:pt x="1417347" y="177392"/>
                  </a:lnTo>
                  <a:lnTo>
                    <a:pt x="1375665" y="211931"/>
                  </a:lnTo>
                  <a:lnTo>
                    <a:pt x="1334099" y="245956"/>
                  </a:lnTo>
                  <a:lnTo>
                    <a:pt x="1292670" y="279379"/>
                  </a:lnTo>
                  <a:lnTo>
                    <a:pt x="1251398" y="312115"/>
                  </a:lnTo>
                  <a:lnTo>
                    <a:pt x="1210301" y="344076"/>
                  </a:lnTo>
                  <a:lnTo>
                    <a:pt x="1169399" y="375178"/>
                  </a:lnTo>
                  <a:lnTo>
                    <a:pt x="1128712" y="405332"/>
                  </a:lnTo>
                  <a:lnTo>
                    <a:pt x="1088259" y="434453"/>
                  </a:lnTo>
                  <a:lnTo>
                    <a:pt x="1048060" y="462454"/>
                  </a:lnTo>
                  <a:lnTo>
                    <a:pt x="1008134" y="489248"/>
                  </a:lnTo>
                  <a:lnTo>
                    <a:pt x="968501" y="514750"/>
                  </a:lnTo>
                  <a:lnTo>
                    <a:pt x="929181" y="538873"/>
                  </a:lnTo>
                  <a:lnTo>
                    <a:pt x="890192" y="561530"/>
                  </a:lnTo>
                  <a:lnTo>
                    <a:pt x="851555" y="582636"/>
                  </a:lnTo>
                  <a:lnTo>
                    <a:pt x="813289" y="602103"/>
                  </a:lnTo>
                  <a:lnTo>
                    <a:pt x="775414" y="619844"/>
                  </a:lnTo>
                  <a:lnTo>
                    <a:pt x="737948" y="635775"/>
                  </a:lnTo>
                  <a:lnTo>
                    <a:pt x="700913" y="649808"/>
                  </a:lnTo>
                  <a:lnTo>
                    <a:pt x="645489" y="667705"/>
                  </a:lnTo>
                  <a:lnTo>
                    <a:pt x="592131" y="681554"/>
                  </a:lnTo>
                  <a:lnTo>
                    <a:pt x="540650" y="691635"/>
                  </a:lnTo>
                  <a:lnTo>
                    <a:pt x="490854" y="698229"/>
                  </a:lnTo>
                  <a:lnTo>
                    <a:pt x="442554" y="701618"/>
                  </a:lnTo>
                  <a:lnTo>
                    <a:pt x="395560" y="702082"/>
                  </a:lnTo>
                  <a:lnTo>
                    <a:pt x="349681" y="699902"/>
                  </a:lnTo>
                  <a:lnTo>
                    <a:pt x="304728" y="695360"/>
                  </a:lnTo>
                  <a:lnTo>
                    <a:pt x="260510" y="688736"/>
                  </a:lnTo>
                  <a:lnTo>
                    <a:pt x="216837" y="680310"/>
                  </a:lnTo>
                  <a:lnTo>
                    <a:pt x="173520" y="670365"/>
                  </a:lnTo>
                  <a:lnTo>
                    <a:pt x="130368" y="659181"/>
                  </a:lnTo>
                  <a:lnTo>
                    <a:pt x="87190" y="647039"/>
                  </a:lnTo>
                  <a:lnTo>
                    <a:pt x="43797" y="634219"/>
                  </a:lnTo>
                  <a:lnTo>
                    <a:pt x="0" y="621004"/>
                  </a:lnTo>
                </a:path>
              </a:pathLst>
            </a:custGeom>
            <a:ln w="935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75042" y="5767573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89">
                  <a:moveTo>
                    <a:pt x="83515" y="0"/>
                  </a:moveTo>
                  <a:lnTo>
                    <a:pt x="0" y="14033"/>
                  </a:lnTo>
                  <a:lnTo>
                    <a:pt x="61201" y="72351"/>
                  </a:lnTo>
                  <a:lnTo>
                    <a:pt x="8351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325194" y="3730607"/>
            <a:ext cx="2725420" cy="820419"/>
            <a:chOff x="7325194" y="3730607"/>
            <a:chExt cx="2725420" cy="820419"/>
          </a:xfrm>
        </p:grpSpPr>
        <p:sp>
          <p:nvSpPr>
            <p:cNvPr id="26" name="object 26"/>
            <p:cNvSpPr/>
            <p:nvPr/>
          </p:nvSpPr>
          <p:spPr>
            <a:xfrm>
              <a:off x="7329957" y="3758407"/>
              <a:ext cx="2715895" cy="787400"/>
            </a:xfrm>
            <a:custGeom>
              <a:avLst/>
              <a:gdLst/>
              <a:ahLst/>
              <a:cxnLst/>
              <a:rect l="l" t="t" r="r" b="b"/>
              <a:pathLst>
                <a:path w="2715895" h="787400">
                  <a:moveTo>
                    <a:pt x="0" y="131038"/>
                  </a:moveTo>
                  <a:lnTo>
                    <a:pt x="0" y="124206"/>
                  </a:lnTo>
                  <a:lnTo>
                    <a:pt x="723" y="117360"/>
                  </a:lnTo>
                  <a:lnTo>
                    <a:pt x="11163" y="77762"/>
                  </a:lnTo>
                  <a:lnTo>
                    <a:pt x="14401" y="71640"/>
                  </a:lnTo>
                  <a:lnTo>
                    <a:pt x="17640" y="65519"/>
                  </a:lnTo>
                  <a:lnTo>
                    <a:pt x="38519" y="38519"/>
                  </a:lnTo>
                  <a:lnTo>
                    <a:pt x="43205" y="33477"/>
                  </a:lnTo>
                  <a:lnTo>
                    <a:pt x="71640" y="14401"/>
                  </a:lnTo>
                  <a:lnTo>
                    <a:pt x="77762" y="11163"/>
                  </a:lnTo>
                  <a:lnTo>
                    <a:pt x="84239" y="8636"/>
                  </a:lnTo>
                  <a:lnTo>
                    <a:pt x="90728" y="6476"/>
                  </a:lnTo>
                  <a:lnTo>
                    <a:pt x="97205" y="4318"/>
                  </a:lnTo>
                  <a:lnTo>
                    <a:pt x="103682" y="2882"/>
                  </a:lnTo>
                  <a:lnTo>
                    <a:pt x="110528" y="1435"/>
                  </a:lnTo>
                  <a:lnTo>
                    <a:pt x="117360" y="723"/>
                  </a:lnTo>
                  <a:lnTo>
                    <a:pt x="124205" y="0"/>
                  </a:lnTo>
                  <a:lnTo>
                    <a:pt x="131038" y="0"/>
                  </a:lnTo>
                  <a:lnTo>
                    <a:pt x="2584437" y="0"/>
                  </a:lnTo>
                  <a:lnTo>
                    <a:pt x="2591282" y="0"/>
                  </a:lnTo>
                  <a:lnTo>
                    <a:pt x="2598127" y="723"/>
                  </a:lnTo>
                  <a:lnTo>
                    <a:pt x="2637726" y="11163"/>
                  </a:lnTo>
                  <a:lnTo>
                    <a:pt x="2672283" y="33477"/>
                  </a:lnTo>
                  <a:lnTo>
                    <a:pt x="2676956" y="38519"/>
                  </a:lnTo>
                  <a:lnTo>
                    <a:pt x="2681998" y="43205"/>
                  </a:lnTo>
                  <a:lnTo>
                    <a:pt x="2701086" y="71640"/>
                  </a:lnTo>
                  <a:lnTo>
                    <a:pt x="2704325" y="77762"/>
                  </a:lnTo>
                  <a:lnTo>
                    <a:pt x="2714764" y="117360"/>
                  </a:lnTo>
                  <a:lnTo>
                    <a:pt x="2715488" y="124206"/>
                  </a:lnTo>
                  <a:lnTo>
                    <a:pt x="2715488" y="131038"/>
                  </a:lnTo>
                  <a:lnTo>
                    <a:pt x="2715844" y="655916"/>
                  </a:lnTo>
                  <a:lnTo>
                    <a:pt x="2715488" y="655916"/>
                  </a:lnTo>
                  <a:lnTo>
                    <a:pt x="2715488" y="662762"/>
                  </a:lnTo>
                  <a:lnTo>
                    <a:pt x="2714764" y="669594"/>
                  </a:lnTo>
                  <a:lnTo>
                    <a:pt x="2714040" y="676440"/>
                  </a:lnTo>
                  <a:lnTo>
                    <a:pt x="2701086" y="715314"/>
                  </a:lnTo>
                  <a:lnTo>
                    <a:pt x="2697848" y="721436"/>
                  </a:lnTo>
                  <a:lnTo>
                    <a:pt x="2694241" y="727201"/>
                  </a:lnTo>
                  <a:lnTo>
                    <a:pt x="2690647" y="732955"/>
                  </a:lnTo>
                  <a:lnTo>
                    <a:pt x="2686316" y="738365"/>
                  </a:lnTo>
                  <a:lnTo>
                    <a:pt x="2661488" y="761758"/>
                  </a:lnTo>
                  <a:lnTo>
                    <a:pt x="2656078" y="765721"/>
                  </a:lnTo>
                  <a:lnTo>
                    <a:pt x="2618638" y="782281"/>
                  </a:lnTo>
                  <a:lnTo>
                    <a:pt x="2612161" y="784085"/>
                  </a:lnTo>
                  <a:lnTo>
                    <a:pt x="2605328" y="785164"/>
                  </a:lnTo>
                  <a:lnTo>
                    <a:pt x="2598483" y="786244"/>
                  </a:lnTo>
                  <a:lnTo>
                    <a:pt x="2591638" y="786599"/>
                  </a:lnTo>
                  <a:lnTo>
                    <a:pt x="2584805" y="786955"/>
                  </a:lnTo>
                  <a:lnTo>
                    <a:pt x="131038" y="787323"/>
                  </a:lnTo>
                  <a:lnTo>
                    <a:pt x="131038" y="786955"/>
                  </a:lnTo>
                  <a:lnTo>
                    <a:pt x="124205" y="786955"/>
                  </a:lnTo>
                  <a:lnTo>
                    <a:pt x="90728" y="780478"/>
                  </a:lnTo>
                  <a:lnTo>
                    <a:pt x="84239" y="778319"/>
                  </a:lnTo>
                  <a:lnTo>
                    <a:pt x="48602" y="757796"/>
                  </a:lnTo>
                  <a:lnTo>
                    <a:pt x="33845" y="743762"/>
                  </a:lnTo>
                  <a:lnTo>
                    <a:pt x="29159" y="738720"/>
                  </a:lnTo>
                  <a:lnTo>
                    <a:pt x="25196" y="732955"/>
                  </a:lnTo>
                  <a:lnTo>
                    <a:pt x="21247" y="727557"/>
                  </a:lnTo>
                  <a:lnTo>
                    <a:pt x="17640" y="721804"/>
                  </a:lnTo>
                  <a:lnTo>
                    <a:pt x="4686" y="690118"/>
                  </a:lnTo>
                  <a:lnTo>
                    <a:pt x="2882" y="683641"/>
                  </a:lnTo>
                  <a:lnTo>
                    <a:pt x="1803" y="676795"/>
                  </a:lnTo>
                  <a:lnTo>
                    <a:pt x="723" y="669963"/>
                  </a:lnTo>
                  <a:lnTo>
                    <a:pt x="368" y="663117"/>
                  </a:lnTo>
                  <a:lnTo>
                    <a:pt x="0" y="656285"/>
                  </a:lnTo>
                  <a:lnTo>
                    <a:pt x="0" y="131038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329957" y="3735370"/>
              <a:ext cx="2715895" cy="787400"/>
            </a:xfrm>
            <a:custGeom>
              <a:avLst/>
              <a:gdLst/>
              <a:ahLst/>
              <a:cxnLst/>
              <a:rect l="l" t="t" r="r" b="b"/>
              <a:pathLst>
                <a:path w="2715895" h="787400">
                  <a:moveTo>
                    <a:pt x="0" y="131038"/>
                  </a:moveTo>
                  <a:lnTo>
                    <a:pt x="0" y="124193"/>
                  </a:lnTo>
                  <a:lnTo>
                    <a:pt x="723" y="117360"/>
                  </a:lnTo>
                  <a:lnTo>
                    <a:pt x="11163" y="77762"/>
                  </a:lnTo>
                  <a:lnTo>
                    <a:pt x="14401" y="71640"/>
                  </a:lnTo>
                  <a:lnTo>
                    <a:pt x="17640" y="65519"/>
                  </a:lnTo>
                  <a:lnTo>
                    <a:pt x="38519" y="38519"/>
                  </a:lnTo>
                  <a:lnTo>
                    <a:pt x="43205" y="33477"/>
                  </a:lnTo>
                  <a:lnTo>
                    <a:pt x="71640" y="14401"/>
                  </a:lnTo>
                  <a:lnTo>
                    <a:pt x="77762" y="11163"/>
                  </a:lnTo>
                  <a:lnTo>
                    <a:pt x="84239" y="8636"/>
                  </a:lnTo>
                  <a:lnTo>
                    <a:pt x="90728" y="6477"/>
                  </a:lnTo>
                  <a:lnTo>
                    <a:pt x="97205" y="4318"/>
                  </a:lnTo>
                  <a:lnTo>
                    <a:pt x="103682" y="2882"/>
                  </a:lnTo>
                  <a:lnTo>
                    <a:pt x="110528" y="1435"/>
                  </a:lnTo>
                  <a:lnTo>
                    <a:pt x="117360" y="723"/>
                  </a:lnTo>
                  <a:lnTo>
                    <a:pt x="124205" y="0"/>
                  </a:lnTo>
                  <a:lnTo>
                    <a:pt x="131038" y="0"/>
                  </a:lnTo>
                  <a:lnTo>
                    <a:pt x="2584437" y="0"/>
                  </a:lnTo>
                  <a:lnTo>
                    <a:pt x="2591282" y="0"/>
                  </a:lnTo>
                  <a:lnTo>
                    <a:pt x="2598127" y="723"/>
                  </a:lnTo>
                  <a:lnTo>
                    <a:pt x="2637726" y="11163"/>
                  </a:lnTo>
                  <a:lnTo>
                    <a:pt x="2672283" y="33477"/>
                  </a:lnTo>
                  <a:lnTo>
                    <a:pt x="2676956" y="38519"/>
                  </a:lnTo>
                  <a:lnTo>
                    <a:pt x="2681998" y="43192"/>
                  </a:lnTo>
                  <a:lnTo>
                    <a:pt x="2701086" y="71640"/>
                  </a:lnTo>
                  <a:lnTo>
                    <a:pt x="2704325" y="77762"/>
                  </a:lnTo>
                  <a:lnTo>
                    <a:pt x="2714764" y="117360"/>
                  </a:lnTo>
                  <a:lnTo>
                    <a:pt x="2715488" y="124193"/>
                  </a:lnTo>
                  <a:lnTo>
                    <a:pt x="2715488" y="131038"/>
                  </a:lnTo>
                  <a:lnTo>
                    <a:pt x="2715844" y="655916"/>
                  </a:lnTo>
                  <a:lnTo>
                    <a:pt x="2715488" y="655916"/>
                  </a:lnTo>
                  <a:lnTo>
                    <a:pt x="2715488" y="662762"/>
                  </a:lnTo>
                  <a:lnTo>
                    <a:pt x="2714764" y="669594"/>
                  </a:lnTo>
                  <a:lnTo>
                    <a:pt x="2714040" y="676440"/>
                  </a:lnTo>
                  <a:lnTo>
                    <a:pt x="2701086" y="715314"/>
                  </a:lnTo>
                  <a:lnTo>
                    <a:pt x="2697848" y="721436"/>
                  </a:lnTo>
                  <a:lnTo>
                    <a:pt x="2694241" y="727202"/>
                  </a:lnTo>
                  <a:lnTo>
                    <a:pt x="2690647" y="732955"/>
                  </a:lnTo>
                  <a:lnTo>
                    <a:pt x="2686316" y="738352"/>
                  </a:lnTo>
                  <a:lnTo>
                    <a:pt x="2661488" y="761758"/>
                  </a:lnTo>
                  <a:lnTo>
                    <a:pt x="2656078" y="765721"/>
                  </a:lnTo>
                  <a:lnTo>
                    <a:pt x="2618638" y="782281"/>
                  </a:lnTo>
                  <a:lnTo>
                    <a:pt x="131038" y="787323"/>
                  </a:lnTo>
                  <a:lnTo>
                    <a:pt x="131038" y="786955"/>
                  </a:lnTo>
                  <a:lnTo>
                    <a:pt x="124205" y="786955"/>
                  </a:lnTo>
                  <a:lnTo>
                    <a:pt x="117360" y="786231"/>
                  </a:lnTo>
                  <a:lnTo>
                    <a:pt x="110528" y="785520"/>
                  </a:lnTo>
                  <a:lnTo>
                    <a:pt x="103682" y="784072"/>
                  </a:lnTo>
                  <a:lnTo>
                    <a:pt x="97205" y="782637"/>
                  </a:lnTo>
                  <a:lnTo>
                    <a:pt x="90728" y="780478"/>
                  </a:lnTo>
                  <a:lnTo>
                    <a:pt x="84239" y="778319"/>
                  </a:lnTo>
                  <a:lnTo>
                    <a:pt x="77762" y="775792"/>
                  </a:lnTo>
                  <a:lnTo>
                    <a:pt x="71640" y="772553"/>
                  </a:lnTo>
                  <a:lnTo>
                    <a:pt x="65519" y="769315"/>
                  </a:lnTo>
                  <a:lnTo>
                    <a:pt x="33845" y="743762"/>
                  </a:lnTo>
                  <a:lnTo>
                    <a:pt x="29159" y="738720"/>
                  </a:lnTo>
                  <a:lnTo>
                    <a:pt x="25196" y="732955"/>
                  </a:lnTo>
                  <a:lnTo>
                    <a:pt x="21247" y="727557"/>
                  </a:lnTo>
                  <a:lnTo>
                    <a:pt x="17640" y="721791"/>
                  </a:lnTo>
                  <a:lnTo>
                    <a:pt x="4686" y="690118"/>
                  </a:lnTo>
                  <a:lnTo>
                    <a:pt x="2882" y="683641"/>
                  </a:lnTo>
                  <a:lnTo>
                    <a:pt x="1803" y="676795"/>
                  </a:lnTo>
                  <a:lnTo>
                    <a:pt x="723" y="669963"/>
                  </a:lnTo>
                  <a:lnTo>
                    <a:pt x="368" y="663117"/>
                  </a:lnTo>
                  <a:lnTo>
                    <a:pt x="0" y="656272"/>
                  </a:lnTo>
                  <a:lnTo>
                    <a:pt x="0" y="131038"/>
                  </a:lnTo>
                  <a:close/>
                </a:path>
              </a:pathLst>
            </a:custGeom>
            <a:ln w="935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0313543" y="3131548"/>
            <a:ext cx="1817370" cy="852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00"/>
              </a:spcBef>
            </a:pPr>
            <a:r>
              <a:rPr dirty="0" sz="1800" spc="-15">
                <a:solidFill>
                  <a:srgbClr val="00AFEF"/>
                </a:solidFill>
                <a:latin typeface="Calibri"/>
                <a:cs typeface="Calibri"/>
              </a:rPr>
              <a:t>Envoyer</a:t>
            </a:r>
            <a:r>
              <a:rPr dirty="0" sz="1800" spc="-5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EF"/>
                </a:solidFill>
                <a:latin typeface="Calibri"/>
                <a:cs typeface="Calibri"/>
              </a:rPr>
              <a:t>un</a:t>
            </a:r>
            <a:r>
              <a:rPr dirty="0" sz="1800" spc="-4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AFEF"/>
                </a:solidFill>
                <a:latin typeface="Calibri"/>
                <a:cs typeface="Calibri"/>
              </a:rPr>
              <a:t>bulletin </a:t>
            </a:r>
            <a:r>
              <a:rPr dirty="0" sz="1800" spc="-39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AFEF"/>
                </a:solidFill>
                <a:latin typeface="Calibri"/>
                <a:cs typeface="Calibri"/>
              </a:rPr>
              <a:t>de </a:t>
            </a:r>
            <a:r>
              <a:rPr dirty="0" sz="1800" spc="-10">
                <a:solidFill>
                  <a:srgbClr val="00AFEF"/>
                </a:solidFill>
                <a:latin typeface="Calibri"/>
                <a:cs typeface="Calibri"/>
              </a:rPr>
              <a:t>salaire </a:t>
            </a:r>
            <a:r>
              <a:rPr dirty="0" sz="1800">
                <a:solidFill>
                  <a:srgbClr val="00AFEF"/>
                </a:solidFill>
                <a:latin typeface="Calibri"/>
                <a:cs typeface="Calibri"/>
              </a:rPr>
              <a:t>par </a:t>
            </a:r>
            <a:r>
              <a:rPr dirty="0" sz="1800" spc="-5">
                <a:solidFill>
                  <a:srgbClr val="00AFEF"/>
                </a:solidFill>
                <a:latin typeface="Calibri"/>
                <a:cs typeface="Calibri"/>
              </a:rPr>
              <a:t>mail </a:t>
            </a:r>
            <a:r>
              <a:rPr dirty="0" sz="180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AFEF"/>
                </a:solidFill>
                <a:latin typeface="Calibri"/>
                <a:cs typeface="Calibri"/>
              </a:rPr>
              <a:t>est</a:t>
            </a:r>
            <a:r>
              <a:rPr dirty="0" sz="1800" spc="-2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AFEF"/>
                </a:solidFill>
                <a:latin typeface="Calibri"/>
                <a:cs typeface="Calibri"/>
              </a:rPr>
              <a:t>interdit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232201" y="3987014"/>
            <a:ext cx="1699260" cy="734695"/>
            <a:chOff x="9232201" y="3987014"/>
            <a:chExt cx="1699260" cy="734695"/>
          </a:xfrm>
        </p:grpSpPr>
        <p:sp>
          <p:nvSpPr>
            <p:cNvPr id="30" name="object 30"/>
            <p:cNvSpPr/>
            <p:nvPr/>
          </p:nvSpPr>
          <p:spPr>
            <a:xfrm>
              <a:off x="9299524" y="4014731"/>
              <a:ext cx="1626870" cy="702310"/>
            </a:xfrm>
            <a:custGeom>
              <a:avLst/>
              <a:gdLst/>
              <a:ahLst/>
              <a:cxnLst/>
              <a:rect l="l" t="t" r="r" b="b"/>
              <a:pathLst>
                <a:path w="1626870" h="702310">
                  <a:moveTo>
                    <a:pt x="1626831" y="0"/>
                  </a:moveTo>
                  <a:lnTo>
                    <a:pt x="1584857" y="35814"/>
                  </a:lnTo>
                  <a:lnTo>
                    <a:pt x="1542901" y="71547"/>
                  </a:lnTo>
                  <a:lnTo>
                    <a:pt x="1500985" y="107111"/>
                  </a:lnTo>
                  <a:lnTo>
                    <a:pt x="1459127" y="142420"/>
                  </a:lnTo>
                  <a:lnTo>
                    <a:pt x="1417347" y="177387"/>
                  </a:lnTo>
                  <a:lnTo>
                    <a:pt x="1375665" y="211925"/>
                  </a:lnTo>
                  <a:lnTo>
                    <a:pt x="1334099" y="245950"/>
                  </a:lnTo>
                  <a:lnTo>
                    <a:pt x="1292670" y="279373"/>
                  </a:lnTo>
                  <a:lnTo>
                    <a:pt x="1251398" y="312108"/>
                  </a:lnTo>
                  <a:lnTo>
                    <a:pt x="1210301" y="344070"/>
                  </a:lnTo>
                  <a:lnTo>
                    <a:pt x="1169399" y="375171"/>
                  </a:lnTo>
                  <a:lnTo>
                    <a:pt x="1128712" y="405325"/>
                  </a:lnTo>
                  <a:lnTo>
                    <a:pt x="1088259" y="434446"/>
                  </a:lnTo>
                  <a:lnTo>
                    <a:pt x="1048060" y="462447"/>
                  </a:lnTo>
                  <a:lnTo>
                    <a:pt x="1008134" y="489242"/>
                  </a:lnTo>
                  <a:lnTo>
                    <a:pt x="968501" y="514744"/>
                  </a:lnTo>
                  <a:lnTo>
                    <a:pt x="929181" y="538866"/>
                  </a:lnTo>
                  <a:lnTo>
                    <a:pt x="890192" y="561523"/>
                  </a:lnTo>
                  <a:lnTo>
                    <a:pt x="851555" y="582628"/>
                  </a:lnTo>
                  <a:lnTo>
                    <a:pt x="813289" y="602094"/>
                  </a:lnTo>
                  <a:lnTo>
                    <a:pt x="775414" y="619834"/>
                  </a:lnTo>
                  <a:lnTo>
                    <a:pt x="737948" y="635764"/>
                  </a:lnTo>
                  <a:lnTo>
                    <a:pt x="700913" y="649795"/>
                  </a:lnTo>
                  <a:lnTo>
                    <a:pt x="645489" y="667692"/>
                  </a:lnTo>
                  <a:lnTo>
                    <a:pt x="592131" y="681541"/>
                  </a:lnTo>
                  <a:lnTo>
                    <a:pt x="540650" y="691622"/>
                  </a:lnTo>
                  <a:lnTo>
                    <a:pt x="490854" y="698217"/>
                  </a:lnTo>
                  <a:lnTo>
                    <a:pt x="442554" y="701605"/>
                  </a:lnTo>
                  <a:lnTo>
                    <a:pt x="395560" y="702069"/>
                  </a:lnTo>
                  <a:lnTo>
                    <a:pt x="349681" y="699890"/>
                  </a:lnTo>
                  <a:lnTo>
                    <a:pt x="304728" y="695347"/>
                  </a:lnTo>
                  <a:lnTo>
                    <a:pt x="260510" y="688723"/>
                  </a:lnTo>
                  <a:lnTo>
                    <a:pt x="216837" y="680298"/>
                  </a:lnTo>
                  <a:lnTo>
                    <a:pt x="173520" y="670352"/>
                  </a:lnTo>
                  <a:lnTo>
                    <a:pt x="130368" y="659168"/>
                  </a:lnTo>
                  <a:lnTo>
                    <a:pt x="87190" y="647026"/>
                  </a:lnTo>
                  <a:lnTo>
                    <a:pt x="43797" y="634207"/>
                  </a:lnTo>
                  <a:lnTo>
                    <a:pt x="0" y="620991"/>
                  </a:lnTo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232201" y="4601166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89">
                  <a:moveTo>
                    <a:pt x="83515" y="0"/>
                  </a:moveTo>
                  <a:lnTo>
                    <a:pt x="0" y="14046"/>
                  </a:lnTo>
                  <a:lnTo>
                    <a:pt x="61201" y="72364"/>
                  </a:lnTo>
                  <a:lnTo>
                    <a:pt x="83515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299524" y="3991693"/>
              <a:ext cx="1626870" cy="702310"/>
            </a:xfrm>
            <a:custGeom>
              <a:avLst/>
              <a:gdLst/>
              <a:ahLst/>
              <a:cxnLst/>
              <a:rect l="l" t="t" r="r" b="b"/>
              <a:pathLst>
                <a:path w="1626870" h="702310">
                  <a:moveTo>
                    <a:pt x="1626831" y="0"/>
                  </a:moveTo>
                  <a:lnTo>
                    <a:pt x="1584857" y="35814"/>
                  </a:lnTo>
                  <a:lnTo>
                    <a:pt x="1542901" y="71547"/>
                  </a:lnTo>
                  <a:lnTo>
                    <a:pt x="1500985" y="107111"/>
                  </a:lnTo>
                  <a:lnTo>
                    <a:pt x="1459127" y="142420"/>
                  </a:lnTo>
                  <a:lnTo>
                    <a:pt x="1417347" y="177387"/>
                  </a:lnTo>
                  <a:lnTo>
                    <a:pt x="1375665" y="211925"/>
                  </a:lnTo>
                  <a:lnTo>
                    <a:pt x="1334099" y="245950"/>
                  </a:lnTo>
                  <a:lnTo>
                    <a:pt x="1292670" y="279373"/>
                  </a:lnTo>
                  <a:lnTo>
                    <a:pt x="1251398" y="312108"/>
                  </a:lnTo>
                  <a:lnTo>
                    <a:pt x="1210301" y="344070"/>
                  </a:lnTo>
                  <a:lnTo>
                    <a:pt x="1169399" y="375171"/>
                  </a:lnTo>
                  <a:lnTo>
                    <a:pt x="1128712" y="405325"/>
                  </a:lnTo>
                  <a:lnTo>
                    <a:pt x="1088259" y="434446"/>
                  </a:lnTo>
                  <a:lnTo>
                    <a:pt x="1048060" y="462447"/>
                  </a:lnTo>
                  <a:lnTo>
                    <a:pt x="1008134" y="489242"/>
                  </a:lnTo>
                  <a:lnTo>
                    <a:pt x="968501" y="514744"/>
                  </a:lnTo>
                  <a:lnTo>
                    <a:pt x="929181" y="538866"/>
                  </a:lnTo>
                  <a:lnTo>
                    <a:pt x="890192" y="561523"/>
                  </a:lnTo>
                  <a:lnTo>
                    <a:pt x="851555" y="582628"/>
                  </a:lnTo>
                  <a:lnTo>
                    <a:pt x="813289" y="602094"/>
                  </a:lnTo>
                  <a:lnTo>
                    <a:pt x="775414" y="619834"/>
                  </a:lnTo>
                  <a:lnTo>
                    <a:pt x="737948" y="635764"/>
                  </a:lnTo>
                  <a:lnTo>
                    <a:pt x="700913" y="649795"/>
                  </a:lnTo>
                  <a:lnTo>
                    <a:pt x="645489" y="667692"/>
                  </a:lnTo>
                  <a:lnTo>
                    <a:pt x="592131" y="681541"/>
                  </a:lnTo>
                  <a:lnTo>
                    <a:pt x="540650" y="691622"/>
                  </a:lnTo>
                  <a:lnTo>
                    <a:pt x="490854" y="698217"/>
                  </a:lnTo>
                  <a:lnTo>
                    <a:pt x="442554" y="701605"/>
                  </a:lnTo>
                  <a:lnTo>
                    <a:pt x="395560" y="702069"/>
                  </a:lnTo>
                  <a:lnTo>
                    <a:pt x="349681" y="699890"/>
                  </a:lnTo>
                  <a:lnTo>
                    <a:pt x="304728" y="695347"/>
                  </a:lnTo>
                  <a:lnTo>
                    <a:pt x="260510" y="688723"/>
                  </a:lnTo>
                  <a:lnTo>
                    <a:pt x="216837" y="680298"/>
                  </a:lnTo>
                  <a:lnTo>
                    <a:pt x="173520" y="670352"/>
                  </a:lnTo>
                  <a:lnTo>
                    <a:pt x="130368" y="659168"/>
                  </a:lnTo>
                  <a:lnTo>
                    <a:pt x="87190" y="647026"/>
                  </a:lnTo>
                  <a:lnTo>
                    <a:pt x="43797" y="634207"/>
                  </a:lnTo>
                  <a:lnTo>
                    <a:pt x="0" y="620991"/>
                  </a:lnTo>
                </a:path>
              </a:pathLst>
            </a:custGeom>
            <a:ln w="935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232201" y="4578129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89">
                  <a:moveTo>
                    <a:pt x="83515" y="0"/>
                  </a:moveTo>
                  <a:lnTo>
                    <a:pt x="0" y="14033"/>
                  </a:lnTo>
                  <a:lnTo>
                    <a:pt x="61201" y="72364"/>
                  </a:lnTo>
                  <a:lnTo>
                    <a:pt x="8351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7"/>
            <a:ext cx="12165838" cy="65889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084" y="1979290"/>
            <a:ext cx="9216694" cy="45421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9015" marR="5080" indent="-99695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L’extranet</a:t>
            </a:r>
            <a:r>
              <a:rPr dirty="0" spc="-15"/>
              <a:t> </a:t>
            </a:r>
            <a:r>
              <a:rPr dirty="0" spc="-10"/>
              <a:t>client</a:t>
            </a:r>
            <a:r>
              <a:rPr dirty="0" spc="-5"/>
              <a:t> </a:t>
            </a:r>
            <a:r>
              <a:rPr dirty="0"/>
              <a:t>+</a:t>
            </a:r>
            <a:r>
              <a:rPr dirty="0" spc="-15"/>
              <a:t> </a:t>
            </a:r>
            <a:r>
              <a:rPr dirty="0" spc="-35"/>
              <a:t>l’appli</a:t>
            </a:r>
            <a:r>
              <a:rPr dirty="0" spc="-20"/>
              <a:t> </a:t>
            </a:r>
            <a:r>
              <a:rPr dirty="0" spc="-10"/>
              <a:t>smartphone</a:t>
            </a:r>
            <a:r>
              <a:rPr dirty="0" spc="-20"/>
              <a:t> </a:t>
            </a:r>
            <a:r>
              <a:rPr dirty="0" spc="-5"/>
              <a:t>du</a:t>
            </a:r>
            <a:r>
              <a:rPr dirty="0" spc="-15"/>
              <a:t> </a:t>
            </a:r>
            <a:r>
              <a:rPr dirty="0" spc="-10"/>
              <a:t>cabinet </a:t>
            </a:r>
            <a:r>
              <a:rPr dirty="0" spc="-620"/>
              <a:t> </a:t>
            </a:r>
            <a:r>
              <a:rPr dirty="0" spc="-15"/>
              <a:t>connecté</a:t>
            </a:r>
            <a:r>
              <a:rPr dirty="0" spc="-5"/>
              <a:t> aux</a:t>
            </a:r>
            <a:r>
              <a:rPr dirty="0"/>
              <a:t> </a:t>
            </a:r>
            <a:r>
              <a:rPr dirty="0" spc="-10"/>
              <a:t>outils de</a:t>
            </a:r>
            <a:r>
              <a:rPr dirty="0"/>
              <a:t> </a:t>
            </a:r>
            <a:r>
              <a:rPr dirty="0" spc="-15"/>
              <a:t>production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7"/>
            <a:ext cx="12165838" cy="65889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5974" y="858515"/>
            <a:ext cx="505777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B1B1B1"/>
                </a:solidFill>
              </a:rPr>
              <a:t>Qu’attendons-nous</a:t>
            </a:r>
            <a:r>
              <a:rPr dirty="0" spc="-25">
                <a:solidFill>
                  <a:srgbClr val="B1B1B1"/>
                </a:solidFill>
              </a:rPr>
              <a:t> </a:t>
            </a:r>
            <a:r>
              <a:rPr dirty="0" spc="-5">
                <a:solidFill>
                  <a:srgbClr val="B1B1B1"/>
                </a:solidFill>
              </a:rPr>
              <a:t>de</a:t>
            </a:r>
            <a:r>
              <a:rPr dirty="0" spc="-25">
                <a:solidFill>
                  <a:srgbClr val="B1B1B1"/>
                </a:solidFill>
              </a:rPr>
              <a:t> </a:t>
            </a:r>
            <a:r>
              <a:rPr dirty="0" spc="-5">
                <a:solidFill>
                  <a:srgbClr val="B1B1B1"/>
                </a:solidFill>
              </a:rPr>
              <a:t>nos</a:t>
            </a:r>
            <a:r>
              <a:rPr dirty="0" spc="-20">
                <a:solidFill>
                  <a:srgbClr val="B1B1B1"/>
                </a:solidFill>
              </a:rPr>
              <a:t> </a:t>
            </a:r>
            <a:r>
              <a:rPr dirty="0" spc="-10">
                <a:solidFill>
                  <a:srgbClr val="B1B1B1"/>
                </a:solidFill>
              </a:rPr>
              <a:t>clients</a:t>
            </a:r>
            <a:r>
              <a:rPr dirty="0" spc="-20">
                <a:solidFill>
                  <a:srgbClr val="B1B1B1"/>
                </a:solidFill>
              </a:rPr>
              <a:t> </a:t>
            </a:r>
            <a:r>
              <a:rPr dirty="0">
                <a:solidFill>
                  <a:srgbClr val="B1B1B1"/>
                </a:solidFill>
              </a:rPr>
              <a:t>?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077" y="2122571"/>
            <a:ext cx="10364762" cy="3456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4262" y="1013315"/>
            <a:ext cx="416941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solidFill>
                  <a:srgbClr val="999999"/>
                </a:solidFill>
                <a:latin typeface="Calibri"/>
                <a:cs typeface="Calibri"/>
              </a:rPr>
              <a:t>Le</a:t>
            </a:r>
            <a:r>
              <a:rPr dirty="0" sz="28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999999"/>
                </a:solidFill>
                <a:latin typeface="Calibri"/>
                <a:cs typeface="Calibri"/>
              </a:rPr>
              <a:t>meilleur</a:t>
            </a:r>
            <a:r>
              <a:rPr dirty="0" sz="28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999999"/>
                </a:solidFill>
                <a:latin typeface="Calibri"/>
                <a:cs typeface="Calibri"/>
              </a:rPr>
              <a:t>outil</a:t>
            </a:r>
            <a:r>
              <a:rPr dirty="0" sz="2800" spc="-2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999999"/>
                </a:solidFill>
                <a:latin typeface="Calibri"/>
                <a:cs typeface="Calibri"/>
              </a:rPr>
              <a:t>du</a:t>
            </a:r>
            <a:r>
              <a:rPr dirty="0" sz="28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999999"/>
                </a:solidFill>
                <a:latin typeface="Calibri"/>
                <a:cs typeface="Calibri"/>
              </a:rPr>
              <a:t>marché</a:t>
            </a:r>
            <a:r>
              <a:rPr dirty="0" sz="28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999999"/>
                </a:solidFill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078" y="2543055"/>
            <a:ext cx="2815196" cy="26758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1443" y="2543055"/>
            <a:ext cx="2815196" cy="267587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813802" y="2039767"/>
            <a:ext cx="2664460" cy="3033395"/>
            <a:chOff x="7813802" y="2039767"/>
            <a:chExt cx="2664460" cy="30333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3802" y="2688839"/>
              <a:ext cx="2664002" cy="23842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9041" y="2039767"/>
              <a:ext cx="2333523" cy="6490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05443" y="4378332"/>
              <a:ext cx="1061085" cy="215900"/>
            </a:xfrm>
            <a:custGeom>
              <a:avLst/>
              <a:gdLst/>
              <a:ahLst/>
              <a:cxnLst/>
              <a:rect l="l" t="t" r="r" b="b"/>
              <a:pathLst>
                <a:path w="1061084" h="215900">
                  <a:moveTo>
                    <a:pt x="1060919" y="0"/>
                  </a:moveTo>
                  <a:lnTo>
                    <a:pt x="0" y="0"/>
                  </a:lnTo>
                  <a:lnTo>
                    <a:pt x="0" y="215633"/>
                  </a:lnTo>
                  <a:lnTo>
                    <a:pt x="530631" y="215633"/>
                  </a:lnTo>
                  <a:lnTo>
                    <a:pt x="1060919" y="215633"/>
                  </a:lnTo>
                  <a:lnTo>
                    <a:pt x="1060919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605443" y="4355282"/>
              <a:ext cx="1061085" cy="215900"/>
            </a:xfrm>
            <a:custGeom>
              <a:avLst/>
              <a:gdLst/>
              <a:ahLst/>
              <a:cxnLst/>
              <a:rect l="l" t="t" r="r" b="b"/>
              <a:pathLst>
                <a:path w="1061084" h="215900">
                  <a:moveTo>
                    <a:pt x="1060919" y="0"/>
                  </a:moveTo>
                  <a:lnTo>
                    <a:pt x="0" y="0"/>
                  </a:lnTo>
                  <a:lnTo>
                    <a:pt x="0" y="215646"/>
                  </a:lnTo>
                  <a:lnTo>
                    <a:pt x="530631" y="215646"/>
                  </a:lnTo>
                  <a:lnTo>
                    <a:pt x="1060919" y="215646"/>
                  </a:lnTo>
                  <a:lnTo>
                    <a:pt x="1060919" y="0"/>
                  </a:lnTo>
                  <a:close/>
                </a:path>
              </a:pathLst>
            </a:custGeom>
            <a:solidFill>
              <a:srgbClr val="4D4D9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539265" y="2259274"/>
            <a:ext cx="37890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7F7F7F"/>
                </a:solidFill>
                <a:latin typeface="Calibri"/>
                <a:cs typeface="Calibri"/>
              </a:rPr>
              <a:t>Palmarès</a:t>
            </a:r>
            <a:r>
              <a:rPr dirty="0" sz="2400" spc="-25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7F7F7F"/>
                </a:solidFill>
                <a:latin typeface="Calibri"/>
                <a:cs typeface="Calibri"/>
              </a:rPr>
              <a:t>du</a:t>
            </a:r>
            <a:r>
              <a:rPr dirty="0" sz="2400" spc="-2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7F7F7F"/>
                </a:solidFill>
                <a:latin typeface="Calibri"/>
                <a:cs typeface="Calibri"/>
              </a:rPr>
              <a:t>Monde</a:t>
            </a:r>
            <a:r>
              <a:rPr dirty="0" sz="2400" spc="-15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7F7F7F"/>
                </a:solidFill>
                <a:latin typeface="Calibri"/>
                <a:cs typeface="Calibri"/>
              </a:rPr>
              <a:t>du</a:t>
            </a:r>
            <a:r>
              <a:rPr dirty="0" sz="2400" spc="-20">
                <a:solidFill>
                  <a:srgbClr val="7F7F7F"/>
                </a:solidFill>
                <a:latin typeface="Calibri"/>
                <a:cs typeface="Calibri"/>
              </a:rPr>
              <a:t> Chiffre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497" y="4427177"/>
            <a:ext cx="7336790" cy="65976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150" spc="-15" b="1">
                <a:solidFill>
                  <a:srgbClr val="B1B1B1"/>
                </a:solidFill>
                <a:latin typeface="Calibri"/>
                <a:cs typeface="Calibri"/>
              </a:rPr>
              <a:t>Pourquoi</a:t>
            </a:r>
            <a:r>
              <a:rPr dirty="0" sz="4150" spc="-25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4150" b="1">
                <a:solidFill>
                  <a:srgbClr val="B1B1B1"/>
                </a:solidFill>
                <a:latin typeface="Calibri"/>
                <a:cs typeface="Calibri"/>
              </a:rPr>
              <a:t>ce</a:t>
            </a:r>
            <a:r>
              <a:rPr dirty="0" sz="4150" spc="-15" b="1">
                <a:solidFill>
                  <a:srgbClr val="B1B1B1"/>
                </a:solidFill>
                <a:latin typeface="Calibri"/>
                <a:cs typeface="Calibri"/>
              </a:rPr>
              <a:t> projet</a:t>
            </a:r>
            <a:r>
              <a:rPr dirty="0" sz="4150" spc="-10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4150" spc="5" b="1">
                <a:solidFill>
                  <a:srgbClr val="B1B1B1"/>
                </a:solidFill>
                <a:latin typeface="Calibri"/>
                <a:cs typeface="Calibri"/>
              </a:rPr>
              <a:t>?</a:t>
            </a:r>
            <a:r>
              <a:rPr dirty="0" sz="4150" spc="-25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4150" b="1">
                <a:solidFill>
                  <a:srgbClr val="B1B1B1"/>
                </a:solidFill>
                <a:latin typeface="Calibri"/>
                <a:cs typeface="Calibri"/>
              </a:rPr>
              <a:t>Nos</a:t>
            </a:r>
            <a:r>
              <a:rPr dirty="0" sz="4150" spc="-25" b="1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4150" spc="-20" b="1">
                <a:solidFill>
                  <a:srgbClr val="B1B1B1"/>
                </a:solidFill>
                <a:latin typeface="Calibri"/>
                <a:cs typeface="Calibri"/>
              </a:rPr>
              <a:t>constats</a:t>
            </a:r>
            <a:endParaRPr sz="4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901" y="1084587"/>
            <a:ext cx="429514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/>
              <a:t>Constat </a:t>
            </a:r>
            <a:r>
              <a:rPr dirty="0" sz="2400" spc="-5"/>
              <a:t>n°1</a:t>
            </a:r>
            <a:r>
              <a:rPr dirty="0" sz="2400" spc="-20"/>
              <a:t> </a:t>
            </a:r>
            <a:r>
              <a:rPr dirty="0" sz="2400"/>
              <a:t>-</a:t>
            </a:r>
            <a:r>
              <a:rPr dirty="0" sz="2400" spc="-15"/>
              <a:t> </a:t>
            </a:r>
            <a:r>
              <a:rPr dirty="0" sz="2400" spc="-10"/>
              <a:t>Une situation</a:t>
            </a:r>
            <a:r>
              <a:rPr dirty="0" sz="2400" spc="-15"/>
              <a:t> </a:t>
            </a:r>
            <a:r>
              <a:rPr dirty="0" sz="2400" spc="-10"/>
              <a:t>tendue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2318" y="3613322"/>
            <a:ext cx="1684083" cy="2244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8165" y="3613322"/>
            <a:ext cx="1312557" cy="19825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64945" y="2000435"/>
            <a:ext cx="6961505" cy="3790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Un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environnement</a:t>
            </a: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 de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 plus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en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plus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F5A12F"/>
                </a:solidFill>
                <a:latin typeface="Calibri"/>
                <a:cs typeface="Calibri"/>
              </a:rPr>
              <a:t>exigeant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et</a:t>
            </a: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changeant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9545" y="2960365"/>
            <a:ext cx="4723765" cy="2178050"/>
          </a:xfrm>
          <a:prstGeom prst="rect">
            <a:avLst/>
          </a:prstGeom>
        </p:spPr>
        <p:txBody>
          <a:bodyPr wrap="square" lIns="0" tIns="203200" rIns="0" bIns="0" rtlCol="0" vert="horz">
            <a:spAutoFit/>
          </a:bodyPr>
          <a:lstStyle/>
          <a:p>
            <a:pPr marL="528320">
              <a:lnSpc>
                <a:spcPct val="100000"/>
              </a:lnSpc>
              <a:spcBef>
                <a:spcPts val="1600"/>
              </a:spcBef>
            </a:pP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Des</a:t>
            </a:r>
            <a:r>
              <a:rPr dirty="0" sz="23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F5A12F"/>
                </a:solidFill>
                <a:latin typeface="Calibri"/>
                <a:cs typeface="Calibri"/>
              </a:rPr>
              <a:t>chiffres</a:t>
            </a:r>
            <a:r>
              <a:rPr dirty="0" sz="23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qui</a:t>
            </a:r>
            <a:r>
              <a:rPr dirty="0" sz="23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parlent</a:t>
            </a:r>
            <a:endParaRPr sz="23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60"/>
              </a:spcBef>
            </a:pPr>
            <a:r>
              <a:rPr dirty="0" sz="1600" spc="5">
                <a:solidFill>
                  <a:srgbClr val="F5A12F"/>
                </a:solidFill>
                <a:latin typeface="Calibri"/>
                <a:cs typeface="Calibri"/>
              </a:rPr>
              <a:t>En</a:t>
            </a:r>
            <a:r>
              <a:rPr dirty="0" sz="1600" spc="-20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5A12F"/>
                </a:solidFill>
                <a:latin typeface="Calibri"/>
                <a:cs typeface="Calibri"/>
              </a:rPr>
              <a:t>moyenne</a:t>
            </a:r>
            <a:endParaRPr sz="1600">
              <a:latin typeface="Calibri"/>
              <a:cs typeface="Calibri"/>
            </a:endParaRPr>
          </a:p>
          <a:p>
            <a:pPr marL="165735" indent="-128270">
              <a:lnSpc>
                <a:spcPct val="100000"/>
              </a:lnSpc>
              <a:spcBef>
                <a:spcPts val="1070"/>
              </a:spcBef>
              <a:buFont typeface="Arial"/>
              <a:buChar char="-"/>
              <a:tabLst>
                <a:tab pos="166370" algn="l"/>
              </a:tabLst>
            </a:pP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25%</a:t>
            </a:r>
            <a:r>
              <a:rPr dirty="0" sz="1800" spc="-2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9999"/>
                </a:solidFill>
                <a:latin typeface="Calibri"/>
                <a:cs typeface="Calibri"/>
              </a:rPr>
              <a:t>de</a:t>
            </a:r>
            <a:r>
              <a:rPr dirty="0" sz="18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clients</a:t>
            </a:r>
            <a:r>
              <a:rPr dirty="0" sz="18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insatisfaits</a:t>
            </a:r>
            <a:endParaRPr sz="1800">
              <a:latin typeface="Calibri"/>
              <a:cs typeface="Calibri"/>
            </a:endParaRPr>
          </a:p>
          <a:p>
            <a:pPr marL="165735" indent="-128270">
              <a:lnSpc>
                <a:spcPct val="100000"/>
              </a:lnSpc>
              <a:buFont typeface="Arial"/>
              <a:buChar char="-"/>
              <a:tabLst>
                <a:tab pos="166370" algn="l"/>
              </a:tabLst>
            </a:pPr>
            <a:r>
              <a:rPr dirty="0" sz="1800">
                <a:solidFill>
                  <a:srgbClr val="999999"/>
                </a:solidFill>
                <a:latin typeface="Calibri"/>
                <a:cs typeface="Calibri"/>
              </a:rPr>
              <a:t>1</a:t>
            </a:r>
            <a:r>
              <a:rPr dirty="0" sz="18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client</a:t>
            </a:r>
            <a:r>
              <a:rPr dirty="0" sz="18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9999"/>
                </a:solidFill>
                <a:latin typeface="Calibri"/>
                <a:cs typeface="Calibri"/>
              </a:rPr>
              <a:t>sur</a:t>
            </a:r>
            <a:r>
              <a:rPr dirty="0" sz="1800" spc="-1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25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9999"/>
                </a:solidFill>
                <a:latin typeface="Calibri"/>
                <a:cs typeface="Calibri"/>
              </a:rPr>
              <a:t>à </a:t>
            </a:r>
            <a:r>
              <a:rPr dirty="0" sz="1800" spc="-20">
                <a:solidFill>
                  <a:srgbClr val="999999"/>
                </a:solidFill>
                <a:latin typeface="Calibri"/>
                <a:cs typeface="Calibri"/>
              </a:rPr>
              <a:t>l’occasion</a:t>
            </a: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9999"/>
                </a:solidFill>
                <a:latin typeface="Calibri"/>
                <a:cs typeface="Calibri"/>
              </a:rPr>
              <a:t>de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 le</a:t>
            </a: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dire</a:t>
            </a:r>
            <a:endParaRPr sz="1800">
              <a:latin typeface="Calibri"/>
              <a:cs typeface="Calibri"/>
            </a:endParaRPr>
          </a:p>
          <a:p>
            <a:pPr marL="165735" indent="-128270">
              <a:lnSpc>
                <a:spcPct val="100000"/>
              </a:lnSpc>
              <a:buFont typeface="Arial"/>
              <a:buChar char="-"/>
              <a:tabLst>
                <a:tab pos="166370" algn="l"/>
              </a:tabLst>
            </a:pP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Un 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client </a:t>
            </a:r>
            <a:r>
              <a:rPr dirty="0" sz="1800" spc="-15">
                <a:solidFill>
                  <a:srgbClr val="999999"/>
                </a:solidFill>
                <a:latin typeface="Calibri"/>
                <a:cs typeface="Calibri"/>
              </a:rPr>
              <a:t>satisfait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parle</a:t>
            </a:r>
            <a:r>
              <a:rPr dirty="0" sz="1800">
                <a:solidFill>
                  <a:srgbClr val="999999"/>
                </a:solidFill>
                <a:latin typeface="Calibri"/>
                <a:cs typeface="Calibri"/>
              </a:rPr>
              <a:t> de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 vous</a:t>
            </a:r>
            <a:r>
              <a:rPr dirty="0" sz="1800">
                <a:solidFill>
                  <a:srgbClr val="999999"/>
                </a:solidFill>
                <a:latin typeface="Calibri"/>
                <a:cs typeface="Calibri"/>
              </a:rPr>
              <a:t> à</a:t>
            </a: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999999"/>
                </a:solidFill>
                <a:latin typeface="Calibri"/>
                <a:cs typeface="Calibri"/>
              </a:rPr>
              <a:t>4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personnes</a:t>
            </a:r>
            <a:endParaRPr sz="1800">
              <a:latin typeface="Calibri"/>
              <a:cs typeface="Calibri"/>
            </a:endParaRPr>
          </a:p>
          <a:p>
            <a:pPr marL="165735" indent="-128270">
              <a:lnSpc>
                <a:spcPct val="100000"/>
              </a:lnSpc>
              <a:buFont typeface="Arial"/>
              <a:buChar char="-"/>
              <a:tabLst>
                <a:tab pos="166370" algn="l"/>
              </a:tabLst>
            </a:pP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Un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 client insatisfait</a:t>
            </a:r>
            <a:r>
              <a:rPr dirty="0" sz="1800" spc="-2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parle de 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vous</a:t>
            </a:r>
            <a:r>
              <a:rPr dirty="0" sz="1800">
                <a:solidFill>
                  <a:srgbClr val="999999"/>
                </a:solidFill>
                <a:latin typeface="Calibri"/>
                <a:cs typeface="Calibri"/>
              </a:rPr>
              <a:t> à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11</a:t>
            </a:r>
            <a:r>
              <a:rPr dirty="0" sz="1800" spc="-1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999999"/>
                </a:solidFill>
                <a:latin typeface="Calibri"/>
                <a:cs typeface="Calibri"/>
              </a:rPr>
              <a:t>personnes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5697" y="3144870"/>
            <a:ext cx="2306955" cy="3790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Des</a:t>
            </a:r>
            <a:r>
              <a:rPr dirty="0" sz="2300" spc="-3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conseils</a:t>
            </a:r>
            <a:r>
              <a:rPr dirty="0" sz="2300" spc="-3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avisés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5097" y="1084587"/>
            <a:ext cx="433895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/>
              <a:t>Constat</a:t>
            </a:r>
            <a:r>
              <a:rPr dirty="0" sz="2400" spc="-20"/>
              <a:t> </a:t>
            </a:r>
            <a:r>
              <a:rPr dirty="0" sz="2400" spc="-5"/>
              <a:t>n°2</a:t>
            </a:r>
            <a:r>
              <a:rPr dirty="0" sz="2400" spc="-15"/>
              <a:t> </a:t>
            </a:r>
            <a:r>
              <a:rPr dirty="0" sz="2400"/>
              <a:t>-</a:t>
            </a:r>
            <a:r>
              <a:rPr dirty="0" sz="2400" spc="-15"/>
              <a:t> </a:t>
            </a:r>
            <a:r>
              <a:rPr dirty="0" sz="2400"/>
              <a:t>Des</a:t>
            </a:r>
            <a:r>
              <a:rPr dirty="0" sz="2400" spc="-25"/>
              <a:t> </a:t>
            </a:r>
            <a:r>
              <a:rPr dirty="0" sz="2400" spc="-5"/>
              <a:t>clients</a:t>
            </a:r>
            <a:r>
              <a:rPr dirty="0" sz="2400" spc="-20"/>
              <a:t> </a:t>
            </a:r>
            <a:r>
              <a:rPr dirty="0" sz="2400" spc="-10"/>
              <a:t>connectés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866224" y="2712867"/>
            <a:ext cx="2002789" cy="3790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9</a:t>
            </a:r>
            <a:r>
              <a:rPr dirty="0" sz="2300" spc="-10" b="1">
                <a:solidFill>
                  <a:srgbClr val="F5A12F"/>
                </a:solidFill>
                <a:latin typeface="Calibri"/>
                <a:cs typeface="Calibri"/>
              </a:rPr>
              <a:t> français</a:t>
            </a:r>
            <a:r>
              <a:rPr dirty="0" sz="23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sur</a:t>
            </a:r>
            <a:r>
              <a:rPr dirty="0" sz="2300" spc="-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10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2018" y="3292101"/>
            <a:ext cx="2607945" cy="13798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110"/>
              </a:spcBef>
            </a:pP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Disposent</a:t>
            </a:r>
            <a:r>
              <a:rPr dirty="0" sz="1150" spc="-1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-5" b="1">
                <a:solidFill>
                  <a:srgbClr val="999999"/>
                </a:solidFill>
                <a:latin typeface="Calibri"/>
                <a:cs typeface="Calibri"/>
              </a:rPr>
              <a:t>d’un</a:t>
            </a:r>
            <a:r>
              <a:rPr dirty="0" sz="1150" spc="-10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5" b="1">
                <a:solidFill>
                  <a:srgbClr val="999999"/>
                </a:solidFill>
                <a:latin typeface="Calibri"/>
                <a:cs typeface="Calibri"/>
              </a:rPr>
              <a:t>mobile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68</a:t>
            </a:r>
            <a:r>
              <a:rPr dirty="0" sz="2300" spc="-2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10" b="1">
                <a:solidFill>
                  <a:srgbClr val="F5A12F"/>
                </a:solidFill>
                <a:latin typeface="Calibri"/>
                <a:cs typeface="Calibri"/>
              </a:rPr>
              <a:t>%</a:t>
            </a:r>
            <a:r>
              <a:rPr dirty="0" sz="2300" spc="-1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des</a:t>
            </a:r>
            <a:r>
              <a:rPr dirty="0" sz="2300" spc="-15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F5A12F"/>
                </a:solidFill>
                <a:latin typeface="Calibri"/>
                <a:cs typeface="Calibri"/>
              </a:rPr>
              <a:t>français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dirty="0" sz="1150" spc="-5" b="1">
                <a:solidFill>
                  <a:srgbClr val="999999"/>
                </a:solidFill>
                <a:latin typeface="Calibri"/>
                <a:cs typeface="Calibri"/>
              </a:rPr>
              <a:t>Surfent</a:t>
            </a:r>
            <a:r>
              <a:rPr dirty="0" sz="1150" spc="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tous</a:t>
            </a:r>
            <a:r>
              <a:rPr dirty="0" sz="1150" spc="10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5" b="1">
                <a:solidFill>
                  <a:srgbClr val="999999"/>
                </a:solidFill>
                <a:latin typeface="Calibri"/>
                <a:cs typeface="Calibri"/>
              </a:rPr>
              <a:t>les</a:t>
            </a:r>
            <a:r>
              <a:rPr dirty="0" sz="1150" spc="10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-5" b="1">
                <a:solidFill>
                  <a:srgbClr val="999999"/>
                </a:solidFill>
                <a:latin typeface="Calibri"/>
                <a:cs typeface="Calibri"/>
              </a:rPr>
              <a:t>jours</a:t>
            </a:r>
            <a:r>
              <a:rPr dirty="0" sz="1150" spc="10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5" b="1">
                <a:solidFill>
                  <a:srgbClr val="999999"/>
                </a:solidFill>
                <a:latin typeface="Calibri"/>
                <a:cs typeface="Calibri"/>
              </a:rPr>
              <a:t>sur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 leur</a:t>
            </a:r>
            <a:r>
              <a:rPr dirty="0" sz="1150" spc="-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Smartphone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5862" y="5037030"/>
            <a:ext cx="1549400" cy="3790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00" spc="5" b="1">
                <a:solidFill>
                  <a:srgbClr val="F5A12F"/>
                </a:solidFill>
                <a:latin typeface="Calibri"/>
                <a:cs typeface="Calibri"/>
              </a:rPr>
              <a:t>130</a:t>
            </a:r>
            <a:r>
              <a:rPr dirty="0" sz="2300" spc="-70" b="1">
                <a:solidFill>
                  <a:srgbClr val="F5A12F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F5A12F"/>
                </a:solidFill>
                <a:latin typeface="Calibri"/>
                <a:cs typeface="Calibri"/>
              </a:rPr>
              <a:t>Minutes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5862" y="5615909"/>
            <a:ext cx="4747260" cy="2025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50" spc="-10" b="1">
                <a:solidFill>
                  <a:srgbClr val="999999"/>
                </a:solidFill>
                <a:latin typeface="Calibri"/>
                <a:cs typeface="Calibri"/>
              </a:rPr>
              <a:t>C’est</a:t>
            </a:r>
            <a:r>
              <a:rPr dirty="0" sz="1150" spc="10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le</a:t>
            </a:r>
            <a:r>
              <a:rPr dirty="0" sz="1150" spc="1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temps</a:t>
            </a:r>
            <a:r>
              <a:rPr dirty="0" sz="1150" spc="20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moyen</a:t>
            </a:r>
            <a:r>
              <a:rPr dirty="0" sz="1150" spc="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-5" b="1">
                <a:solidFill>
                  <a:srgbClr val="999999"/>
                </a:solidFill>
                <a:latin typeface="Calibri"/>
                <a:cs typeface="Calibri"/>
              </a:rPr>
              <a:t>qu’un</a:t>
            </a:r>
            <a:r>
              <a:rPr dirty="0" sz="1150" spc="10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-5" b="1">
                <a:solidFill>
                  <a:srgbClr val="999999"/>
                </a:solidFill>
                <a:latin typeface="Calibri"/>
                <a:cs typeface="Calibri"/>
              </a:rPr>
              <a:t>français</a:t>
            </a:r>
            <a:r>
              <a:rPr dirty="0" sz="1150" spc="1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5" b="1">
                <a:solidFill>
                  <a:srgbClr val="999999"/>
                </a:solidFill>
                <a:latin typeface="Calibri"/>
                <a:cs typeface="Calibri"/>
              </a:rPr>
              <a:t>passe</a:t>
            </a:r>
            <a:r>
              <a:rPr dirty="0" sz="1150" spc="1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sur</a:t>
            </a:r>
            <a:r>
              <a:rPr dirty="0" sz="1150" spc="5" b="1">
                <a:solidFill>
                  <a:srgbClr val="999999"/>
                </a:solidFill>
                <a:latin typeface="Calibri"/>
                <a:cs typeface="Calibri"/>
              </a:rPr>
              <a:t> son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 Smartphone</a:t>
            </a:r>
            <a:r>
              <a:rPr dirty="0" sz="1150" spc="20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ou</a:t>
            </a:r>
            <a:r>
              <a:rPr dirty="0" sz="1150" spc="1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999999"/>
                </a:solidFill>
                <a:latin typeface="Calibri"/>
                <a:cs typeface="Calibri"/>
              </a:rPr>
              <a:t>sa</a:t>
            </a:r>
            <a:r>
              <a:rPr dirty="0" sz="1150" spc="25" b="1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999999"/>
                </a:solidFill>
                <a:latin typeface="Calibri"/>
                <a:cs typeface="Calibri"/>
              </a:rPr>
              <a:t>tablette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4599" y="2364849"/>
            <a:ext cx="4025519" cy="25779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474" y="2466373"/>
            <a:ext cx="698042" cy="6598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7474" y="3679566"/>
            <a:ext cx="698042" cy="6598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7474" y="4892403"/>
            <a:ext cx="698042" cy="6598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1341" y="1084587"/>
            <a:ext cx="517715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/>
              <a:t>Constat</a:t>
            </a:r>
            <a:r>
              <a:rPr dirty="0" sz="2400" spc="-20"/>
              <a:t> </a:t>
            </a:r>
            <a:r>
              <a:rPr dirty="0" sz="2400"/>
              <a:t>n°3</a:t>
            </a:r>
            <a:r>
              <a:rPr dirty="0" sz="2400" spc="-15"/>
              <a:t> </a:t>
            </a:r>
            <a:r>
              <a:rPr dirty="0" sz="2400"/>
              <a:t>-</a:t>
            </a:r>
            <a:r>
              <a:rPr dirty="0" sz="2400" spc="-20"/>
              <a:t> </a:t>
            </a:r>
            <a:r>
              <a:rPr dirty="0" sz="2400"/>
              <a:t>Des</a:t>
            </a:r>
            <a:r>
              <a:rPr dirty="0" sz="2400" spc="-20"/>
              <a:t> </a:t>
            </a:r>
            <a:r>
              <a:rPr dirty="0" sz="2400" spc="-5"/>
              <a:t>clients</a:t>
            </a:r>
            <a:r>
              <a:rPr dirty="0" sz="2400" spc="-25"/>
              <a:t> </a:t>
            </a:r>
            <a:r>
              <a:rPr dirty="0" sz="2400"/>
              <a:t>« </a:t>
            </a:r>
            <a:r>
              <a:rPr dirty="0" sz="2400" spc="-5"/>
              <a:t>Do</a:t>
            </a:r>
            <a:r>
              <a:rPr dirty="0" sz="2400" spc="-20"/>
              <a:t> </a:t>
            </a:r>
            <a:r>
              <a:rPr dirty="0" sz="2400"/>
              <a:t>it</a:t>
            </a:r>
            <a:r>
              <a:rPr dirty="0" sz="2400" spc="-15"/>
              <a:t> yourself</a:t>
            </a:r>
            <a:r>
              <a:rPr dirty="0" sz="2400" spc="5"/>
              <a:t> </a:t>
            </a:r>
            <a:r>
              <a:rPr dirty="0" sz="2400"/>
              <a:t>»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428100" y="5128102"/>
            <a:ext cx="74155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abandonnant ainsi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leurs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clients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services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qu’ils </a:t>
            </a:r>
            <a:r>
              <a:rPr dirty="0" sz="1800" spc="-10">
                <a:latin typeface="Calibri"/>
                <a:cs typeface="Calibri"/>
              </a:rPr>
              <a:t>assuraient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eux-mêmes,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entreprises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vu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juste: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car</a:t>
            </a:r>
            <a:r>
              <a:rPr dirty="0" sz="1800" spc="-5">
                <a:latin typeface="Calibri"/>
                <a:cs typeface="Calibri"/>
              </a:rPr>
              <a:t> la plupart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d’entre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apprécient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liberté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qui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lui </a:t>
            </a:r>
            <a:r>
              <a:rPr dirty="0" sz="1800" spc="-10">
                <a:latin typeface="Calibri"/>
                <a:cs typeface="Calibri"/>
              </a:rPr>
              <a:t>est</a:t>
            </a:r>
            <a:r>
              <a:rPr dirty="0" sz="1800" spc="-5">
                <a:latin typeface="Calibri"/>
                <a:cs typeface="Calibri"/>
              </a:rPr>
              <a:t> donnée</a:t>
            </a:r>
            <a:r>
              <a:rPr dirty="0" sz="1800">
                <a:latin typeface="Calibri"/>
                <a:cs typeface="Calibri"/>
              </a:rPr>
              <a:t> …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tendance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être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 </a:t>
            </a:r>
            <a:r>
              <a:rPr dirty="0" sz="1800" spc="-15">
                <a:latin typeface="Calibri"/>
                <a:cs typeface="Calibri"/>
              </a:rPr>
              <a:t>satisfaite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»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Philippe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Bloch,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Service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Compris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2.0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7563" y="1742765"/>
            <a:ext cx="1347482" cy="1269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2075" y="1742765"/>
            <a:ext cx="6525717" cy="1269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398" y="3800165"/>
            <a:ext cx="1628279" cy="6282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5801" y="3300128"/>
            <a:ext cx="2142718" cy="7520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33560" y="3342965"/>
            <a:ext cx="1676158" cy="13330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23475" y="3676327"/>
            <a:ext cx="1218958" cy="12855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7"/>
            <a:ext cx="12165838" cy="65889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1140" y="1084587"/>
            <a:ext cx="423418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/>
              <a:t>Constat </a:t>
            </a:r>
            <a:r>
              <a:rPr dirty="0" sz="2400"/>
              <a:t>n°4</a:t>
            </a:r>
            <a:r>
              <a:rPr dirty="0" sz="2400" spc="-15"/>
              <a:t> </a:t>
            </a:r>
            <a:r>
              <a:rPr dirty="0" sz="2400"/>
              <a:t>-</a:t>
            </a:r>
            <a:r>
              <a:rPr dirty="0" sz="2400" spc="-15"/>
              <a:t> </a:t>
            </a:r>
            <a:r>
              <a:rPr dirty="0" sz="2400" spc="-5"/>
              <a:t>Les</a:t>
            </a:r>
            <a:r>
              <a:rPr dirty="0" sz="2400" spc="-10"/>
              <a:t> limites </a:t>
            </a:r>
            <a:r>
              <a:rPr dirty="0" sz="2400" spc="-5"/>
              <a:t>de </a:t>
            </a:r>
            <a:r>
              <a:rPr dirty="0" sz="2400" spc="-25"/>
              <a:t>l’email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3266281" y="2009890"/>
            <a:ext cx="6028690" cy="1114425"/>
            <a:chOff x="3266281" y="2009890"/>
            <a:chExt cx="6028690" cy="11144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5634" y="2018888"/>
              <a:ext cx="6009843" cy="10951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70961" y="2014570"/>
              <a:ext cx="6019800" cy="1104900"/>
            </a:xfrm>
            <a:custGeom>
              <a:avLst/>
              <a:gdLst/>
              <a:ahLst/>
              <a:cxnLst/>
              <a:rect l="l" t="t" r="r" b="b"/>
              <a:pathLst>
                <a:path w="6019800" h="1104900">
                  <a:moveTo>
                    <a:pt x="0" y="0"/>
                  </a:moveTo>
                  <a:lnTo>
                    <a:pt x="6019203" y="0"/>
                  </a:lnTo>
                  <a:lnTo>
                    <a:pt x="6019203" y="1104480"/>
                  </a:lnTo>
                  <a:lnTo>
                    <a:pt x="0" y="1104480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580394" y="3656166"/>
            <a:ext cx="4252595" cy="2744470"/>
            <a:chOff x="1580394" y="3656166"/>
            <a:chExt cx="4252595" cy="27444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9760" y="3665164"/>
              <a:ext cx="4233595" cy="27252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85074" y="3660846"/>
              <a:ext cx="4243070" cy="2734945"/>
            </a:xfrm>
            <a:custGeom>
              <a:avLst/>
              <a:gdLst/>
              <a:ahLst/>
              <a:cxnLst/>
              <a:rect l="l" t="t" r="r" b="b"/>
              <a:pathLst>
                <a:path w="4243070" h="2734945">
                  <a:moveTo>
                    <a:pt x="0" y="0"/>
                  </a:moveTo>
                  <a:lnTo>
                    <a:pt x="4242968" y="0"/>
                  </a:lnTo>
                  <a:lnTo>
                    <a:pt x="4242968" y="2734563"/>
                  </a:lnTo>
                  <a:lnTo>
                    <a:pt x="0" y="2734563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7295394" y="3622689"/>
            <a:ext cx="4077970" cy="2244090"/>
            <a:chOff x="7295394" y="3622689"/>
            <a:chExt cx="4077970" cy="22440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4760" y="3631699"/>
              <a:ext cx="4058996" cy="222515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00074" y="3627369"/>
              <a:ext cx="4068445" cy="2234565"/>
            </a:xfrm>
            <a:custGeom>
              <a:avLst/>
              <a:gdLst/>
              <a:ahLst/>
              <a:cxnLst/>
              <a:rect l="l" t="t" r="r" b="b"/>
              <a:pathLst>
                <a:path w="4068445" h="2234565">
                  <a:moveTo>
                    <a:pt x="0" y="0"/>
                  </a:moveTo>
                  <a:lnTo>
                    <a:pt x="4068368" y="0"/>
                  </a:lnTo>
                  <a:lnTo>
                    <a:pt x="4068368" y="2234514"/>
                  </a:lnTo>
                  <a:lnTo>
                    <a:pt x="0" y="2234514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Avenel</dc:creator>
  <dc:title>Diapositive 1</dc:title>
  <dcterms:created xsi:type="dcterms:W3CDTF">2021-04-11T20:44:14Z</dcterms:created>
  <dcterms:modified xsi:type="dcterms:W3CDTF">2021-04-11T20:44:14Z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LastSaved">
    <vt:filetime>2020-09-07T00:00:00Z</vt:filetime>
  </property>
</Properties>
</file>