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16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omments/comment5.xml" ContentType="application/vnd.openxmlformats-officedocument.presentationml.comment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4"/>
  </p:notesMasterIdLst>
  <p:sldIdLst>
    <p:sldId id="2145705716" r:id="rId2"/>
    <p:sldId id="2145705717" r:id="rId3"/>
    <p:sldId id="2145705718" r:id="rId4"/>
    <p:sldId id="2145705719" r:id="rId5"/>
    <p:sldId id="2145705720" r:id="rId6"/>
    <p:sldId id="2145705709" r:id="rId7"/>
    <p:sldId id="258" r:id="rId8"/>
    <p:sldId id="2145705721" r:id="rId9"/>
    <p:sldId id="292" r:id="rId10"/>
    <p:sldId id="260" r:id="rId11"/>
    <p:sldId id="261" r:id="rId12"/>
    <p:sldId id="263" r:id="rId13"/>
    <p:sldId id="2145705715" r:id="rId14"/>
    <p:sldId id="265" r:id="rId15"/>
    <p:sldId id="267" r:id="rId16"/>
    <p:sldId id="266" r:id="rId17"/>
    <p:sldId id="289" r:id="rId18"/>
    <p:sldId id="2145705710" r:id="rId19"/>
    <p:sldId id="284" r:id="rId20"/>
    <p:sldId id="2145705711" r:id="rId21"/>
    <p:sldId id="285" r:id="rId22"/>
    <p:sldId id="286" r:id="rId23"/>
    <p:sldId id="287" r:id="rId24"/>
    <p:sldId id="288" r:id="rId25"/>
    <p:sldId id="2145705713" r:id="rId26"/>
    <p:sldId id="291" r:id="rId27"/>
    <p:sldId id="2145705722" r:id="rId28"/>
    <p:sldId id="268" r:id="rId29"/>
    <p:sldId id="269" r:id="rId30"/>
    <p:sldId id="270" r:id="rId31"/>
    <p:sldId id="271" r:id="rId32"/>
    <p:sldId id="272" r:id="rId33"/>
    <p:sldId id="273" r:id="rId34"/>
    <p:sldId id="274" r:id="rId35"/>
    <p:sldId id="275" r:id="rId36"/>
    <p:sldId id="276" r:id="rId37"/>
    <p:sldId id="277" r:id="rId38"/>
    <p:sldId id="278" r:id="rId39"/>
    <p:sldId id="279" r:id="rId40"/>
    <p:sldId id="280" r:id="rId41"/>
    <p:sldId id="281" r:id="rId42"/>
    <p:sldId id="2145705707" r:id="rId43"/>
  </p:sldIdLst>
  <p:sldSz cx="12192000" cy="6858000"/>
  <p:notesSz cx="6858000" cy="9144000"/>
  <p:embeddedFontLst>
    <p:embeddedFont>
      <p:font typeface="Merriweather Sans" pitchFamily="2" charset="0"/>
      <p:regular r:id="rId45"/>
      <p:bold r:id="rId46"/>
      <p:italic r:id="rId47"/>
      <p:boldItalic r:id="rId48"/>
    </p:embeddedFont>
    <p:embeddedFont>
      <p:font typeface="Open Sans" panose="020B0606030504020204" pitchFamily="34" charset="0"/>
      <p:regular r:id="rId49"/>
      <p:bold r:id="rId50"/>
      <p:italic r:id="rId51"/>
      <p:boldItalic r:id="rId5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Section par défaut" id="{7DF4A4C2-D750-C746-A038-0177534C9FD0}">
          <p14:sldIdLst>
            <p14:sldId id="2145705716"/>
            <p14:sldId id="2145705717"/>
          </p14:sldIdLst>
        </p14:section>
        <p14:section name="Facturation électronique : notre accompagnement" id="{05FA6796-FECD-4116-9FA7-74C0749F4FE0}">
          <p14:sldIdLst>
            <p14:sldId id="2145705718"/>
            <p14:sldId id="2145705719"/>
            <p14:sldId id="2145705720"/>
            <p14:sldId id="2145705709"/>
          </p14:sldIdLst>
        </p14:section>
        <p14:section name="Vos premiers pas" id="{57CB9746-85A9-244A-8593-1E8C404E8422}">
          <p14:sldIdLst>
            <p14:sldId id="258"/>
            <p14:sldId id="2145705721"/>
            <p14:sldId id="292"/>
            <p14:sldId id="260"/>
            <p14:sldId id="261"/>
          </p14:sldIdLst>
        </p14:section>
        <p14:section name="Partagez vos fichiers simplement&#10;" id="{5ACAB680-3113-A347-8CE7-47AF697B55B4}">
          <p14:sldIdLst>
            <p14:sldId id="263"/>
            <p14:sldId id="2145705715"/>
            <p14:sldId id="265"/>
            <p14:sldId id="267"/>
          </p14:sldIdLst>
        </p14:section>
        <p14:section name="Mes adresses d’envoi" id="{2AE8699F-067A-5B4D-9ACC-69C2E0B75F3A}">
          <p14:sldIdLst>
            <p14:sldId id="266"/>
          </p14:sldIdLst>
        </p14:section>
        <p14:section name="Partagez les variables de paie&#10;" id="{7A89AB97-6D36-F345-B1C1-6FEFF17BDC38}">
          <p14:sldIdLst>
            <p14:sldId id="289"/>
            <p14:sldId id="2145705710"/>
            <p14:sldId id="284"/>
          </p14:sldIdLst>
        </p14:section>
        <p14:section name="Transmettez vos notes de frais &#10;" id="{584DD49D-AE61-2F42-B690-45610EA8DECD}">
          <p14:sldIdLst>
            <p14:sldId id="2145705711"/>
            <p14:sldId id="285"/>
          </p14:sldIdLst>
        </p14:section>
        <p14:section name="Vos relevés kilométriques en un clin d'œil&#10;" id="{392221F8-F884-3044-89DC-71ED047CAB8A}">
          <p14:sldIdLst>
            <p14:sldId id="286"/>
            <p14:sldId id="287"/>
            <p14:sldId id="288"/>
          </p14:sldIdLst>
        </p14:section>
        <p14:section name="Alertes RH : anticiper vos échéances&#10;" id="{435392C8-D42B-DD4A-95DE-45517A24FF4E}">
          <p14:sldIdLst>
            <p14:sldId id="2145705713"/>
            <p14:sldId id="291"/>
          </p14:sldIdLst>
        </p14:section>
        <p14:section name="Consultez vos documents&#10;" id="{B9858C79-17F1-B54A-A30A-6BE6E0916F50}">
          <p14:sldIdLst>
            <p14:sldId id="2145705722"/>
            <p14:sldId id="268"/>
          </p14:sldIdLst>
        </p14:section>
        <p14:section name="Gérez vos factures électroniques&#10;" id="{2D5BF7B0-4536-9B43-A153-1DCE48245B14}">
          <p14:sldIdLst>
            <p14:sldId id="269"/>
            <p14:sldId id="270"/>
            <p14:sldId id="271"/>
            <p14:sldId id="272"/>
            <p14:sldId id="273"/>
            <p14:sldId id="274"/>
            <p14:sldId id="275"/>
          </p14:sldIdLst>
        </p14:section>
        <p14:section name="Nos missions à votre service&#10;" id="{97F49481-857D-C645-9772-88C4EBB0FD2F}">
          <p14:sldIdLst>
            <p14:sldId id="276"/>
          </p14:sldIdLst>
        </p14:section>
        <p14:section name="Accédez à vos outils&#10;" id="{EAD11E3D-937D-944F-B3CA-38735E829F0C}">
          <p14:sldIdLst>
            <p14:sldId id="277"/>
            <p14:sldId id="278"/>
          </p14:sldIdLst>
        </p14:section>
        <p14:section name="L’actualité du cabinet&#10;" id="{F9F4B1DA-FB6F-3E4C-835E-29B80E050E01}">
          <p14:sldIdLst>
            <p14:sldId id="279"/>
          </p14:sldIdLst>
        </p14:section>
        <p14:section name="Personnalisez votre accueil&#10;" id="{F4096CA4-D7E6-284D-AD5E-06A75B20B0D6}">
          <p14:sldIdLst>
            <p14:sldId id="280"/>
            <p14:sldId id="281"/>
          </p14:sldIdLst>
        </p14:section>
        <p14:section name="Vos avantages&#10;" id="{67582159-4246-1B42-91B0-C8F084B54AA1}">
          <p14:sldIdLst>
            <p14:sldId id="2145705707"/>
          </p14:sldIdLst>
        </p14:section>
      </p14:sectionLst>
    </p:ex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3" roundtripDataSignature="AMtx7mg4qxBsuBgES9uimIl6RPIlVIIg9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incent Avenel" initials="" lastIdx="8" clrIdx="0"/>
  <p:cmAuthor id="1" name="Mailys Donnarumma" initials="" lastIdx="1" clrIdx="1"/>
  <p:cmAuthor id="2" name="Géraud Gouele" initials="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B3F5"/>
    <a:srgbClr val="DF2672"/>
    <a:srgbClr val="FBF9FF"/>
    <a:srgbClr val="FF4F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51" autoAdjust="0"/>
    <p:restoredTop sz="94675"/>
  </p:normalViewPr>
  <p:slideViewPr>
    <p:cSldViewPr snapToGrid="0">
      <p:cViewPr varScale="1">
        <p:scale>
          <a:sx n="104" d="100"/>
          <a:sy n="104" d="100"/>
        </p:scale>
        <p:origin x="8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1.fntdata"/><Relationship Id="rId53" Type="http://customschemas.google.com/relationships/presentationmetadata" Target="meta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4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7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5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openxmlformats.org/officeDocument/2006/relationships/font" Target="fonts/font8.fntdata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6-01-30T08:41:44.845" idx="1">
    <p:pos x="6000" y="0"/>
    <p:text>@geraud.gouele@visma.com 
Mettre l'email aux couleurs de Bonnet 
La custo a du passer cette semaine
_Reassigned to geraud.gouele@visma.com_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zNHez2A"/>
      </p:ext>
    </p:extLst>
  </p:cm>
  <p:cm authorId="1" dt="2026-01-30T08:24:30.702" idx="1">
    <p:pos x="6000" y="0"/>
    <p:text>@vincent.avenel@visma.com c'est la bonne couleur, ils ont une barre orange sur la plateforme
1 total reaction
Vincent Avenel reacted with 🙄 at 2026-01-30 08:41 AM</p:text>
    <p:extLst>
      <p:ext uri="{C676402C-5697-4E1C-873F-D02D1690AC5C}">
        <p15:threadingInfo xmlns:p15="http://schemas.microsoft.com/office/powerpoint/2012/main" timeZoneBias="0">
          <p15:parentCm authorId="0" idx="1"/>
        </p15:threadingInfo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zNPexw8"/>
      </p:ext>
    </p:extLst>
  </p:cm>
  <p:cm authorId="0" dt="2026-01-30T08:41:34.008" idx="2">
    <p:pos x="6000" y="0"/>
    <p:text>@mailys.donnarumma@visma.com ..........................
_Reassigned to mailys.donnarumma@visma.com_</p:text>
    <p:extLst>
      <p:ext uri="{C676402C-5697-4E1C-873F-D02D1690AC5C}">
        <p15:threadingInfo xmlns:p15="http://schemas.microsoft.com/office/powerpoint/2012/main" timeZoneBias="0">
          <p15:parentCm authorId="0" idx="1"/>
        </p15:threadingInfo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zNPexxM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6-01-30T11:02:58.086" idx="3">
    <p:pos x="6000" y="0"/>
    <p:text>@geraud.gouele@visma.com @david.rajkovic@visma.com 
La première fonctionnalité à mettre en avant c'est le dépôt de document puis la Restitution des données
Puis la FE te 
l'accés aux outils
_Reassigned to geraud.gouele@visma.com_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zNPexww"/>
      </p:ext>
    </p:extLst>
  </p:cm>
  <p:cm authorId="2" dt="2026-01-30T10:36:15.580" idx="1">
    <p:pos x="6000" y="0"/>
    <p:text>Le menu latéral et la perso de l'accueil tu redescendrai ça à la fin ? 
Dépôt
Restitution
Historiques dépôt/téléchargement
FE
J'ai besoin
les outils/services
l'actu
Perso votre appli (choix des modules, etc) ?</p:text>
    <p:extLst>
      <p:ext uri="{C676402C-5697-4E1C-873F-D02D1690AC5C}">
        <p15:threadingInfo xmlns:p15="http://schemas.microsoft.com/office/powerpoint/2012/main" timeZoneBias="0">
          <p15:parentCm authorId="0" idx="3"/>
        </p15:threadingInfo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zNA2blg"/>
      </p:ext>
    </p:extLst>
  </p:cm>
  <p:cm authorId="0" dt="2026-01-30T11:02:58.086" idx="4">
    <p:pos x="6000" y="0"/>
    <p:text>Oui tout à fait</p:text>
    <p:extLst>
      <p:ext uri="{C676402C-5697-4E1C-873F-D02D1690AC5C}">
        <p15:threadingInfo xmlns:p15="http://schemas.microsoft.com/office/powerpoint/2012/main" timeZoneBias="0">
          <p15:parentCm authorId="0" idx="3"/>
        </p15:threadingInfo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zNA2blo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6-01-30T08:08:20.616" idx="7">
    <p:pos x="6000" y="0"/>
    <p:text>@david@mycompanyfiles.fr @geraud.gouele@visma.com 
Prendre un exemple avce plusieurs entreprises
Une entreprise et une SCI par exemple
_Assigned to david@mycompanyfiles.fr_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zNPexw4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6-01-30T08:07:31.073" idx="6">
    <p:pos x="6000" y="0"/>
    <p:text>@david.rajkovic@visma.com @geraud.gouele@visma.com 
Ajouter une astuce 
Enrigistrez l'adresse email dans vottre messagerie
_Assigned to geraud.gouele@visma.com_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BzNPexw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6-01-30T08:08:20.616" idx="8">
    <p:pos x="6000" y="0"/>
    <p:text>@david@mycompanyfiles.fr @geraud.gouele@visma.com 
Prendre un exemple avce plusieurs entreprises
Une entreprise et une SCI par exemple
_Assigned to david@mycompanyfiles.fr_</p:text>
    <p:extLst>
      <p:ext uri="{C676402C-5697-4E1C-873F-D02D1690AC5C}">
        <p15:threadingInfo xmlns:p15="http://schemas.microsoft.com/office/powerpoint/2012/main" timeZoneBias="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‹N°›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>
          <a:extLst>
            <a:ext uri="{FF2B5EF4-FFF2-40B4-BE49-F238E27FC236}">
              <a16:creationId xmlns:a16="http://schemas.microsoft.com/office/drawing/2014/main" id="{35D2C92E-48BD-FB10-F5AF-8751B08FF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4:notes">
            <a:extLst>
              <a:ext uri="{FF2B5EF4-FFF2-40B4-BE49-F238E27FC236}">
                <a16:creationId xmlns:a16="http://schemas.microsoft.com/office/drawing/2014/main" id="{B6417D51-1FC8-DD2F-8ED5-89F40CEC935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44:notes">
            <a:extLst>
              <a:ext uri="{FF2B5EF4-FFF2-40B4-BE49-F238E27FC236}">
                <a16:creationId xmlns:a16="http://schemas.microsoft.com/office/drawing/2014/main" id="{9F402E54-3531-B28C-5606-49A9025C3E5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214939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" name="Google Shape;95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Suivez les indications c’est simple et rapide</a:t>
            </a:r>
            <a:endParaRPr/>
          </a:p>
        </p:txBody>
      </p:sp>
      <p:sp>
        <p:nvSpPr>
          <p:cNvPr id="96" name="Google Shape;96;p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fr-FR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8" name="Google Shape;108;p4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8" name="Google Shape;138;p42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139" name="Google Shape;139;p42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49" name="Google Shape;149;p11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150" name="Google Shape;150;p11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0" name="Google Shape;160;p12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161" name="Google Shape;161;p12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5" name="Google Shape;195;p43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196" name="Google Shape;196;p43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15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7" name="Google Shape;177;p13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178" name="Google Shape;178;p13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>
          <a:extLst>
            <a:ext uri="{FF2B5EF4-FFF2-40B4-BE49-F238E27FC236}">
              <a16:creationId xmlns:a16="http://schemas.microsoft.com/office/drawing/2014/main" id="{2E1A95C1-347A-A1B9-6BED-6DDD154C86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>
            <a:extLst>
              <a:ext uri="{FF2B5EF4-FFF2-40B4-BE49-F238E27FC236}">
                <a16:creationId xmlns:a16="http://schemas.microsoft.com/office/drawing/2014/main" id="{2D764C4E-3A25-E770-B7A4-15F4A3E6DFA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2" name="Google Shape;332;p20:notes">
            <a:extLst>
              <a:ext uri="{FF2B5EF4-FFF2-40B4-BE49-F238E27FC236}">
                <a16:creationId xmlns:a16="http://schemas.microsoft.com/office/drawing/2014/main" id="{86E5B769-4A8B-20AF-B2D8-97E517733E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333" name="Google Shape;333;p20:notes">
            <a:extLst>
              <a:ext uri="{FF2B5EF4-FFF2-40B4-BE49-F238E27FC236}">
                <a16:creationId xmlns:a16="http://schemas.microsoft.com/office/drawing/2014/main" id="{BBF1D7D6-6967-7B0D-3E7F-C3DE49B92ABE}"/>
              </a:ext>
            </a:extLst>
          </p:cNvPr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sz="1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2056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>
          <a:extLst>
            <a:ext uri="{FF2B5EF4-FFF2-40B4-BE49-F238E27FC236}">
              <a16:creationId xmlns:a16="http://schemas.microsoft.com/office/drawing/2014/main" id="{A70AEF00-106E-64DC-DF45-1B29F82D6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>
            <a:extLst>
              <a:ext uri="{FF2B5EF4-FFF2-40B4-BE49-F238E27FC236}">
                <a16:creationId xmlns:a16="http://schemas.microsoft.com/office/drawing/2014/main" id="{C6F6929A-E121-076E-06C5-7718BC7E9D0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2" name="Google Shape;332;p20:notes">
            <a:extLst>
              <a:ext uri="{FF2B5EF4-FFF2-40B4-BE49-F238E27FC236}">
                <a16:creationId xmlns:a16="http://schemas.microsoft.com/office/drawing/2014/main" id="{41EE760A-1A53-B3CC-CF87-2AEF9825EB5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333" name="Google Shape;333;p20:notes">
            <a:extLst>
              <a:ext uri="{FF2B5EF4-FFF2-40B4-BE49-F238E27FC236}">
                <a16:creationId xmlns:a16="http://schemas.microsoft.com/office/drawing/2014/main" id="{623FB212-11F2-0202-EF0A-F3AD40EC3173}"/>
              </a:ext>
            </a:extLst>
          </p:cNvPr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sz="1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127112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4" name="Google Shape;344;p21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345" name="Google Shape;345;p21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sz="1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" name="Google Shape;3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" name="Google Shape;3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fr-FR"/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>
          <a:extLst>
            <a:ext uri="{FF2B5EF4-FFF2-40B4-BE49-F238E27FC236}">
              <a16:creationId xmlns:a16="http://schemas.microsoft.com/office/drawing/2014/main" id="{2BBEC0C1-9AF0-EAD3-2F7A-A25BDD711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>
            <a:extLst>
              <a:ext uri="{FF2B5EF4-FFF2-40B4-BE49-F238E27FC236}">
                <a16:creationId xmlns:a16="http://schemas.microsoft.com/office/drawing/2014/main" id="{A457A696-68BD-2C81-5F14-ED6DC96AD36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2" name="Google Shape;332;p20:notes">
            <a:extLst>
              <a:ext uri="{FF2B5EF4-FFF2-40B4-BE49-F238E27FC236}">
                <a16:creationId xmlns:a16="http://schemas.microsoft.com/office/drawing/2014/main" id="{C77C5E4A-0B94-4B23-E345-39AC1C16111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333" name="Google Shape;333;p20:notes">
            <a:extLst>
              <a:ext uri="{FF2B5EF4-FFF2-40B4-BE49-F238E27FC236}">
                <a16:creationId xmlns:a16="http://schemas.microsoft.com/office/drawing/2014/main" id="{D59FB1D4-A8B8-6EED-0531-CB4580BB2C43}"/>
              </a:ext>
            </a:extLst>
          </p:cNvPr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sz="1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120337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0" name="Google Shape;370;p23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371" name="Google Shape;371;p23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21</a:t>
            </a:fld>
            <a:endParaRPr sz="1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95" name="Google Shape;395;p25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396" name="Google Shape;396;p25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sz="1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12" name="Google Shape;412;p26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413" name="Google Shape;413;p26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23</a:t>
            </a:fld>
            <a:endParaRPr sz="1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33" name="Google Shape;433;p27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434" name="Google Shape;434;p27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24</a:t>
            </a:fld>
            <a:endParaRPr sz="1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>
          <a:extLst>
            <a:ext uri="{FF2B5EF4-FFF2-40B4-BE49-F238E27FC236}">
              <a16:creationId xmlns:a16="http://schemas.microsoft.com/office/drawing/2014/main" id="{44512626-3B91-8AF9-1310-FAA21E83DD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>
            <a:extLst>
              <a:ext uri="{FF2B5EF4-FFF2-40B4-BE49-F238E27FC236}">
                <a16:creationId xmlns:a16="http://schemas.microsoft.com/office/drawing/2014/main" id="{1D8DF809-0B7C-9BC1-2150-45496267D9D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32" name="Google Shape;332;p20:notes">
            <a:extLst>
              <a:ext uri="{FF2B5EF4-FFF2-40B4-BE49-F238E27FC236}">
                <a16:creationId xmlns:a16="http://schemas.microsoft.com/office/drawing/2014/main" id="{34EF4E23-5A18-4426-62D7-5A96BC56CEC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333" name="Google Shape;333;p20:notes">
            <a:extLst>
              <a:ext uri="{FF2B5EF4-FFF2-40B4-BE49-F238E27FC236}">
                <a16:creationId xmlns:a16="http://schemas.microsoft.com/office/drawing/2014/main" id="{290BCC41-E886-DB45-5828-93CCE194258D}"/>
              </a:ext>
            </a:extLst>
          </p:cNvPr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25</a:t>
            </a:fld>
            <a:endParaRPr sz="1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53193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>
          <a:extLst>
            <a:ext uri="{FF2B5EF4-FFF2-40B4-BE49-F238E27FC236}">
              <a16:creationId xmlns:a16="http://schemas.microsoft.com/office/drawing/2014/main" id="{3567B989-0E2F-8564-DFF5-D6401C9AA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27:notes">
            <a:extLst>
              <a:ext uri="{FF2B5EF4-FFF2-40B4-BE49-F238E27FC236}">
                <a16:creationId xmlns:a16="http://schemas.microsoft.com/office/drawing/2014/main" id="{BC2E3415-2808-EDE5-1F8F-685F6CD6B9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33" name="Google Shape;433;p27:notes">
            <a:extLst>
              <a:ext uri="{FF2B5EF4-FFF2-40B4-BE49-F238E27FC236}">
                <a16:creationId xmlns:a16="http://schemas.microsoft.com/office/drawing/2014/main" id="{BE8262B9-83F6-7CC3-3F93-6C11EB00BDB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434" name="Google Shape;434;p27:notes">
            <a:extLst>
              <a:ext uri="{FF2B5EF4-FFF2-40B4-BE49-F238E27FC236}">
                <a16:creationId xmlns:a16="http://schemas.microsoft.com/office/drawing/2014/main" id="{E8D4AC4C-8414-6BE5-2DBF-D533CF198B47}"/>
              </a:ext>
            </a:extLst>
          </p:cNvPr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26</a:t>
            </a:fld>
            <a:endParaRPr sz="1200" b="0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381992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>
          <a:extLst>
            <a:ext uri="{FF2B5EF4-FFF2-40B4-BE49-F238E27FC236}">
              <a16:creationId xmlns:a16="http://schemas.microsoft.com/office/drawing/2014/main" id="{9B4142D3-BC41-E327-C2AD-C3AF606ECC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43:notes">
            <a:extLst>
              <a:ext uri="{FF2B5EF4-FFF2-40B4-BE49-F238E27FC236}">
                <a16:creationId xmlns:a16="http://schemas.microsoft.com/office/drawing/2014/main" id="{4280C1CE-815F-5278-9AB5-B310749B0B7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95" name="Google Shape;195;p43:notes">
            <a:extLst>
              <a:ext uri="{FF2B5EF4-FFF2-40B4-BE49-F238E27FC236}">
                <a16:creationId xmlns:a16="http://schemas.microsoft.com/office/drawing/2014/main" id="{7E315498-594A-06D5-E305-119FBDD053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196" name="Google Shape;196;p43:notes">
            <a:extLst>
              <a:ext uri="{FF2B5EF4-FFF2-40B4-BE49-F238E27FC236}">
                <a16:creationId xmlns:a16="http://schemas.microsoft.com/office/drawing/2014/main" id="{16FA3C3F-BEFD-6954-D225-B5077A1CB673}"/>
              </a:ext>
            </a:extLst>
          </p:cNvPr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27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924957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32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209" name="Google Shape;209;p32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28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>
          <a:extLst>
            <a:ext uri="{FF2B5EF4-FFF2-40B4-BE49-F238E27FC236}">
              <a16:creationId xmlns:a16="http://schemas.microsoft.com/office/drawing/2014/main" id="{4B5449EC-5B38-A7E2-7168-A4220275B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4:notes">
            <a:extLst>
              <a:ext uri="{FF2B5EF4-FFF2-40B4-BE49-F238E27FC236}">
                <a16:creationId xmlns:a16="http://schemas.microsoft.com/office/drawing/2014/main" id="{F5D47B98-FEA1-DCB5-B535-CBA00642A72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44:notes">
            <a:extLst>
              <a:ext uri="{FF2B5EF4-FFF2-40B4-BE49-F238E27FC236}">
                <a16:creationId xmlns:a16="http://schemas.microsoft.com/office/drawing/2014/main" id="{F015881E-9E00-806C-6E68-9888D0ECB3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379816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5" name="Google Shape;275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7" name="Google Shape;287;p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35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99" name="Google Shape;299;p16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/>
          </a:p>
        </p:txBody>
      </p:sp>
      <p:sp>
        <p:nvSpPr>
          <p:cNvPr id="300" name="Google Shape;300;p16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36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2" name="Google Shape;312;p29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/>
          </a:p>
        </p:txBody>
      </p:sp>
      <p:sp>
        <p:nvSpPr>
          <p:cNvPr id="313" name="Google Shape;313;p29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37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29" name="Google Shape;329;p51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 dirty="0">
                <a:latin typeface="Arial"/>
                <a:ea typeface="Arial"/>
                <a:cs typeface="Arial"/>
                <a:sym typeface="Arial"/>
              </a:rPr>
              <a:t>1’</a:t>
            </a:r>
            <a:endParaRPr dirty="0"/>
          </a:p>
        </p:txBody>
      </p:sp>
      <p:sp>
        <p:nvSpPr>
          <p:cNvPr id="330" name="Google Shape;330;p51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38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44" name="Google Shape;344;p15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345" name="Google Shape;345;p15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39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>
          <a:extLst>
            <a:ext uri="{FF2B5EF4-FFF2-40B4-BE49-F238E27FC236}">
              <a16:creationId xmlns:a16="http://schemas.microsoft.com/office/drawing/2014/main" id="{625FD245-5013-7746-B522-50E2109AE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4:notes">
            <a:extLst>
              <a:ext uri="{FF2B5EF4-FFF2-40B4-BE49-F238E27FC236}">
                <a16:creationId xmlns:a16="http://schemas.microsoft.com/office/drawing/2014/main" id="{89A6CBBB-7967-1349-7909-060D44CD750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44:notes">
            <a:extLst>
              <a:ext uri="{FF2B5EF4-FFF2-40B4-BE49-F238E27FC236}">
                <a16:creationId xmlns:a16="http://schemas.microsoft.com/office/drawing/2014/main" id="{DBAA3720-E8F4-04C0-55B9-A945B27D74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7589196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7" name="Google Shape;357;p17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358" name="Google Shape;358;p17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40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3225" cy="308451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73" name="Google Shape;373;p18:notes"/>
          <p:cNvSpPr txBox="1">
            <a:spLocks noGrp="1"/>
          </p:cNvSpPr>
          <p:nvPr>
            <p:ph type="body" idx="1"/>
          </p:nvPr>
        </p:nvSpPr>
        <p:spPr>
          <a:xfrm>
            <a:off x="685800" y="4400640"/>
            <a:ext cx="5484000" cy="3597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6000" lvl="0" indent="-21384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fr-FR" sz="2000" b="0" strike="noStrike">
                <a:latin typeface="Arial"/>
                <a:ea typeface="Arial"/>
                <a:cs typeface="Arial"/>
                <a:sym typeface="Arial"/>
              </a:rPr>
              <a:t>1’</a:t>
            </a:r>
            <a:endParaRPr/>
          </a:p>
        </p:txBody>
      </p:sp>
      <p:sp>
        <p:nvSpPr>
          <p:cNvPr id="374" name="Google Shape;374;p18:notes"/>
          <p:cNvSpPr/>
          <p:nvPr/>
        </p:nvSpPr>
        <p:spPr>
          <a:xfrm>
            <a:off x="3884760" y="8685360"/>
            <a:ext cx="2969400" cy="45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fr-FR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41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>
          <a:extLst>
            <a:ext uri="{FF2B5EF4-FFF2-40B4-BE49-F238E27FC236}">
              <a16:creationId xmlns:a16="http://schemas.microsoft.com/office/drawing/2014/main" id="{C36D624F-B94F-81FC-C8E8-502A1FABB1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33:notes">
            <a:extLst>
              <a:ext uri="{FF2B5EF4-FFF2-40B4-BE49-F238E27FC236}">
                <a16:creationId xmlns:a16="http://schemas.microsoft.com/office/drawing/2014/main" id="{A2F07B3C-97C9-6FF1-2182-D55A17F10F4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7" name="Google Shape;777;p33:notes">
            <a:extLst>
              <a:ext uri="{FF2B5EF4-FFF2-40B4-BE49-F238E27FC236}">
                <a16:creationId xmlns:a16="http://schemas.microsoft.com/office/drawing/2014/main" id="{29BB750D-26E7-E4A4-8111-0431887A19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39325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>
          <a:extLst>
            <a:ext uri="{FF2B5EF4-FFF2-40B4-BE49-F238E27FC236}">
              <a16:creationId xmlns:a16="http://schemas.microsoft.com/office/drawing/2014/main" id="{C5E318A0-1B3E-A36F-3550-79E037DD2E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4:notes">
            <a:extLst>
              <a:ext uri="{FF2B5EF4-FFF2-40B4-BE49-F238E27FC236}">
                <a16:creationId xmlns:a16="http://schemas.microsoft.com/office/drawing/2014/main" id="{8D70EA07-EBFE-AC1C-1F28-B66D643076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2" name="Google Shape;222;p44:notes">
            <a:extLst>
              <a:ext uri="{FF2B5EF4-FFF2-40B4-BE49-F238E27FC236}">
                <a16:creationId xmlns:a16="http://schemas.microsoft.com/office/drawing/2014/main" id="{12ADC445-91A2-CF0C-A9A4-610B518529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0804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 dirty="0"/>
              <a:t>Cliquez sur le titre dans le sommaire pour être rediriger vers son contenu.</a:t>
            </a:r>
            <a:endParaRPr dirty="0"/>
          </a:p>
        </p:txBody>
      </p:sp>
      <p:sp>
        <p:nvSpPr>
          <p:cNvPr id="46" name="Google Shape;4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b9990fe798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9" name="Google Shape;69;g3b9990fe798_1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Suivez les indications c’est simple et rapide</a:t>
            </a:r>
            <a:endParaRPr/>
          </a:p>
        </p:txBody>
      </p:sp>
      <p:sp>
        <p:nvSpPr>
          <p:cNvPr id="70" name="Google Shape;70;g3b9990fe798_1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fr-FR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" name="Google Shape;95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Suivez les indications c’est simple et rapide</a:t>
            </a:r>
            <a:endParaRPr/>
          </a:p>
        </p:txBody>
      </p:sp>
      <p:sp>
        <p:nvSpPr>
          <p:cNvPr id="96" name="Google Shape;96;p4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fr-FR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c255a2b1c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7" name="Google Shape;77;g3c255a2b1c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fr-FR"/>
              <a:t>Suivez les indications c’est simple et rapide</a:t>
            </a:r>
            <a:endParaRPr/>
          </a:p>
        </p:txBody>
      </p:sp>
      <p:sp>
        <p:nvSpPr>
          <p:cNvPr id="78" name="Google Shape;78;g3c255a2b1c4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fr-FR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">
    <p:bg>
      <p:bgPr>
        <a:gradFill>
          <a:gsLst>
            <a:gs pos="0">
              <a:srgbClr val="FF4F31"/>
            </a:gs>
            <a:gs pos="99000">
              <a:srgbClr val="DF2672"/>
            </a:gs>
          </a:gsLst>
          <a:lin ang="5400000" scaled="0"/>
        </a:gra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4"/>
          <p:cNvSpPr/>
          <p:nvPr/>
        </p:nvSpPr>
        <p:spPr>
          <a:xfrm>
            <a:off x="182400" y="198600"/>
            <a:ext cx="11827200" cy="6460800"/>
          </a:xfrm>
          <a:prstGeom prst="roundRect">
            <a:avLst>
              <a:gd name="adj" fmla="val 5024"/>
            </a:avLst>
          </a:prstGeom>
          <a:solidFill>
            <a:schemeClr val="lt1"/>
          </a:solidFill>
          <a:ln>
            <a:noFill/>
          </a:ln>
          <a:effectLst>
            <a:outerShdw blurRad="57150" dist="66675" dir="318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endParaRPr sz="24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7" name="Google Shape;17;p34"/>
          <p:cNvSpPr txBox="1">
            <a:spLocks noGrp="1"/>
          </p:cNvSpPr>
          <p:nvPr>
            <p:ph type="title"/>
          </p:nvPr>
        </p:nvSpPr>
        <p:spPr>
          <a:xfrm>
            <a:off x="827347" y="1216646"/>
            <a:ext cx="4550196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  <a:defRPr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4"/>
          <p:cNvSpPr txBox="1">
            <a:spLocks noGrp="1"/>
          </p:cNvSpPr>
          <p:nvPr>
            <p:ph type="subTitle" idx="1"/>
          </p:nvPr>
        </p:nvSpPr>
        <p:spPr>
          <a:xfrm>
            <a:off x="827347" y="2418470"/>
            <a:ext cx="4550196" cy="18213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lvl="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lvl="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lvl="3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lvl="4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lvl="5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lvl="6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lvl="7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lvl="8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cxnSp>
        <p:nvCxnSpPr>
          <p:cNvPr id="19" name="Google Shape;19;p34"/>
          <p:cNvCxnSpPr/>
          <p:nvPr/>
        </p:nvCxnSpPr>
        <p:spPr>
          <a:xfrm>
            <a:off x="2301950" y="2169938"/>
            <a:ext cx="1991100" cy="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67E808ED-C373-C5AA-A5A3-D5A106A83DFB}"/>
              </a:ext>
            </a:extLst>
          </p:cNvPr>
          <p:cNvSpPr/>
          <p:nvPr userDrawn="1"/>
        </p:nvSpPr>
        <p:spPr>
          <a:xfrm>
            <a:off x="5921796" y="607721"/>
            <a:ext cx="5442857" cy="544285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28575">
            <a:noFill/>
          </a:ln>
          <a:effectLst>
            <a:outerShdw blurRad="50800" dist="81736" dir="270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>
  <p:cSld name="1_Title and body 2">
    <p:bg>
      <p:bgPr>
        <a:gradFill>
          <a:gsLst>
            <a:gs pos="100000">
              <a:srgbClr val="DF2672"/>
            </a:gs>
            <a:gs pos="0">
              <a:srgbClr val="FF4F31"/>
            </a:gs>
          </a:gsLst>
          <a:lin ang="5400000" scaled="0"/>
        </a:gra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5"/>
          <p:cNvSpPr/>
          <p:nvPr/>
        </p:nvSpPr>
        <p:spPr>
          <a:xfrm>
            <a:off x="182400" y="198600"/>
            <a:ext cx="11827200" cy="6460800"/>
          </a:xfrm>
          <a:prstGeom prst="roundRect">
            <a:avLst>
              <a:gd name="adj" fmla="val 5024"/>
            </a:avLst>
          </a:prstGeom>
          <a:solidFill>
            <a:schemeClr val="lt1"/>
          </a:solidFill>
          <a:ln>
            <a:noFill/>
          </a:ln>
          <a:effectLst>
            <a:outerShdw blurRad="57150" dist="66675" dir="3180000" algn="bl" rotWithShape="0">
              <a:schemeClr val="dk1">
                <a:alpha val="20000"/>
              </a:scheme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endParaRPr sz="24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3" name="Google Shape;23;p35"/>
          <p:cNvCxnSpPr/>
          <p:nvPr/>
        </p:nvCxnSpPr>
        <p:spPr>
          <a:xfrm>
            <a:off x="551832" y="937086"/>
            <a:ext cx="1991100" cy="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4" name="Google Shape;24;p35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  <a:defRPr sz="2400">
                <a:latin typeface="Open Sans"/>
                <a:ea typeface="Open Sans"/>
                <a:cs typeface="Open Sans"/>
                <a:sym typeface="Open Sa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E8ED509E-5059-3C1A-3CD0-9248E369A2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7512" y="0"/>
            <a:ext cx="1456772" cy="14567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0"/>
          <p:cNvSpPr txBox="1"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40"/>
          <p:cNvSpPr txBox="1">
            <a:spLocks noGrp="1"/>
          </p:cNvSpPr>
          <p:nvPr>
            <p:ph type="body" idx="1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  <a:defRPr sz="4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3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2" name="Google Shape;12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3" name="Google Shape;13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14" name="Google Shape;14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comments" Target="../comments/commen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3.xml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comments" Target="../comments/comment4.xml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g"/><Relationship Id="rId4" Type="http://schemas.openxmlformats.org/officeDocument/2006/relationships/image" Target="../media/image3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omments" Target="../comments/comment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45.jpg"/><Relationship Id="rId4" Type="http://schemas.openxmlformats.org/officeDocument/2006/relationships/image" Target="../media/image46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3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6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6.png"/><Relationship Id="rId4" Type="http://schemas.openxmlformats.org/officeDocument/2006/relationships/image" Target="../media/image5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2.png"/><Relationship Id="rId4" Type="http://schemas.openxmlformats.org/officeDocument/2006/relationships/image" Target="../media/image64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svg"/><Relationship Id="rId5" Type="http://schemas.openxmlformats.org/officeDocument/2006/relationships/image" Target="../media/image67.png"/><Relationship Id="rId10" Type="http://schemas.openxmlformats.org/officeDocument/2006/relationships/image" Target="../media/image72.svg"/><Relationship Id="rId4" Type="http://schemas.openxmlformats.org/officeDocument/2006/relationships/image" Target="../media/image66.svg"/><Relationship Id="rId9" Type="http://schemas.openxmlformats.org/officeDocument/2006/relationships/image" Target="../media/image7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39.xml"/><Relationship Id="rId13" Type="http://schemas.openxmlformats.org/officeDocument/2006/relationships/slide" Target="slide17.xml"/><Relationship Id="rId3" Type="http://schemas.openxmlformats.org/officeDocument/2006/relationships/slide" Target="slide12.xml"/><Relationship Id="rId7" Type="http://schemas.openxmlformats.org/officeDocument/2006/relationships/slide" Target="slide36.xml"/><Relationship Id="rId12" Type="http://schemas.openxmlformats.org/officeDocument/2006/relationships/slide" Target="slide42.xml"/><Relationship Id="rId2" Type="http://schemas.openxmlformats.org/officeDocument/2006/relationships/notesSlide" Target="../notesSlides/notesSlide6.xml"/><Relationship Id="rId16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9.xml"/><Relationship Id="rId11" Type="http://schemas.openxmlformats.org/officeDocument/2006/relationships/slide" Target="slide16.xml"/><Relationship Id="rId5" Type="http://schemas.openxmlformats.org/officeDocument/2006/relationships/slide" Target="slide7.xml"/><Relationship Id="rId15" Type="http://schemas.openxmlformats.org/officeDocument/2006/relationships/slide" Target="slide22.xml"/><Relationship Id="rId10" Type="http://schemas.openxmlformats.org/officeDocument/2006/relationships/slide" Target="slide41.xml"/><Relationship Id="rId4" Type="http://schemas.openxmlformats.org/officeDocument/2006/relationships/slide" Target="slide15.xml"/><Relationship Id="rId9" Type="http://schemas.openxmlformats.org/officeDocument/2006/relationships/slide" Target="slide37.xml"/><Relationship Id="rId14" Type="http://schemas.openxmlformats.org/officeDocument/2006/relationships/slide" Target="slide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hyperlink" Target="https://apps.apple.com/fr/app/cabconnect/id6757707122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play.google.com/store/apps/details?id=com.mycompanyfiles.bonnetetassocies.android&amp;pcampaignid=web_share" TargetMode="External"/><Relationship Id="rId4" Type="http://schemas.openxmlformats.org/officeDocument/2006/relationships/hyperlink" Target="https://play.google.com/store/apps/details?id=com.mycompanyfiles.bonnetetassocies.android&amp;hl=f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>
          <a:extLst>
            <a:ext uri="{FF2B5EF4-FFF2-40B4-BE49-F238E27FC236}">
              <a16:creationId xmlns:a16="http://schemas.microsoft.com/office/drawing/2014/main" id="{D9CD932C-845A-AC02-C240-7D69669EA5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4">
            <a:extLst>
              <a:ext uri="{FF2B5EF4-FFF2-40B4-BE49-F238E27FC236}">
                <a16:creationId xmlns:a16="http://schemas.microsoft.com/office/drawing/2014/main" id="{48F0B2BC-2FB1-B2F5-4C06-5299B2E0C7F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9420005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 dirty="0">
                <a:latin typeface="Open Sans"/>
                <a:ea typeface="Open Sans"/>
                <a:cs typeface="Open Sans"/>
                <a:sym typeface="Open Sans"/>
              </a:rPr>
              <a:t>Bienvenue sur le portail du cabinet !</a:t>
            </a:r>
            <a:endParaRPr dirty="0"/>
          </a:p>
        </p:txBody>
      </p:sp>
      <p:sp>
        <p:nvSpPr>
          <p:cNvPr id="227" name="Google Shape;227;p44">
            <a:extLst>
              <a:ext uri="{FF2B5EF4-FFF2-40B4-BE49-F238E27FC236}">
                <a16:creationId xmlns:a16="http://schemas.microsoft.com/office/drawing/2014/main" id="{E15845E2-CE3F-F5B5-C3AA-B141F1DAD012}"/>
              </a:ext>
            </a:extLst>
          </p:cNvPr>
          <p:cNvSpPr/>
          <p:nvPr/>
        </p:nvSpPr>
        <p:spPr>
          <a:xfrm>
            <a:off x="1557750" y="2104570"/>
            <a:ext cx="9127223" cy="280279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8" name="Google Shape;228;p44">
            <a:extLst>
              <a:ext uri="{FF2B5EF4-FFF2-40B4-BE49-F238E27FC236}">
                <a16:creationId xmlns:a16="http://schemas.microsoft.com/office/drawing/2014/main" id="{4A3BFBAE-4DE8-407C-5EE8-DBE27CB09AEF}"/>
              </a:ext>
            </a:extLst>
          </p:cNvPr>
          <p:cNvSpPr txBox="1"/>
          <p:nvPr/>
        </p:nvSpPr>
        <p:spPr>
          <a:xfrm>
            <a:off x="1816100" y="2368253"/>
            <a:ext cx="8559800" cy="2539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Aft>
                <a:spcPts val="600"/>
              </a:spcAft>
              <a:buNone/>
            </a:pPr>
            <a:r>
              <a:rPr lang="fr-FR" sz="18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Pour simplifier votre quotidien, nous avons conçu cet espace comme votre </a:t>
            </a: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point d’entrée unique</a:t>
            </a:r>
            <a:r>
              <a:rPr lang="fr-FR" sz="18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. Accessible via le </a:t>
            </a: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portail web</a:t>
            </a:r>
            <a:r>
              <a:rPr lang="fr-FR" sz="18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 </a:t>
            </a:r>
            <a:r>
              <a:rPr lang="fr-FR" sz="1800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et</a:t>
            </a:r>
            <a:r>
              <a:rPr lang="fr-FR" sz="18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 votre </a:t>
            </a: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application smartphone</a:t>
            </a:r>
            <a:r>
              <a:rPr lang="fr-FR" sz="18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, votre dossier reste à portée de main 24h/24.</a:t>
            </a:r>
          </a:p>
          <a:p>
            <a:pPr marL="0" marR="0" lvl="0" indent="0" algn="l" rtl="0">
              <a:spcAft>
                <a:spcPts val="600"/>
              </a:spcAft>
              <a:buNone/>
            </a:pPr>
            <a:r>
              <a:rPr lang="fr-FR" sz="18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Un seul endroit pour </a:t>
            </a: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fluidifier </a:t>
            </a:r>
            <a:r>
              <a:rPr lang="fr-FR" sz="18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nos échanges, </a:t>
            </a: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transmettre</a:t>
            </a:r>
            <a:r>
              <a:rPr lang="fr-FR" sz="18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 des documents en un instant et </a:t>
            </a: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découvrir </a:t>
            </a:r>
            <a:r>
              <a:rPr lang="fr-FR" sz="18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l'ensemble des offres du cabinet.</a:t>
            </a:r>
          </a:p>
          <a:p>
            <a:pPr marL="0" marR="0" lvl="0" indent="0" algn="l" rtl="0">
              <a:spcAft>
                <a:spcPts val="600"/>
              </a:spcAft>
              <a:buNone/>
            </a:pPr>
            <a:r>
              <a:rPr lang="fr-FR" sz="18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Notre ambition ? Vous libérer de l'administratif pour consacrer nos échanges à ce qui compte vraiment : </a:t>
            </a: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rPr>
              <a:t>le conseil et le développement de votre entreprise.</a:t>
            </a:r>
            <a:endParaRPr lang="fr-FR" sz="1800" b="1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Open Sans"/>
            </a:endParaRPr>
          </a:p>
        </p:txBody>
      </p:sp>
      <p:sp>
        <p:nvSpPr>
          <p:cNvPr id="229" name="Google Shape;229;p44">
            <a:extLst>
              <a:ext uri="{FF2B5EF4-FFF2-40B4-BE49-F238E27FC236}">
                <a16:creationId xmlns:a16="http://schemas.microsoft.com/office/drawing/2014/main" id="{9E8E3A7C-7A17-CF5E-4769-97EF73DFEB1E}"/>
              </a:ext>
            </a:extLst>
          </p:cNvPr>
          <p:cNvSpPr txBox="1"/>
          <p:nvPr/>
        </p:nvSpPr>
        <p:spPr>
          <a:xfrm>
            <a:off x="1554332" y="5917334"/>
            <a:ext cx="9040886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/>
            <a:r>
              <a:rPr lang="fr-FR" sz="16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 guide a été pensé pour vous accompagner pas à pas. Laissez-vous guider !</a:t>
            </a:r>
            <a:endParaRPr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4279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1"/>
          <p:cNvSpPr/>
          <p:nvPr/>
        </p:nvSpPr>
        <p:spPr>
          <a:xfrm>
            <a:off x="3893837" y="2777770"/>
            <a:ext cx="6599022" cy="205305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41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0" cy="5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ts val="1100"/>
              <a:buNone/>
            </a:pPr>
            <a:r>
              <a:rPr lang="fr-FR">
                <a:highlight>
                  <a:srgbClr val="FFFFFF"/>
                </a:highlight>
              </a:rPr>
              <a:t>Mise en place de l’ouverture automatique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00" name="Google Shape;100;p41"/>
          <p:cNvSpPr txBox="1"/>
          <p:nvPr/>
        </p:nvSpPr>
        <p:spPr>
          <a:xfrm>
            <a:off x="3960202" y="2961436"/>
            <a:ext cx="6447731" cy="1769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Liens profonds</a:t>
            </a:r>
            <a:endParaRPr dirty="0">
              <a:solidFill>
                <a:schemeClr val="accent6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Lors de votre première connexion, une fenêtre explicative apparaît : suivez les 4 étapes indiquées. Ce réglage essentiel garantit la fluidité de vos échanges : par la suite, tout lien cliqué dans un e-mail envoyé par le cabinet ouvrira l'application directement sur le bon document.</a:t>
            </a:r>
            <a:endParaRPr dirty="0">
              <a:solidFill>
                <a:schemeClr val="accent6"/>
              </a:solidFill>
            </a:endParaRPr>
          </a:p>
        </p:txBody>
      </p:sp>
      <p:sp>
        <p:nvSpPr>
          <p:cNvPr id="102" name="Google Shape;102;p41"/>
          <p:cNvSpPr/>
          <p:nvPr/>
        </p:nvSpPr>
        <p:spPr>
          <a:xfrm>
            <a:off x="5299962" y="5106913"/>
            <a:ext cx="3547209" cy="108228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473133" y="4775089"/>
            <a:ext cx="653697" cy="653697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41"/>
          <p:cNvSpPr txBox="1"/>
          <p:nvPr/>
        </p:nvSpPr>
        <p:spPr>
          <a:xfrm>
            <a:off x="5501790" y="5278745"/>
            <a:ext cx="3298191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La technique est prête.</a:t>
            </a:r>
            <a:br>
              <a:rPr lang="fr-FR" b="0" i="1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fr-FR" b="0" i="1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Rappelons maintenant que derrière l'application, il y a notre équipe.</a:t>
            </a:r>
            <a:endParaRPr b="0" i="0" u="none" strike="noStrike" cap="none" dirty="0">
              <a:solidFill>
                <a:schemeClr val="accent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729E8F2-0620-0C9D-6124-4C46BE3CD2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4521"/>
          <a:stretch>
            <a:fillRect/>
          </a:stretch>
        </p:blipFill>
        <p:spPr>
          <a:xfrm>
            <a:off x="1004336" y="1393184"/>
            <a:ext cx="2276192" cy="4831101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B82DE32-94A6-FB8C-F426-07B43096556A}"/>
              </a:ext>
            </a:extLst>
          </p:cNvPr>
          <p:cNvSpPr txBox="1"/>
          <p:nvPr/>
        </p:nvSpPr>
        <p:spPr>
          <a:xfrm>
            <a:off x="3893836" y="1484933"/>
            <a:ext cx="651409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 navigation simplifiée sur votre smartphone</a:t>
            </a:r>
          </a:p>
          <a:p>
            <a:r>
              <a:rPr lang="fr-FR" sz="16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 besoin de chercher l'application ! Cliquez sur un lien dans nos e-mails et votre espace s'ouvre automatiquement sur votre mobile.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4"/>
          <p:cNvSpPr/>
          <p:nvPr/>
        </p:nvSpPr>
        <p:spPr>
          <a:xfrm>
            <a:off x="3853615" y="4412419"/>
            <a:ext cx="3547209" cy="197787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4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751352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/>
              <a:t>Connexion sécurisée avec vos identifiants</a:t>
            </a:r>
            <a:endParaRPr/>
          </a:p>
        </p:txBody>
      </p:sp>
      <p:pic>
        <p:nvPicPr>
          <p:cNvPr id="112" name="Google Shape;112;p4"/>
          <p:cNvPicPr preferRelativeResize="0"/>
          <p:nvPr/>
        </p:nvPicPr>
        <p:blipFill>
          <a:blip r:embed="rId3">
            <a:alphaModFix/>
          </a:blip>
          <a:srcRect t="5639" b="3972"/>
          <a:stretch>
            <a:fillRect/>
          </a:stretch>
        </p:blipFill>
        <p:spPr>
          <a:xfrm>
            <a:off x="788907" y="1777999"/>
            <a:ext cx="2128330" cy="4179845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3" name="Google Shape;113;p4"/>
          <p:cNvPicPr preferRelativeResize="0"/>
          <p:nvPr/>
        </p:nvPicPr>
        <p:blipFill>
          <a:blip r:embed="rId4">
            <a:alphaModFix/>
          </a:blip>
          <a:srcRect t="6194" b="36884"/>
          <a:stretch>
            <a:fillRect/>
          </a:stretch>
        </p:blipFill>
        <p:spPr>
          <a:xfrm>
            <a:off x="3892630" y="1522846"/>
            <a:ext cx="2128330" cy="2632235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14" name="Google Shape;114;p4"/>
          <p:cNvCxnSpPr>
            <a:cxnSpLocks/>
            <a:endCxn id="113" idx="1"/>
          </p:cNvCxnSpPr>
          <p:nvPr/>
        </p:nvCxnSpPr>
        <p:spPr>
          <a:xfrm rot="5400000" flipH="1" flipV="1">
            <a:off x="2602427" y="3027797"/>
            <a:ext cx="1479036" cy="1101370"/>
          </a:xfrm>
          <a:prstGeom prst="curvedConnector2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16" name="Google Shape;116;p4"/>
          <p:cNvSpPr txBox="1"/>
          <p:nvPr/>
        </p:nvSpPr>
        <p:spPr>
          <a:xfrm>
            <a:off x="3961375" y="4412418"/>
            <a:ext cx="3349775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600" b="1" i="1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Outils de calcul</a:t>
            </a:r>
            <a:endParaRPr i="1" dirty="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400" b="0" i="1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Même hors connexion, l'application vous est utile. Accédez librement à nos coordonnées et aux outils de calcul pour réaliser vos simulations à tout moment, avant même de vous identifier.</a:t>
            </a:r>
            <a:endParaRPr i="1" dirty="0"/>
          </a:p>
        </p:txBody>
      </p:sp>
      <p:cxnSp>
        <p:nvCxnSpPr>
          <p:cNvPr id="117" name="Google Shape;117;p4"/>
          <p:cNvCxnSpPr>
            <a:cxnSpLocks/>
          </p:cNvCxnSpPr>
          <p:nvPr/>
        </p:nvCxnSpPr>
        <p:spPr>
          <a:xfrm flipV="1">
            <a:off x="2791260" y="5207923"/>
            <a:ext cx="1062355" cy="253077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rgbClr val="03A9F4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20" name="Google Shape;120;p4"/>
          <p:cNvSpPr txBox="1"/>
          <p:nvPr/>
        </p:nvSpPr>
        <p:spPr>
          <a:xfrm>
            <a:off x="9088724" y="5870006"/>
            <a:ext cx="2128331" cy="57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Écran d’Accueil</a:t>
            </a:r>
            <a:endParaRPr sz="1200" b="0" i="0" u="none" strike="noStrike" cap="none" dirty="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fr-FR" sz="1200" b="0" i="0" u="none" strike="noStrike" cap="none" dirty="0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rPr>
              <a:t>à la première connexion</a:t>
            </a:r>
            <a:endParaRPr sz="1200" b="0" i="0" u="none" strike="noStrike" cap="none" dirty="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29139" y="4158381"/>
            <a:ext cx="653697" cy="653697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4"/>
          <p:cNvSpPr/>
          <p:nvPr/>
        </p:nvSpPr>
        <p:spPr>
          <a:xfrm>
            <a:off x="788907" y="4202723"/>
            <a:ext cx="1995715" cy="386862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p4"/>
          <p:cNvSpPr/>
          <p:nvPr/>
        </p:nvSpPr>
        <p:spPr>
          <a:xfrm>
            <a:off x="795546" y="5207923"/>
            <a:ext cx="1995715" cy="386862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4"/>
          <p:cNvSpPr/>
          <p:nvPr/>
        </p:nvSpPr>
        <p:spPr>
          <a:xfrm>
            <a:off x="6353064" y="1517217"/>
            <a:ext cx="2478702" cy="2498024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4"/>
          <p:cNvSpPr txBox="1"/>
          <p:nvPr/>
        </p:nvSpPr>
        <p:spPr>
          <a:xfrm>
            <a:off x="6506934" y="1728874"/>
            <a:ext cx="2284898" cy="2139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Se connecter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4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Connectez-vous avec vos identifiants. Pour plus de confort et de sécurité au quotidien, activez l'authentification biométrique (</a:t>
            </a:r>
            <a:r>
              <a:rPr lang="fr-FR" sz="1400" b="0" i="0" u="none" strike="noStrike" cap="none" dirty="0" err="1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FaceID</a:t>
            </a:r>
            <a:r>
              <a:rPr lang="fr-FR" sz="14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 ou empreinte) dès la première ouverture.</a:t>
            </a:r>
            <a:endParaRPr sz="1600" b="0" i="0" u="none" strike="noStrike" cap="none" dirty="0">
              <a:solidFill>
                <a:schemeClr val="accent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" name="Google Shape;142;p42">
            <a:extLst>
              <a:ext uri="{FF2B5EF4-FFF2-40B4-BE49-F238E27FC236}">
                <a16:creationId xmlns:a16="http://schemas.microsoft.com/office/drawing/2014/main" id="{4162C459-166E-C073-F950-073AE045583F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rcRect t="5214" b="4123"/>
          <a:stretch>
            <a:fillRect/>
          </a:stretch>
        </p:blipFill>
        <p:spPr>
          <a:xfrm>
            <a:off x="9088724" y="1528298"/>
            <a:ext cx="2121235" cy="4178522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42"/>
          <p:cNvPicPr preferRelativeResize="0"/>
          <p:nvPr/>
        </p:nvPicPr>
        <p:blipFill>
          <a:blip r:embed="rId3">
            <a:alphaModFix/>
          </a:blip>
          <a:srcRect t="5214" b="4123"/>
          <a:stretch>
            <a:fillRect/>
          </a:stretch>
        </p:blipFill>
        <p:spPr>
          <a:xfrm>
            <a:off x="623836" y="1357086"/>
            <a:ext cx="2394667" cy="4717143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43" name="Google Shape;143;p42"/>
          <p:cNvSpPr/>
          <p:nvPr/>
        </p:nvSpPr>
        <p:spPr>
          <a:xfrm>
            <a:off x="6777316" y="4572750"/>
            <a:ext cx="4790848" cy="155800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4" name="Google Shape;144;p42"/>
          <p:cNvSpPr txBox="1"/>
          <p:nvPr/>
        </p:nvSpPr>
        <p:spPr>
          <a:xfrm>
            <a:off x="7033717" y="4713131"/>
            <a:ext cx="4385944" cy="12772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Transmettez vos pièces simplement</a:t>
            </a:r>
            <a:r>
              <a:rPr lang="fr-FR" sz="18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 </a:t>
            </a:r>
            <a:endParaRPr dirty="0">
              <a:latin typeface="Open Sans" panose="020B0606030504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Naviguez dans vos dossiers et déposez vos documents (photos ou fichiers) directement à l'emplacement souhaité, en toute sécurité</a:t>
            </a:r>
            <a:endParaRPr dirty="0">
              <a:latin typeface="Open Sans" panose="020B0606030504020204" pitchFamily="34" charset="0"/>
            </a:endParaRPr>
          </a:p>
        </p:txBody>
      </p:sp>
      <p:cxnSp>
        <p:nvCxnSpPr>
          <p:cNvPr id="145" name="Google Shape;145;p42"/>
          <p:cNvCxnSpPr>
            <a:cxnSpLocks/>
            <a:endCxn id="4" idx="1"/>
          </p:cNvCxnSpPr>
          <p:nvPr/>
        </p:nvCxnSpPr>
        <p:spPr>
          <a:xfrm flipV="1">
            <a:off x="1896532" y="2961649"/>
            <a:ext cx="1582490" cy="1178552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46" name="Google Shape;146;p42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8450684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/>
              <a:t>Partagez vos fichiers simplement </a:t>
            </a:r>
            <a:endParaRPr>
              <a:highlight>
                <a:srgbClr val="FFFF00"/>
              </a:highlight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5915745-D05F-0A01-0750-6C7F9F32575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60337"/>
          <a:stretch>
            <a:fillRect/>
          </a:stretch>
        </p:blipFill>
        <p:spPr>
          <a:xfrm>
            <a:off x="3479022" y="1637183"/>
            <a:ext cx="3200558" cy="264893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1"/>
          <p:cNvSpPr/>
          <p:nvPr/>
        </p:nvSpPr>
        <p:spPr>
          <a:xfrm>
            <a:off x="6537008" y="1286336"/>
            <a:ext cx="4815528" cy="361012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00B0F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1"/>
          <p:cNvSpPr txBox="1"/>
          <p:nvPr/>
        </p:nvSpPr>
        <p:spPr>
          <a:xfrm>
            <a:off x="612150" y="810400"/>
            <a:ext cx="7878000" cy="4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SzPts val="2600"/>
              <a:buFont typeface="Open Sans"/>
              <a:buNone/>
            </a:pPr>
            <a:endParaRPr sz="1800" b="1" i="0" u="none" strike="noStrike" cap="none">
              <a:solidFill>
                <a:srgbClr val="A5A5A5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54" name="Google Shape;154;p11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9020596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fr-FR" dirty="0"/>
              <a:t>Scannez, rangez et partagez facilement vos factures</a:t>
            </a:r>
            <a:endParaRPr dirty="0"/>
          </a:p>
        </p:txBody>
      </p:sp>
      <p:sp>
        <p:nvSpPr>
          <p:cNvPr id="155" name="Google Shape;155;p11"/>
          <p:cNvSpPr txBox="1"/>
          <p:nvPr/>
        </p:nvSpPr>
        <p:spPr>
          <a:xfrm>
            <a:off x="6788079" y="1373859"/>
            <a:ext cx="4577372" cy="3570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Le scan intelligent </a:t>
            </a:r>
            <a:endParaRPr sz="1600" b="1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sym typeface="Arial"/>
            </a:endParaRPr>
          </a:p>
          <a:p>
            <a:pPr lvl="0">
              <a:spcBef>
                <a:spcPts val="600"/>
              </a:spcBef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Vous avez </a:t>
            </a:r>
            <a:r>
              <a:rPr lang="fr-FR" sz="1600" dirty="0">
                <a:solidFill>
                  <a:schemeClr val="accent6"/>
                </a:solidFill>
                <a:latin typeface="Open Sans" panose="020B0606030504020204" pitchFamily="34" charset="0"/>
              </a:rPr>
              <a:t>reçu </a:t>
            </a:r>
            <a:r>
              <a:rPr lang="fr-FR" sz="1600" b="1" dirty="0">
                <a:solidFill>
                  <a:schemeClr val="accent6"/>
                </a:solidFill>
                <a:latin typeface="Open Sans" panose="020B0606030504020204" pitchFamily="34" charset="0"/>
              </a:rPr>
              <a:t>une facture fournisseur papier </a:t>
            </a:r>
            <a:r>
              <a:rPr lang="fr-FR" sz="1600" dirty="0">
                <a:solidFill>
                  <a:schemeClr val="accent6"/>
                </a:solidFill>
                <a:latin typeface="Open Sans" panose="020B0606030504020204" pitchFamily="34" charset="0"/>
              </a:rPr>
              <a:t>ou 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avez effectué un paiement avec votre carte bleue professionnelle (exemple : parking, péage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), capturez et partagez 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votre justificatif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instantanément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 depuis</a:t>
            </a:r>
            <a:r>
              <a:rPr lang="fr-FR" sz="1600" dirty="0">
                <a:solidFill>
                  <a:schemeClr val="accent6"/>
                </a:solidFill>
                <a:latin typeface="Open Sans" panose="020B0606030504020204" pitchFamily="34" charset="0"/>
              </a:rPr>
              <a:t> l’application du cabinet 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grâce au scan intelligent.</a:t>
            </a:r>
          </a:p>
          <a:p>
            <a:pPr lvl="0">
              <a:spcBef>
                <a:spcPts val="600"/>
              </a:spcBef>
            </a:pPr>
            <a:r>
              <a: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Avec une détection automatique des bords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, l'application ouvre l’appareil photo du mobile, cadre et nettoie l'image seule. Vous obtenez un document net, prêt à être envoyé sans aucune retouche.</a:t>
            </a:r>
            <a:endParaRPr sz="1800" b="0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sym typeface="Arial"/>
            </a:endParaRPr>
          </a:p>
        </p:txBody>
      </p:sp>
      <p:pic>
        <p:nvPicPr>
          <p:cNvPr id="156" name="Google Shape;156;p11"/>
          <p:cNvPicPr preferRelativeResize="0"/>
          <p:nvPr/>
        </p:nvPicPr>
        <p:blipFill rotWithShape="1">
          <a:blip r:embed="rId3">
            <a:alphaModFix/>
          </a:blip>
          <a:srcRect t="2269" b="8917"/>
          <a:stretch/>
        </p:blipFill>
        <p:spPr>
          <a:xfrm>
            <a:off x="620412" y="1286337"/>
            <a:ext cx="2545142" cy="489760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7" name="Google Shape;157;p11"/>
          <p:cNvPicPr preferRelativeResize="0"/>
          <p:nvPr/>
        </p:nvPicPr>
        <p:blipFill rotWithShape="1">
          <a:blip r:embed="rId4">
            <a:alphaModFix/>
          </a:blip>
          <a:srcRect t="7889" b="3295"/>
          <a:stretch/>
        </p:blipFill>
        <p:spPr>
          <a:xfrm>
            <a:off x="3456395" y="1286336"/>
            <a:ext cx="2545142" cy="489760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2" name="Google Shape;189;p13">
            <a:extLst>
              <a:ext uri="{FF2B5EF4-FFF2-40B4-BE49-F238E27FC236}">
                <a16:creationId xmlns:a16="http://schemas.microsoft.com/office/drawing/2014/main" id="{CE801052-59CA-BB10-479B-34356B863246}"/>
              </a:ext>
            </a:extLst>
          </p:cNvPr>
          <p:cNvGrpSpPr/>
          <p:nvPr/>
        </p:nvGrpSpPr>
        <p:grpSpPr>
          <a:xfrm>
            <a:off x="6533535" y="5162041"/>
            <a:ext cx="4815528" cy="1081826"/>
            <a:chOff x="7382941" y="3097193"/>
            <a:chExt cx="4418830" cy="1479319"/>
          </a:xfrm>
        </p:grpSpPr>
        <p:sp>
          <p:nvSpPr>
            <p:cNvPr id="3" name="Google Shape;190;p13">
              <a:extLst>
                <a:ext uri="{FF2B5EF4-FFF2-40B4-BE49-F238E27FC236}">
                  <a16:creationId xmlns:a16="http://schemas.microsoft.com/office/drawing/2014/main" id="{D3444B6B-6F06-C0D0-B20B-EAF58FEC92E3}"/>
                </a:ext>
              </a:extLst>
            </p:cNvPr>
            <p:cNvSpPr/>
            <p:nvPr/>
          </p:nvSpPr>
          <p:spPr>
            <a:xfrm>
              <a:off x="7382941" y="3097193"/>
              <a:ext cx="4418830" cy="1479319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3A9F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" name="Google Shape;192;p13">
              <a:extLst>
                <a:ext uri="{FF2B5EF4-FFF2-40B4-BE49-F238E27FC236}">
                  <a16:creationId xmlns:a16="http://schemas.microsoft.com/office/drawing/2014/main" id="{06A6454E-3B86-2FDB-5FEE-9E0E1EDFCA44}"/>
                </a:ext>
              </a:extLst>
            </p:cNvPr>
            <p:cNvSpPr txBox="1"/>
            <p:nvPr/>
          </p:nvSpPr>
          <p:spPr>
            <a:xfrm>
              <a:off x="7560879" y="3162244"/>
              <a:ext cx="4082132" cy="13046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fr-FR" i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A noter les paiements effectués avec vos cartes bleues personnelles correspondent à des notes de frais. Les justificatifs seront à partager depuis l’onglet note de frais</a:t>
              </a:r>
              <a:endParaRPr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5" name="Google Shape;323;p29">
            <a:extLst>
              <a:ext uri="{FF2B5EF4-FFF2-40B4-BE49-F238E27FC236}">
                <a16:creationId xmlns:a16="http://schemas.microsoft.com/office/drawing/2014/main" id="{3F06504D-6E87-318E-FA8E-6E7F486D1E0E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015028" y="4835192"/>
            <a:ext cx="653697" cy="653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12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8858960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fr-FR"/>
              <a:t>Scannez, rangez et partagez facilement vos documents</a:t>
            </a:r>
            <a:endParaRPr/>
          </a:p>
        </p:txBody>
      </p:sp>
      <p:grpSp>
        <p:nvGrpSpPr>
          <p:cNvPr id="164" name="Google Shape;164;p12"/>
          <p:cNvGrpSpPr/>
          <p:nvPr/>
        </p:nvGrpSpPr>
        <p:grpSpPr>
          <a:xfrm>
            <a:off x="7622397" y="3731153"/>
            <a:ext cx="3991787" cy="2281312"/>
            <a:chOff x="5593335" y="3324664"/>
            <a:chExt cx="5712794" cy="2281312"/>
          </a:xfrm>
        </p:grpSpPr>
        <p:sp>
          <p:nvSpPr>
            <p:cNvPr id="165" name="Google Shape;165;p12"/>
            <p:cNvSpPr/>
            <p:nvPr/>
          </p:nvSpPr>
          <p:spPr>
            <a:xfrm>
              <a:off x="5593335" y="3324664"/>
              <a:ext cx="5712794" cy="2281312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12"/>
            <p:cNvSpPr txBox="1"/>
            <p:nvPr/>
          </p:nvSpPr>
          <p:spPr>
            <a:xfrm>
              <a:off x="6001882" y="3478779"/>
              <a:ext cx="5123350" cy="19543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sym typeface="Arial"/>
                </a:rPr>
                <a:t>Rangez votre fichier dans le dossier de votre choix</a:t>
              </a:r>
              <a:endParaRPr dirty="0">
                <a:latin typeface="Open Sans" panose="020B0606030504020204" pitchFamily="34" charset="0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sym typeface="Arial"/>
                </a:rPr>
                <a:t>En appuyant sur terminer, sélectionnez le dossier de votre choix. Votre document sera ainsi parfaitement rangé dès son arrivée au cabinet</a:t>
              </a:r>
              <a:endParaRPr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endParaRPr>
            </a:p>
          </p:txBody>
        </p:sp>
      </p:grpSp>
      <p:pic>
        <p:nvPicPr>
          <p:cNvPr id="168" name="Google Shape;168;p12"/>
          <p:cNvPicPr preferRelativeResize="0"/>
          <p:nvPr/>
        </p:nvPicPr>
        <p:blipFill>
          <a:blip r:embed="rId3">
            <a:alphaModFix/>
          </a:blip>
          <a:srcRect l="1449" t="1009" r="1507" b="9521"/>
          <a:stretch>
            <a:fillRect/>
          </a:stretch>
        </p:blipFill>
        <p:spPr>
          <a:xfrm>
            <a:off x="910762" y="1673877"/>
            <a:ext cx="2116962" cy="433858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69" name="Google Shape;169;p12"/>
          <p:cNvSpPr/>
          <p:nvPr/>
        </p:nvSpPr>
        <p:spPr>
          <a:xfrm>
            <a:off x="839204" y="5656007"/>
            <a:ext cx="1479643" cy="294968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0" name="Google Shape;170;p12"/>
          <p:cNvGrpSpPr/>
          <p:nvPr/>
        </p:nvGrpSpPr>
        <p:grpSpPr>
          <a:xfrm>
            <a:off x="723860" y="1952782"/>
            <a:ext cx="3407132" cy="1942647"/>
            <a:chOff x="6096001" y="4492951"/>
            <a:chExt cx="3407132" cy="3015338"/>
          </a:xfrm>
        </p:grpSpPr>
        <p:sp>
          <p:nvSpPr>
            <p:cNvPr id="171" name="Google Shape;171;p12"/>
            <p:cNvSpPr/>
            <p:nvPr/>
          </p:nvSpPr>
          <p:spPr>
            <a:xfrm>
              <a:off x="6096001" y="4492951"/>
              <a:ext cx="3407132" cy="3015338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03A9F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2"/>
            <p:cNvSpPr txBox="1"/>
            <p:nvPr/>
          </p:nvSpPr>
          <p:spPr>
            <a:xfrm>
              <a:off x="6322723" y="4818283"/>
              <a:ext cx="2953688" cy="23646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600" b="1" i="1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Un document sur plusieurs feuillets ?</a:t>
              </a:r>
              <a:endParaRPr sz="1600" dirty="0">
                <a:latin typeface="Open Sans" panose="020B0606030504020204" pitchFamily="34" charset="0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b="0" i="1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Scannez vos pages à la suite : l'application les regroupe automatiquement en un fichier unique</a:t>
              </a:r>
              <a:endParaRPr dirty="0">
                <a:latin typeface="Open Sans" panose="020B0606030504020204" pitchFamily="34" charset="0"/>
              </a:endParaRPr>
            </a:p>
          </p:txBody>
        </p:sp>
      </p:grpSp>
      <p:cxnSp>
        <p:nvCxnSpPr>
          <p:cNvPr id="173" name="Google Shape;173;p12"/>
          <p:cNvCxnSpPr>
            <a:cxnSpLocks/>
            <a:stCxn id="171" idx="2"/>
            <a:endCxn id="169" idx="0"/>
          </p:cNvCxnSpPr>
          <p:nvPr/>
        </p:nvCxnSpPr>
        <p:spPr>
          <a:xfrm rot="5400000">
            <a:off x="1122937" y="4351518"/>
            <a:ext cx="1760578" cy="84840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rgbClr val="03A9F4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174" name="Google Shape;174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48619" y="1695456"/>
            <a:ext cx="653697" cy="65369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roupe 8">
            <a:extLst>
              <a:ext uri="{FF2B5EF4-FFF2-40B4-BE49-F238E27FC236}">
                <a16:creationId xmlns:a16="http://schemas.microsoft.com/office/drawing/2014/main" id="{4D740069-23FC-E66E-F3F1-841509573088}"/>
              </a:ext>
            </a:extLst>
          </p:cNvPr>
          <p:cNvGrpSpPr/>
          <p:nvPr/>
        </p:nvGrpSpPr>
        <p:grpSpPr>
          <a:xfrm>
            <a:off x="4574719" y="2568402"/>
            <a:ext cx="2688223" cy="3435523"/>
            <a:chOff x="4751888" y="2568402"/>
            <a:chExt cx="2688223" cy="3435523"/>
          </a:xfrm>
        </p:grpSpPr>
        <p:pic>
          <p:nvPicPr>
            <p:cNvPr id="167" name="Google Shape;167;p12"/>
            <p:cNvPicPr preferRelativeResize="0"/>
            <p:nvPr/>
          </p:nvPicPr>
          <p:blipFill rotWithShape="1">
            <a:blip r:embed="rId5">
              <a:alphaModFix/>
            </a:blip>
            <a:srcRect t="15127" b="25852"/>
            <a:stretch/>
          </p:blipFill>
          <p:spPr>
            <a:xfrm>
              <a:off x="4751888" y="2568402"/>
              <a:ext cx="2688223" cy="3435523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DBD675A6-9A0B-D5B4-58E2-8A3EF09A8CB0}"/>
                </a:ext>
              </a:extLst>
            </p:cNvPr>
            <p:cNvGrpSpPr/>
            <p:nvPr/>
          </p:nvGrpSpPr>
          <p:grpSpPr>
            <a:xfrm>
              <a:off x="5819340" y="5360109"/>
              <a:ext cx="715061" cy="263950"/>
              <a:chOff x="5819340" y="5360109"/>
              <a:chExt cx="715061" cy="263950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0701BE6E-C005-5A56-85F1-EB9EAF6885D8}"/>
                  </a:ext>
                </a:extLst>
              </p:cNvPr>
              <p:cNvSpPr/>
              <p:nvPr/>
            </p:nvSpPr>
            <p:spPr>
              <a:xfrm>
                <a:off x="5819340" y="5360109"/>
                <a:ext cx="715061" cy="2639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9A66C298-E9B9-3507-E7D5-52E8BBAC3FE3}"/>
                  </a:ext>
                </a:extLst>
              </p:cNvPr>
              <p:cNvSpPr txBox="1"/>
              <p:nvPr/>
            </p:nvSpPr>
            <p:spPr>
              <a:xfrm>
                <a:off x="5906599" y="5401581"/>
                <a:ext cx="627802" cy="2000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700" dirty="0">
                    <a:solidFill>
                      <a:srgbClr val="DF2672"/>
                    </a:solidFill>
                  </a:rPr>
                  <a:t>ANNULER</a:t>
                </a:r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3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8555268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fr-FR" dirty="0"/>
              <a:t>Déposez manuellement votre facture dans le bon dossier</a:t>
            </a:r>
            <a:endParaRPr dirty="0"/>
          </a:p>
        </p:txBody>
      </p:sp>
      <p:pic>
        <p:nvPicPr>
          <p:cNvPr id="199" name="Google Shape;199;p43"/>
          <p:cNvPicPr preferRelativeResize="0"/>
          <p:nvPr/>
        </p:nvPicPr>
        <p:blipFill>
          <a:blip r:embed="rId3">
            <a:alphaModFix/>
          </a:blip>
          <a:srcRect t="5374" b="3551"/>
          <a:stretch>
            <a:fillRect/>
          </a:stretch>
        </p:blipFill>
        <p:spPr>
          <a:xfrm>
            <a:off x="578155" y="1332689"/>
            <a:ext cx="2464527" cy="4876861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0" name="Google Shape;200;p43"/>
          <p:cNvPicPr preferRelativeResize="0"/>
          <p:nvPr/>
        </p:nvPicPr>
        <p:blipFill>
          <a:blip r:embed="rId4">
            <a:alphaModFix/>
          </a:blip>
          <a:srcRect t="5864" b="41645"/>
          <a:stretch>
            <a:fillRect/>
          </a:stretch>
        </p:blipFill>
        <p:spPr>
          <a:xfrm>
            <a:off x="3312620" y="1332690"/>
            <a:ext cx="2439427" cy="278210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1" name="Google Shape;201;p43"/>
          <p:cNvPicPr preferRelativeResize="0"/>
          <p:nvPr/>
        </p:nvPicPr>
        <p:blipFill>
          <a:blip r:embed="rId5">
            <a:alphaModFix/>
          </a:blip>
          <a:srcRect t="5142" b="42367"/>
          <a:stretch>
            <a:fillRect/>
          </a:stretch>
        </p:blipFill>
        <p:spPr>
          <a:xfrm>
            <a:off x="6021985" y="1332689"/>
            <a:ext cx="2439427" cy="278211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02" name="Google Shape;202;p43"/>
          <p:cNvSpPr/>
          <p:nvPr/>
        </p:nvSpPr>
        <p:spPr>
          <a:xfrm>
            <a:off x="3351937" y="4518821"/>
            <a:ext cx="5432400" cy="169072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DF2672"/>
              </a:solidFill>
              <a:highlight>
                <a:srgbClr val="DF267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43"/>
          <p:cNvSpPr txBox="1"/>
          <p:nvPr/>
        </p:nvSpPr>
        <p:spPr>
          <a:xfrm>
            <a:off x="3462460" y="4579373"/>
            <a:ext cx="5321877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fr-FR" sz="1600" b="1" dirty="0">
                <a:solidFill>
                  <a:schemeClr val="accent6"/>
                </a:solidFill>
                <a:latin typeface="Open Sans" panose="020B0606030504020204" pitchFamily="34" charset="0"/>
              </a:rPr>
              <a:t>Vous avez u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ne facture enregistrée dans votre téléphone ?</a:t>
            </a:r>
          </a:p>
          <a:p>
            <a:r>
              <a:rPr lang="fr-FR" sz="16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Partagez-la avec le cabinet en toute simplicité directement depuis l’onglet mes fichiers de l’application. Sélectionnez la société, le dossier dédié (Comptable) puis « Déposer ici ». Simple et immédiat.</a:t>
            </a:r>
            <a:endParaRPr dirty="0">
              <a:solidFill>
                <a:schemeClr val="accent6"/>
              </a:solidFill>
              <a:latin typeface="Open Sans" panose="020B0606030504020204" pitchFamily="34" charset="0"/>
            </a:endParaRPr>
          </a:p>
        </p:txBody>
      </p:sp>
      <p:cxnSp>
        <p:nvCxnSpPr>
          <p:cNvPr id="204" name="Google Shape;204;p43"/>
          <p:cNvCxnSpPr>
            <a:cxnSpLocks/>
            <a:endCxn id="200" idx="1"/>
          </p:cNvCxnSpPr>
          <p:nvPr/>
        </p:nvCxnSpPr>
        <p:spPr>
          <a:xfrm rot="5400000" flipH="1" flipV="1">
            <a:off x="2297524" y="3255153"/>
            <a:ext cx="1546505" cy="483688"/>
          </a:xfrm>
          <a:prstGeom prst="curvedConnector2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02F75831-BA38-2B24-D3ED-06EA51029EB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875" b="45435"/>
          <a:stretch>
            <a:fillRect/>
          </a:stretch>
        </p:blipFill>
        <p:spPr>
          <a:xfrm>
            <a:off x="8799326" y="1332689"/>
            <a:ext cx="2375275" cy="2782108"/>
          </a:xfrm>
          <a:prstGeom prst="rect">
            <a:avLst/>
          </a:prstGeom>
          <a:ln>
            <a:solidFill>
              <a:schemeClr val="bg2"/>
            </a:solidFill>
          </a:ln>
        </p:spPr>
      </p:pic>
      <p:cxnSp>
        <p:nvCxnSpPr>
          <p:cNvPr id="8" name="Google Shape;204;p43">
            <a:extLst>
              <a:ext uri="{FF2B5EF4-FFF2-40B4-BE49-F238E27FC236}">
                <a16:creationId xmlns:a16="http://schemas.microsoft.com/office/drawing/2014/main" id="{AE08EAA5-4C40-F966-93C8-A474CF357CAA}"/>
              </a:ext>
            </a:extLst>
          </p:cNvPr>
          <p:cNvCxnSpPr>
            <a:cxnSpLocks/>
          </p:cNvCxnSpPr>
          <p:nvPr/>
        </p:nvCxnSpPr>
        <p:spPr>
          <a:xfrm>
            <a:off x="5656939" y="1926336"/>
            <a:ext cx="439063" cy="1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0" name="Google Shape;204;p43">
            <a:extLst>
              <a:ext uri="{FF2B5EF4-FFF2-40B4-BE49-F238E27FC236}">
                <a16:creationId xmlns:a16="http://schemas.microsoft.com/office/drawing/2014/main" id="{EA44E893-97A2-A138-FF32-CE19C244E63D}"/>
              </a:ext>
            </a:extLst>
          </p:cNvPr>
          <p:cNvCxnSpPr>
            <a:cxnSpLocks/>
          </p:cNvCxnSpPr>
          <p:nvPr/>
        </p:nvCxnSpPr>
        <p:spPr>
          <a:xfrm>
            <a:off x="8461412" y="1926335"/>
            <a:ext cx="439063" cy="1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1C608D18-9BF3-890F-6094-A2EBA4D02FD4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81117" b="8651"/>
          <a:stretch>
            <a:fillRect/>
          </a:stretch>
        </p:blipFill>
        <p:spPr>
          <a:xfrm>
            <a:off x="8799326" y="3574527"/>
            <a:ext cx="2375275" cy="540270"/>
          </a:xfrm>
          <a:prstGeom prst="rect">
            <a:avLst/>
          </a:prstGeom>
          <a:ln>
            <a:noFill/>
          </a:ln>
        </p:spPr>
      </p:pic>
      <p:sp>
        <p:nvSpPr>
          <p:cNvPr id="12" name="Google Shape;185;p13">
            <a:extLst>
              <a:ext uri="{FF2B5EF4-FFF2-40B4-BE49-F238E27FC236}">
                <a16:creationId xmlns:a16="http://schemas.microsoft.com/office/drawing/2014/main" id="{38CCBD87-BC81-5A87-7FF8-0FA72F2D95D4}"/>
              </a:ext>
            </a:extLst>
          </p:cNvPr>
          <p:cNvSpPr/>
          <p:nvPr/>
        </p:nvSpPr>
        <p:spPr>
          <a:xfrm>
            <a:off x="10259568" y="3771119"/>
            <a:ext cx="972661" cy="386302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" name="Google Shape;189;p13">
            <a:extLst>
              <a:ext uri="{FF2B5EF4-FFF2-40B4-BE49-F238E27FC236}">
                <a16:creationId xmlns:a16="http://schemas.microsoft.com/office/drawing/2014/main" id="{387480AE-5DFD-3E0B-A8C5-953CD389717D}"/>
              </a:ext>
            </a:extLst>
          </p:cNvPr>
          <p:cNvGrpSpPr/>
          <p:nvPr/>
        </p:nvGrpSpPr>
        <p:grpSpPr>
          <a:xfrm>
            <a:off x="8992635" y="4518820"/>
            <a:ext cx="2649928" cy="1690725"/>
            <a:chOff x="7430829" y="3014392"/>
            <a:chExt cx="4418830" cy="2311944"/>
          </a:xfrm>
        </p:grpSpPr>
        <p:sp>
          <p:nvSpPr>
            <p:cNvPr id="14" name="Google Shape;190;p13">
              <a:extLst>
                <a:ext uri="{FF2B5EF4-FFF2-40B4-BE49-F238E27FC236}">
                  <a16:creationId xmlns:a16="http://schemas.microsoft.com/office/drawing/2014/main" id="{F2F05C7D-81F6-CC34-86FC-409A40FE0D6E}"/>
                </a:ext>
              </a:extLst>
            </p:cNvPr>
            <p:cNvSpPr/>
            <p:nvPr/>
          </p:nvSpPr>
          <p:spPr>
            <a:xfrm>
              <a:off x="7430829" y="3014392"/>
              <a:ext cx="4418830" cy="2311944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3A9F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" name="Google Shape;192;p13">
              <a:extLst>
                <a:ext uri="{FF2B5EF4-FFF2-40B4-BE49-F238E27FC236}">
                  <a16:creationId xmlns:a16="http://schemas.microsoft.com/office/drawing/2014/main" id="{596A785A-5767-7C05-DB79-0EA016CE469B}"/>
                </a:ext>
              </a:extLst>
            </p:cNvPr>
            <p:cNvSpPr txBox="1"/>
            <p:nvPr/>
          </p:nvSpPr>
          <p:spPr>
            <a:xfrm>
              <a:off x="7599176" y="3223450"/>
              <a:ext cx="4109669" cy="19990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fr-FR" b="1" i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Réforme ou pas, gardez</a:t>
              </a:r>
              <a:br>
                <a:rPr lang="fr-FR" b="1" i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</a:br>
              <a:r>
                <a:rPr lang="fr-FR" b="1" i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 réflexe !</a:t>
              </a:r>
            </a:p>
            <a:p>
              <a:r>
                <a:rPr lang="fr-FR" i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Déposez ici vos factures non-électroniques (étranger, péages, parking, carburant, restaurants &lt; 150€)</a:t>
              </a:r>
            </a:p>
          </p:txBody>
        </p:sp>
      </p:grpSp>
      <p:pic>
        <p:nvPicPr>
          <p:cNvPr id="16" name="Google Shape;323;p29">
            <a:extLst>
              <a:ext uri="{FF2B5EF4-FFF2-40B4-BE49-F238E27FC236}">
                <a16:creationId xmlns:a16="http://schemas.microsoft.com/office/drawing/2014/main" id="{756E2BFD-5FAC-5D0F-5DEB-071529145507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278338" y="4308253"/>
            <a:ext cx="536099" cy="50754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" name="Google Shape;204;p43">
            <a:extLst>
              <a:ext uri="{FF2B5EF4-FFF2-40B4-BE49-F238E27FC236}">
                <a16:creationId xmlns:a16="http://schemas.microsoft.com/office/drawing/2014/main" id="{4A229154-5934-9F00-866F-6BE3AF6FD862}"/>
              </a:ext>
            </a:extLst>
          </p:cNvPr>
          <p:cNvCxnSpPr>
            <a:cxnSpLocks/>
          </p:cNvCxnSpPr>
          <p:nvPr/>
        </p:nvCxnSpPr>
        <p:spPr>
          <a:xfrm rot="10800000" flipV="1">
            <a:off x="8680948" y="4114798"/>
            <a:ext cx="1578621" cy="388629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82;p13">
            <a:extLst>
              <a:ext uri="{FF2B5EF4-FFF2-40B4-BE49-F238E27FC236}">
                <a16:creationId xmlns:a16="http://schemas.microsoft.com/office/drawing/2014/main" id="{3AA52C2D-E0C0-0517-B8A3-183ABE5597E0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l="273" t="1749" r="2020" b="623"/>
          <a:stretch>
            <a:fillRect/>
          </a:stretch>
        </p:blipFill>
        <p:spPr>
          <a:xfrm>
            <a:off x="3051806" y="1153702"/>
            <a:ext cx="2302932" cy="4626947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80" name="Google Shape;180;p13"/>
          <p:cNvSpPr txBox="1">
            <a:spLocks noGrp="1"/>
          </p:cNvSpPr>
          <p:nvPr>
            <p:ph type="title"/>
          </p:nvPr>
        </p:nvSpPr>
        <p:spPr>
          <a:xfrm>
            <a:off x="479003" y="348662"/>
            <a:ext cx="1011485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/>
              <a:t>Transférez vos documents reçus par email vers une adresse dédiée</a:t>
            </a:r>
            <a:endParaRPr/>
          </a:p>
        </p:txBody>
      </p:sp>
      <p:pic>
        <p:nvPicPr>
          <p:cNvPr id="181" name="Google Shape;181;p13"/>
          <p:cNvPicPr preferRelativeResize="0"/>
          <p:nvPr/>
        </p:nvPicPr>
        <p:blipFill>
          <a:blip r:embed="rId4">
            <a:alphaModFix/>
          </a:blip>
          <a:srcRect t="4671" b="2182"/>
          <a:stretch>
            <a:fillRect/>
          </a:stretch>
        </p:blipFill>
        <p:spPr>
          <a:xfrm>
            <a:off x="479004" y="1138898"/>
            <a:ext cx="2356952" cy="464175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83" name="Google Shape;183;p13"/>
          <p:cNvSpPr/>
          <p:nvPr/>
        </p:nvSpPr>
        <p:spPr>
          <a:xfrm>
            <a:off x="3426690" y="1970324"/>
            <a:ext cx="1889551" cy="316128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4" name="Google Shape;184;p13"/>
          <p:cNvCxnSpPr>
            <a:cxnSpLocks/>
            <a:stCxn id="185" idx="3"/>
            <a:endCxn id="183" idx="2"/>
          </p:cNvCxnSpPr>
          <p:nvPr/>
        </p:nvCxnSpPr>
        <p:spPr>
          <a:xfrm flipV="1">
            <a:off x="2813078" y="2286452"/>
            <a:ext cx="1558388" cy="658366"/>
          </a:xfrm>
          <a:prstGeom prst="curvedConnector2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grpSp>
        <p:nvGrpSpPr>
          <p:cNvPr id="186" name="Google Shape;186;p13"/>
          <p:cNvGrpSpPr/>
          <p:nvPr/>
        </p:nvGrpSpPr>
        <p:grpSpPr>
          <a:xfrm>
            <a:off x="5741970" y="3485505"/>
            <a:ext cx="5466055" cy="2264724"/>
            <a:chOff x="6096000" y="4492950"/>
            <a:chExt cx="5466055" cy="2169158"/>
          </a:xfrm>
        </p:grpSpPr>
        <p:sp>
          <p:nvSpPr>
            <p:cNvPr id="187" name="Google Shape;187;p13"/>
            <p:cNvSpPr/>
            <p:nvPr/>
          </p:nvSpPr>
          <p:spPr>
            <a:xfrm>
              <a:off x="6096000" y="4492950"/>
              <a:ext cx="5466055" cy="2169158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3"/>
            <p:cNvSpPr txBox="1"/>
            <p:nvPr/>
          </p:nvSpPr>
          <p:spPr>
            <a:xfrm>
              <a:off x="6303726" y="4656332"/>
              <a:ext cx="5197841" cy="184239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Vos adresses d’envoi</a:t>
              </a:r>
              <a:endParaRPr dirty="0">
                <a:latin typeface="Open Sans" panose="020B0606030504020204" pitchFamily="34" charset="0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Pour simplifier votre quotidien, nous avons configuré des adresses de collecte dédiées. Depuis votre messagerie, transférez à l’adresse dédié de votre choix le mail reçu et sa pièce jointe : vos documents sont automatiquement rangés dans la ZONE DE DEPÔT.</a:t>
              </a:r>
              <a:endParaRPr dirty="0">
                <a:latin typeface="Open Sans" panose="020B0606030504020204" pitchFamily="34" charset="0"/>
              </a:endParaRPr>
            </a:p>
          </p:txBody>
        </p:sp>
      </p:grpSp>
      <p:sp>
        <p:nvSpPr>
          <p:cNvPr id="185" name="Google Shape;185;p13"/>
          <p:cNvSpPr/>
          <p:nvPr/>
        </p:nvSpPr>
        <p:spPr>
          <a:xfrm>
            <a:off x="1030383" y="2751667"/>
            <a:ext cx="1782695" cy="386302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9" name="Google Shape;189;p13"/>
          <p:cNvGrpSpPr/>
          <p:nvPr/>
        </p:nvGrpSpPr>
        <p:grpSpPr>
          <a:xfrm>
            <a:off x="7332713" y="1885031"/>
            <a:ext cx="3722400" cy="951752"/>
            <a:chOff x="7742673" y="3097193"/>
            <a:chExt cx="3722400" cy="1301452"/>
          </a:xfrm>
        </p:grpSpPr>
        <p:sp>
          <p:nvSpPr>
            <p:cNvPr id="190" name="Google Shape;190;p13"/>
            <p:cNvSpPr/>
            <p:nvPr/>
          </p:nvSpPr>
          <p:spPr>
            <a:xfrm>
              <a:off x="7742673" y="3097193"/>
              <a:ext cx="3722400" cy="1301452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3A9F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3"/>
            <p:cNvSpPr txBox="1"/>
            <p:nvPr/>
          </p:nvSpPr>
          <p:spPr>
            <a:xfrm>
              <a:off x="7876227" y="3242912"/>
              <a:ext cx="3290700" cy="10100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fr-FR" i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Enregistrez l’adresse dédiée dans votre messagerie pour ne plus avoir à la saisir.</a:t>
              </a:r>
              <a:endParaRPr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" name="Google Shape;323;p29">
            <a:extLst>
              <a:ext uri="{FF2B5EF4-FFF2-40B4-BE49-F238E27FC236}">
                <a16:creationId xmlns:a16="http://schemas.microsoft.com/office/drawing/2014/main" id="{124A5ACC-7FA1-8B8D-4F25-10DCA7109F4C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40144" y="1649079"/>
            <a:ext cx="653697" cy="6536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>
          <a:extLst>
            <a:ext uri="{FF2B5EF4-FFF2-40B4-BE49-F238E27FC236}">
              <a16:creationId xmlns:a16="http://schemas.microsoft.com/office/drawing/2014/main" id="{B37E94A4-0383-277A-B67A-FCE9249C9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0">
            <a:extLst>
              <a:ext uri="{FF2B5EF4-FFF2-40B4-BE49-F238E27FC236}">
                <a16:creationId xmlns:a16="http://schemas.microsoft.com/office/drawing/2014/main" id="{A9C3416B-3DD1-4556-5F01-A42959EC5B5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38" y="349272"/>
            <a:ext cx="10243424" cy="56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</a:pPr>
            <a:r>
              <a:rPr lang="fr-F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Saisissez et partagez instantanément les variables de paie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Google Shape;186;p13">
            <a:extLst>
              <a:ext uri="{FF2B5EF4-FFF2-40B4-BE49-F238E27FC236}">
                <a16:creationId xmlns:a16="http://schemas.microsoft.com/office/drawing/2014/main" id="{41230EE1-90D1-9479-B672-3AE72C4E0946}"/>
              </a:ext>
            </a:extLst>
          </p:cNvPr>
          <p:cNvGrpSpPr/>
          <p:nvPr/>
        </p:nvGrpSpPr>
        <p:grpSpPr>
          <a:xfrm>
            <a:off x="6559611" y="4663439"/>
            <a:ext cx="4725397" cy="1525515"/>
            <a:chOff x="5890073" y="4222535"/>
            <a:chExt cx="5780481" cy="3049834"/>
          </a:xfrm>
        </p:grpSpPr>
        <p:sp>
          <p:nvSpPr>
            <p:cNvPr id="4" name="Google Shape;187;p13">
              <a:extLst>
                <a:ext uri="{FF2B5EF4-FFF2-40B4-BE49-F238E27FC236}">
                  <a16:creationId xmlns:a16="http://schemas.microsoft.com/office/drawing/2014/main" id="{F234E7E9-3CBA-4529-0955-42F3D817E7F8}"/>
                </a:ext>
              </a:extLst>
            </p:cNvPr>
            <p:cNvSpPr/>
            <p:nvPr/>
          </p:nvSpPr>
          <p:spPr>
            <a:xfrm>
              <a:off x="5890073" y="4222535"/>
              <a:ext cx="5780481" cy="3049834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188;p13">
              <a:extLst>
                <a:ext uri="{FF2B5EF4-FFF2-40B4-BE49-F238E27FC236}">
                  <a16:creationId xmlns:a16="http://schemas.microsoft.com/office/drawing/2014/main" id="{B3FD5A9B-D951-0C50-366B-3C02F29D30AE}"/>
                </a:ext>
              </a:extLst>
            </p:cNvPr>
            <p:cNvSpPr txBox="1"/>
            <p:nvPr/>
          </p:nvSpPr>
          <p:spPr>
            <a:xfrm>
              <a:off x="6041904" y="4609163"/>
              <a:ext cx="5628650" cy="22765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Déclarez les variables de paie en quelques clics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6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pour garantir une préparation fluide et fiable de vos bulletins de paie </a:t>
              </a: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08C52D37-9006-6BA6-430C-5633790300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389"/>
          <a:stretch>
            <a:fillRect/>
          </a:stretch>
        </p:blipFill>
        <p:spPr>
          <a:xfrm>
            <a:off x="617853" y="1372715"/>
            <a:ext cx="2291960" cy="47693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64AB92EB-6A80-F768-8FFD-010406B34C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093"/>
          <a:stretch>
            <a:fillRect/>
          </a:stretch>
        </p:blipFill>
        <p:spPr>
          <a:xfrm>
            <a:off x="3373029" y="1372715"/>
            <a:ext cx="2282862" cy="481624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6" name="Google Shape;184;p13">
            <a:extLst>
              <a:ext uri="{FF2B5EF4-FFF2-40B4-BE49-F238E27FC236}">
                <a16:creationId xmlns:a16="http://schemas.microsoft.com/office/drawing/2014/main" id="{522D4F1F-3E2B-4700-463A-EAF518BCAC04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2832098" y="3780835"/>
            <a:ext cx="540931" cy="443693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29" name="Google Shape;184;p13">
            <a:extLst>
              <a:ext uri="{FF2B5EF4-FFF2-40B4-BE49-F238E27FC236}">
                <a16:creationId xmlns:a16="http://schemas.microsoft.com/office/drawing/2014/main" id="{2936229B-5F91-33F4-5224-787C009F17CC}"/>
              </a:ext>
            </a:extLst>
          </p:cNvPr>
          <p:cNvCxnSpPr>
            <a:cxnSpLocks/>
          </p:cNvCxnSpPr>
          <p:nvPr/>
        </p:nvCxnSpPr>
        <p:spPr>
          <a:xfrm flipV="1">
            <a:off x="5655891" y="5485285"/>
            <a:ext cx="781488" cy="510277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" name="Google Shape;185;p13">
            <a:extLst>
              <a:ext uri="{FF2B5EF4-FFF2-40B4-BE49-F238E27FC236}">
                <a16:creationId xmlns:a16="http://schemas.microsoft.com/office/drawing/2014/main" id="{F00B8F75-B5AF-85B8-21B4-8A06BF9DFAE5}"/>
              </a:ext>
            </a:extLst>
          </p:cNvPr>
          <p:cNvSpPr/>
          <p:nvPr/>
        </p:nvSpPr>
        <p:spPr>
          <a:xfrm>
            <a:off x="2207172" y="4125616"/>
            <a:ext cx="624927" cy="689564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90433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>
          <a:extLst>
            <a:ext uri="{FF2B5EF4-FFF2-40B4-BE49-F238E27FC236}">
              <a16:creationId xmlns:a16="http://schemas.microsoft.com/office/drawing/2014/main" id="{37FCADB2-256A-4105-AD52-9B52136B6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0">
            <a:extLst>
              <a:ext uri="{FF2B5EF4-FFF2-40B4-BE49-F238E27FC236}">
                <a16:creationId xmlns:a16="http://schemas.microsoft.com/office/drawing/2014/main" id="{94EDF3B8-6DD3-9CFC-47FB-E5F103AF4D1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03938" y="349272"/>
            <a:ext cx="10243424" cy="5648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</a:pPr>
            <a:r>
              <a:rPr lang="fr-F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Saisissez et partagez instantanément les variables de paie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763C0C1-61AA-6387-3EA7-8551E4F5C95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-1" b="44860"/>
          <a:stretch>
            <a:fillRect/>
          </a:stretch>
        </p:blipFill>
        <p:spPr>
          <a:xfrm>
            <a:off x="8826788" y="1352873"/>
            <a:ext cx="2424834" cy="2905122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A0A2A52A-A893-4287-AEA8-99BD915C533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" b="44858"/>
          <a:stretch>
            <a:fillRect/>
          </a:stretch>
        </p:blipFill>
        <p:spPr>
          <a:xfrm>
            <a:off x="6087340" y="1352873"/>
            <a:ext cx="2424834" cy="2905122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D8015BF1-8EC7-24BE-47EB-C0D203E0DD2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-1" b="44859"/>
          <a:stretch>
            <a:fillRect/>
          </a:stretch>
        </p:blipFill>
        <p:spPr>
          <a:xfrm>
            <a:off x="3347893" y="1352873"/>
            <a:ext cx="2424834" cy="2905122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A06B196-A9AE-8514-6046-28861B9F1A4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9819"/>
          <a:stretch>
            <a:fillRect/>
          </a:stretch>
        </p:blipFill>
        <p:spPr>
          <a:xfrm>
            <a:off x="608446" y="1352873"/>
            <a:ext cx="2424834" cy="4751132"/>
          </a:xfrm>
          <a:prstGeom prst="rect">
            <a:avLst/>
          </a:prstGeom>
          <a:ln>
            <a:solidFill>
              <a:schemeClr val="bg2"/>
            </a:solidFill>
          </a:ln>
        </p:spPr>
      </p:pic>
      <p:grpSp>
        <p:nvGrpSpPr>
          <p:cNvPr id="2" name="Google Shape;186;p13">
            <a:extLst>
              <a:ext uri="{FF2B5EF4-FFF2-40B4-BE49-F238E27FC236}">
                <a16:creationId xmlns:a16="http://schemas.microsoft.com/office/drawing/2014/main" id="{74C3C2F9-533A-5892-74AF-89E4C50D7267}"/>
              </a:ext>
            </a:extLst>
          </p:cNvPr>
          <p:cNvGrpSpPr/>
          <p:nvPr/>
        </p:nvGrpSpPr>
        <p:grpSpPr>
          <a:xfrm>
            <a:off x="3268541" y="4397831"/>
            <a:ext cx="8068335" cy="2177280"/>
            <a:chOff x="6096000" y="4492949"/>
            <a:chExt cx="5409182" cy="2421488"/>
          </a:xfrm>
        </p:grpSpPr>
        <p:sp>
          <p:nvSpPr>
            <p:cNvPr id="4" name="Google Shape;187;p13">
              <a:extLst>
                <a:ext uri="{FF2B5EF4-FFF2-40B4-BE49-F238E27FC236}">
                  <a16:creationId xmlns:a16="http://schemas.microsoft.com/office/drawing/2014/main" id="{9F4D86F7-DF35-A266-6610-8F5B49873332}"/>
                </a:ext>
              </a:extLst>
            </p:cNvPr>
            <p:cNvSpPr/>
            <p:nvPr/>
          </p:nvSpPr>
          <p:spPr>
            <a:xfrm>
              <a:off x="6096000" y="4492949"/>
              <a:ext cx="5404175" cy="2421488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188;p13">
              <a:extLst>
                <a:ext uri="{FF2B5EF4-FFF2-40B4-BE49-F238E27FC236}">
                  <a16:creationId xmlns:a16="http://schemas.microsoft.com/office/drawing/2014/main" id="{C3489850-D51B-D7E2-9E59-BEF4714A0BF4}"/>
                </a:ext>
              </a:extLst>
            </p:cNvPr>
            <p:cNvSpPr txBox="1"/>
            <p:nvPr/>
          </p:nvSpPr>
          <p:spPr>
            <a:xfrm>
              <a:off x="6174036" y="4685381"/>
              <a:ext cx="5331146" cy="2036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Décl</a:t>
              </a:r>
              <a:r>
                <a:rPr lang="fr-FR" sz="18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arez une variable : « l’absence de salarié »</a:t>
              </a:r>
              <a:endPara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Renseignez le nom du salarié, les dates d'absence et un commentaire (facultatif). Pour une absence à cheval sur deux mois, l'application génère automatiquement deux lignes pour respecter les périodes de paie. 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U</a:t>
              </a:r>
              <a:r>
                <a:rPr lang="fr-FR" sz="16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ne fois la variable pré-enregistrée, vous pouvez compléter votre liste (pour d'autres salariés) avant l'envoi au cabinet.</a:t>
              </a:r>
            </a:p>
          </p:txBody>
        </p:sp>
      </p:grpSp>
      <p:cxnSp>
        <p:nvCxnSpPr>
          <p:cNvPr id="8" name="Google Shape;184;p13">
            <a:extLst>
              <a:ext uri="{FF2B5EF4-FFF2-40B4-BE49-F238E27FC236}">
                <a16:creationId xmlns:a16="http://schemas.microsoft.com/office/drawing/2014/main" id="{BB7ADC79-0027-BDA9-47A8-D4E6DAF5C9C1}"/>
              </a:ext>
            </a:extLst>
          </p:cNvPr>
          <p:cNvCxnSpPr>
            <a:cxnSpLocks/>
            <a:stCxn id="4" idx="1"/>
          </p:cNvCxnSpPr>
          <p:nvPr/>
        </p:nvCxnSpPr>
        <p:spPr>
          <a:xfrm rot="10800000">
            <a:off x="2857505" y="4699005"/>
            <a:ext cx="411043" cy="787467"/>
          </a:xfrm>
          <a:prstGeom prst="curvedConnector2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19556829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BEA235D-1169-116D-0E2F-2014221C5A1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8222"/>
          <a:stretch>
            <a:fillRect/>
          </a:stretch>
        </p:blipFill>
        <p:spPr>
          <a:xfrm>
            <a:off x="8462065" y="1432671"/>
            <a:ext cx="2564182" cy="1770438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294C823-4F26-67D7-7BCB-77D54469150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507" b="7929"/>
          <a:stretch>
            <a:fillRect/>
          </a:stretch>
        </p:blipFill>
        <p:spPr>
          <a:xfrm>
            <a:off x="5745156" y="1486896"/>
            <a:ext cx="2279066" cy="4335989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6713FE38-4D38-0CA4-2857-B6C83938CDC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1138" b="3369"/>
          <a:stretch>
            <a:fillRect/>
          </a:stretch>
        </p:blipFill>
        <p:spPr>
          <a:xfrm>
            <a:off x="552023" y="1363133"/>
            <a:ext cx="2279066" cy="4728608"/>
          </a:xfrm>
          <a:prstGeom prst="rect">
            <a:avLst/>
          </a:prstGeom>
          <a:ln>
            <a:solidFill>
              <a:schemeClr val="bg2"/>
            </a:solidFill>
          </a:ln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C838D6C3-3E10-1D99-D17A-9EDA85F7E14F}"/>
              </a:ext>
            </a:extLst>
          </p:cNvPr>
          <p:cNvGrpSpPr/>
          <p:nvPr/>
        </p:nvGrpSpPr>
        <p:grpSpPr>
          <a:xfrm>
            <a:off x="3108676" y="2162316"/>
            <a:ext cx="2279065" cy="3536806"/>
            <a:chOff x="847880" y="2629277"/>
            <a:chExt cx="4770529" cy="1626556"/>
          </a:xfrm>
        </p:grpSpPr>
        <p:sp>
          <p:nvSpPr>
            <p:cNvPr id="2" name="Google Shape;152;p11">
              <a:extLst>
                <a:ext uri="{FF2B5EF4-FFF2-40B4-BE49-F238E27FC236}">
                  <a16:creationId xmlns:a16="http://schemas.microsoft.com/office/drawing/2014/main" id="{F8EE32FB-2C74-335D-5179-62F5D583B789}"/>
                </a:ext>
              </a:extLst>
            </p:cNvPr>
            <p:cNvSpPr/>
            <p:nvPr/>
          </p:nvSpPr>
          <p:spPr>
            <a:xfrm>
              <a:off x="847880" y="2629277"/>
              <a:ext cx="4770529" cy="1626556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" name="Google Shape;155;p11">
              <a:extLst>
                <a:ext uri="{FF2B5EF4-FFF2-40B4-BE49-F238E27FC236}">
                  <a16:creationId xmlns:a16="http://schemas.microsoft.com/office/drawing/2014/main" id="{E64BDA0B-E0C7-86BE-D344-6A4E92D1ABD9}"/>
                </a:ext>
              </a:extLst>
            </p:cNvPr>
            <p:cNvSpPr txBox="1"/>
            <p:nvPr/>
          </p:nvSpPr>
          <p:spPr>
            <a:xfrm>
              <a:off x="1274997" y="2745455"/>
              <a:ext cx="4250483" cy="13942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sym typeface="Arial"/>
                </a:rPr>
                <a:t>Transmettez votre déclaration</a:t>
              </a:r>
              <a:endParaRPr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Votre variable est actuellement pré-enregistrée, son statut est « </a:t>
              </a:r>
              <a:r>
                <a:rPr lang="fr-FR" sz="16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Non envoyé </a:t>
              </a: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». Finalisez l’envoi au cabinet en cliquant sur les trois points puis sur « </a:t>
              </a:r>
              <a:r>
                <a:rPr lang="fr-FR" sz="1600" b="1" dirty="0">
                  <a:solidFill>
                    <a:srgbClr val="0070C0"/>
                  </a:solidFill>
                  <a:latin typeface="Open Sans" panose="020B0606030504020204" pitchFamily="34" charset="0"/>
                </a:rPr>
                <a:t>Déposer </a:t>
              </a: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». </a:t>
              </a:r>
              <a:endParaRPr sz="18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endParaRPr>
            </a:p>
          </p:txBody>
        </p: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A6BA831C-B9F8-F19A-4163-71F786BB2339}"/>
              </a:ext>
            </a:extLst>
          </p:cNvPr>
          <p:cNvGrpSpPr/>
          <p:nvPr/>
        </p:nvGrpSpPr>
        <p:grpSpPr>
          <a:xfrm>
            <a:off x="8630178" y="3654891"/>
            <a:ext cx="2319867" cy="2727131"/>
            <a:chOff x="1199579" y="2629277"/>
            <a:chExt cx="4418830" cy="1779476"/>
          </a:xfrm>
        </p:grpSpPr>
        <p:sp>
          <p:nvSpPr>
            <p:cNvPr id="9" name="Google Shape;152;p11">
              <a:extLst>
                <a:ext uri="{FF2B5EF4-FFF2-40B4-BE49-F238E27FC236}">
                  <a16:creationId xmlns:a16="http://schemas.microsoft.com/office/drawing/2014/main" id="{548F0855-D3E1-96D6-A44E-6A24C59910A3}"/>
                </a:ext>
              </a:extLst>
            </p:cNvPr>
            <p:cNvSpPr/>
            <p:nvPr/>
          </p:nvSpPr>
          <p:spPr>
            <a:xfrm>
              <a:off x="1199579" y="2629277"/>
              <a:ext cx="4418830" cy="1626556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" name="Google Shape;155;p11">
              <a:extLst>
                <a:ext uri="{FF2B5EF4-FFF2-40B4-BE49-F238E27FC236}">
                  <a16:creationId xmlns:a16="http://schemas.microsoft.com/office/drawing/2014/main" id="{45AF9B3E-4F46-1856-852A-7E2D100B7DC2}"/>
                </a:ext>
              </a:extLst>
            </p:cNvPr>
            <p:cNvSpPr txBox="1"/>
            <p:nvPr/>
          </p:nvSpPr>
          <p:spPr>
            <a:xfrm>
              <a:off x="1388792" y="2688786"/>
              <a:ext cx="4082132" cy="17199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sym typeface="Arial"/>
                </a:rPr>
                <a:t>Suivi de l’envoi</a:t>
              </a:r>
              <a:endPara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Votre déclaration est bien transmise, son statut devient </a:t>
              </a:r>
              <a:r>
                <a:rPr lang="fr-FR" sz="1600" b="1" dirty="0">
                  <a:solidFill>
                    <a:srgbClr val="00B050"/>
                  </a:solidFill>
                  <a:latin typeface="Open Sans" panose="020B0606030504020204" pitchFamily="34" charset="0"/>
                </a:rPr>
                <a:t>« Envoyé ».</a:t>
              </a:r>
              <a:endParaRPr lang="fr-FR" sz="1600" b="1" dirty="0">
                <a:solidFill>
                  <a:schemeClr val="accent6"/>
                </a:solidFill>
                <a:latin typeface="Open Sans" panose="020B0606030504020204" pitchFamily="34" charset="0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Notre équipe prend le relais pour son traitement. </a:t>
              </a:r>
              <a:endParaRPr lang="fr-FR" sz="18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endParaRPr>
            </a:p>
          </p:txBody>
        </p:sp>
      </p:grpSp>
      <p:cxnSp>
        <p:nvCxnSpPr>
          <p:cNvPr id="11" name="Google Shape;184;p13">
            <a:extLst>
              <a:ext uri="{FF2B5EF4-FFF2-40B4-BE49-F238E27FC236}">
                <a16:creationId xmlns:a16="http://schemas.microsoft.com/office/drawing/2014/main" id="{A6823BA8-D0BD-9365-1F6A-F766FF26F9CF}"/>
              </a:ext>
            </a:extLst>
          </p:cNvPr>
          <p:cNvCxnSpPr>
            <a:cxnSpLocks/>
            <a:stCxn id="2" idx="1"/>
          </p:cNvCxnSpPr>
          <p:nvPr/>
        </p:nvCxnSpPr>
        <p:spPr>
          <a:xfrm rot="10800000">
            <a:off x="2634320" y="2532889"/>
            <a:ext cx="474357" cy="1397831"/>
          </a:xfrm>
          <a:prstGeom prst="curvedConnector2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23" name="Titre 22">
            <a:extLst>
              <a:ext uri="{FF2B5EF4-FFF2-40B4-BE49-F238E27FC236}">
                <a16:creationId xmlns:a16="http://schemas.microsoft.com/office/drawing/2014/main" id="{453D2057-601D-EFA7-771D-FAB7391CD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004" y="348662"/>
            <a:ext cx="8564412" cy="517185"/>
          </a:xfrm>
        </p:spPr>
        <p:txBody>
          <a:bodyPr/>
          <a:lstStyle/>
          <a:p>
            <a:r>
              <a:rPr lang="fr-F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Saisissez et partagez instantanément les variables de paie</a:t>
            </a:r>
            <a:endParaRPr lang="fr-F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"/>
          <p:cNvSpPr txBox="1">
            <a:spLocks noGrp="1"/>
          </p:cNvSpPr>
          <p:nvPr>
            <p:ph type="title"/>
          </p:nvPr>
        </p:nvSpPr>
        <p:spPr>
          <a:xfrm>
            <a:off x="772279" y="683246"/>
            <a:ext cx="4550196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</a:pPr>
            <a:r>
              <a:rPr lang="fr-FR" sz="3200" dirty="0">
                <a:solidFill>
                  <a:schemeClr val="accent6"/>
                </a:solidFill>
              </a:rPr>
              <a:t>Yvan Expertise</a:t>
            </a:r>
            <a:endParaRPr sz="3200" dirty="0">
              <a:solidFill>
                <a:schemeClr val="accent6"/>
              </a:solidFill>
            </a:endParaRPr>
          </a:p>
        </p:txBody>
      </p:sp>
      <p:sp>
        <p:nvSpPr>
          <p:cNvPr id="41" name="Google Shape;41;p1"/>
          <p:cNvSpPr txBox="1">
            <a:spLocks noGrp="1"/>
          </p:cNvSpPr>
          <p:nvPr>
            <p:ph type="subTitle" idx="1"/>
          </p:nvPr>
        </p:nvSpPr>
        <p:spPr>
          <a:xfrm>
            <a:off x="668867" y="2786145"/>
            <a:ext cx="4953000" cy="2890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800" dirty="0"/>
              <a:t>La qualité de notre relation est notre priorité. C’est pourquoi nous mettons à votre disposition ce portail collaboratif pour fluidifier nos échanges et sécuriser vos documents.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800" dirty="0"/>
              <a:t>Ce support a été conçu pour vous accompagner pas à pas sur </a:t>
            </a:r>
            <a:r>
              <a:rPr lang="fr-FR" sz="1800" b="1" dirty="0"/>
              <a:t>l’application smartphone</a:t>
            </a:r>
            <a:r>
              <a:rPr lang="fr-FR" sz="1800" dirty="0"/>
              <a:t>. Retrouvez-y l'ensemble des fonctionnalités clés pour faciliter votre prise en main.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800" b="1" dirty="0"/>
              <a:t>Laissez-vous guider</a:t>
            </a:r>
            <a:endParaRPr lang="fr-FR" sz="1800" dirty="0"/>
          </a:p>
        </p:txBody>
      </p:sp>
      <p:sp>
        <p:nvSpPr>
          <p:cNvPr id="42" name="Google Shape;42;p1"/>
          <p:cNvSpPr txBox="1"/>
          <p:nvPr/>
        </p:nvSpPr>
        <p:spPr>
          <a:xfrm>
            <a:off x="1799451" y="2447591"/>
            <a:ext cx="249585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GUIDE D'UTILISATION</a:t>
            </a:r>
            <a:endParaRPr dirty="0"/>
          </a:p>
        </p:txBody>
      </p:sp>
      <p:sp>
        <p:nvSpPr>
          <p:cNvPr id="43" name="Google Shape;43;p1"/>
          <p:cNvSpPr txBox="1"/>
          <p:nvPr/>
        </p:nvSpPr>
        <p:spPr>
          <a:xfrm>
            <a:off x="965713" y="1586208"/>
            <a:ext cx="4356762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fr-FR" sz="20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VOTRE CABINET DANS LA POCHE</a:t>
            </a:r>
            <a:endParaRPr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F459615-DBB9-5EB2-A0DD-92F7F55A3C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592" y="1273304"/>
            <a:ext cx="4091214" cy="409121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>
          <a:extLst>
            <a:ext uri="{FF2B5EF4-FFF2-40B4-BE49-F238E27FC236}">
              <a16:creationId xmlns:a16="http://schemas.microsoft.com/office/drawing/2014/main" id="{F28E4016-8541-B015-5FF6-AC2ABF89E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86;p13">
            <a:extLst>
              <a:ext uri="{FF2B5EF4-FFF2-40B4-BE49-F238E27FC236}">
                <a16:creationId xmlns:a16="http://schemas.microsoft.com/office/drawing/2014/main" id="{71A7A16D-B35D-D118-05A0-0D8B6324F0B9}"/>
              </a:ext>
            </a:extLst>
          </p:cNvPr>
          <p:cNvGrpSpPr/>
          <p:nvPr/>
        </p:nvGrpSpPr>
        <p:grpSpPr>
          <a:xfrm>
            <a:off x="6198420" y="4859867"/>
            <a:ext cx="5268156" cy="1366404"/>
            <a:chOff x="6143921" y="4492949"/>
            <a:chExt cx="5850258" cy="2731738"/>
          </a:xfrm>
        </p:grpSpPr>
        <p:sp>
          <p:nvSpPr>
            <p:cNvPr id="4" name="Google Shape;187;p13">
              <a:extLst>
                <a:ext uri="{FF2B5EF4-FFF2-40B4-BE49-F238E27FC236}">
                  <a16:creationId xmlns:a16="http://schemas.microsoft.com/office/drawing/2014/main" id="{FCB2A0EB-40EB-BD22-2447-FF9177635521}"/>
                </a:ext>
              </a:extLst>
            </p:cNvPr>
            <p:cNvSpPr/>
            <p:nvPr/>
          </p:nvSpPr>
          <p:spPr>
            <a:xfrm>
              <a:off x="6143921" y="4492949"/>
              <a:ext cx="5850258" cy="2554125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188;p13">
              <a:extLst>
                <a:ext uri="{FF2B5EF4-FFF2-40B4-BE49-F238E27FC236}">
                  <a16:creationId xmlns:a16="http://schemas.microsoft.com/office/drawing/2014/main" id="{67A50FCB-1838-D9ED-98F6-91E3A5F2C194}"/>
                </a:ext>
              </a:extLst>
            </p:cNvPr>
            <p:cNvSpPr txBox="1"/>
            <p:nvPr/>
          </p:nvSpPr>
          <p:spPr>
            <a:xfrm>
              <a:off x="6338199" y="4855817"/>
              <a:ext cx="5655980" cy="23688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/>
              <a:r>
                <a:rPr lang="fr-FR" sz="18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Fini les reçus perdus</a:t>
              </a:r>
              <a:endParaRPr lang="fr-FR" sz="1600" b="1" dirty="0">
                <a:solidFill>
                  <a:schemeClr val="accent6"/>
                </a:solidFill>
                <a:latin typeface="Open Sans" panose="020B0606030504020204" pitchFamily="34" charset="0"/>
              </a:endParaRPr>
            </a:p>
            <a:p>
              <a:pPr lvl="0">
                <a:spcBef>
                  <a:spcPts val="600"/>
                </a:spcBef>
              </a:pP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Vous avez une note de frais ? partagez là instantanément, sans risquer de perdre votre reçu.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6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 </a:t>
              </a: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2D6D1265-BAA6-6341-39BB-76E671643E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77" b="5928"/>
          <a:stretch>
            <a:fillRect/>
          </a:stretch>
        </p:blipFill>
        <p:spPr>
          <a:xfrm>
            <a:off x="578998" y="1389714"/>
            <a:ext cx="2291960" cy="470746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6" name="Google Shape;184;p13">
            <a:extLst>
              <a:ext uri="{FF2B5EF4-FFF2-40B4-BE49-F238E27FC236}">
                <a16:creationId xmlns:a16="http://schemas.microsoft.com/office/drawing/2014/main" id="{F2956066-4E59-CF3D-1830-DF25FE8635D7}"/>
              </a:ext>
            </a:extLst>
          </p:cNvPr>
          <p:cNvCxnSpPr>
            <a:cxnSpLocks/>
          </p:cNvCxnSpPr>
          <p:nvPr/>
        </p:nvCxnSpPr>
        <p:spPr>
          <a:xfrm flipV="1">
            <a:off x="1843314" y="4542971"/>
            <a:ext cx="1436284" cy="316896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A8765980-AE78-9B20-166F-916E37A6EF5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6051"/>
          <a:stretch>
            <a:fillRect/>
          </a:stretch>
        </p:blipFill>
        <p:spPr>
          <a:xfrm>
            <a:off x="3279598" y="1389714"/>
            <a:ext cx="2588083" cy="4707467"/>
          </a:xfrm>
          <a:prstGeom prst="rect">
            <a:avLst/>
          </a:prstGeom>
          <a:ln>
            <a:solidFill>
              <a:schemeClr val="bg2"/>
            </a:solidFill>
          </a:ln>
        </p:spPr>
      </p:pic>
      <p:sp>
        <p:nvSpPr>
          <p:cNvPr id="13" name="Titre 12">
            <a:extLst>
              <a:ext uri="{FF2B5EF4-FFF2-40B4-BE49-F238E27FC236}">
                <a16:creationId xmlns:a16="http://schemas.microsoft.com/office/drawing/2014/main" id="{26D61D9E-87A5-E7B4-BCDC-D593D8CE7D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Transmettez vos notes de frais en un éclair</a:t>
            </a:r>
          </a:p>
        </p:txBody>
      </p:sp>
    </p:spTree>
    <p:extLst>
      <p:ext uri="{BB962C8B-B14F-4D97-AF65-F5344CB8AC3E}">
        <p14:creationId xmlns:p14="http://schemas.microsoft.com/office/powerpoint/2010/main" val="9086803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AE2F9DD-6136-B3AA-53DE-D8F03A9C00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051"/>
          <a:stretch>
            <a:fillRect/>
          </a:stretch>
        </p:blipFill>
        <p:spPr>
          <a:xfrm>
            <a:off x="6131782" y="1389546"/>
            <a:ext cx="2613658" cy="4767280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A1FBE16-8BF8-A420-7A6E-7126EA77BE7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16051"/>
          <a:stretch>
            <a:fillRect/>
          </a:stretch>
        </p:blipFill>
        <p:spPr>
          <a:xfrm>
            <a:off x="422848" y="1389546"/>
            <a:ext cx="2620968" cy="4767280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80B61E2-D0FD-781F-F6BE-EBE5FEFD943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6051"/>
          <a:stretch>
            <a:fillRect/>
          </a:stretch>
        </p:blipFill>
        <p:spPr>
          <a:xfrm>
            <a:off x="3277315" y="1389546"/>
            <a:ext cx="2620968" cy="4767280"/>
          </a:xfrm>
          <a:prstGeom prst="rect">
            <a:avLst/>
          </a:prstGeom>
          <a:ln>
            <a:solidFill>
              <a:schemeClr val="bg2"/>
            </a:solidFill>
          </a:ln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803C3250-88C7-440D-1849-09FEF9BE2F63}"/>
              </a:ext>
            </a:extLst>
          </p:cNvPr>
          <p:cNvGrpSpPr/>
          <p:nvPr/>
        </p:nvGrpSpPr>
        <p:grpSpPr>
          <a:xfrm>
            <a:off x="8978939" y="2702430"/>
            <a:ext cx="2790213" cy="3454396"/>
            <a:chOff x="1199579" y="2570719"/>
            <a:chExt cx="4418830" cy="1916100"/>
          </a:xfrm>
        </p:grpSpPr>
        <p:sp>
          <p:nvSpPr>
            <p:cNvPr id="3" name="Google Shape;152;p11">
              <a:extLst>
                <a:ext uri="{FF2B5EF4-FFF2-40B4-BE49-F238E27FC236}">
                  <a16:creationId xmlns:a16="http://schemas.microsoft.com/office/drawing/2014/main" id="{90549260-C189-91C1-0020-49BD5EAC05E2}"/>
                </a:ext>
              </a:extLst>
            </p:cNvPr>
            <p:cNvSpPr/>
            <p:nvPr/>
          </p:nvSpPr>
          <p:spPr>
            <a:xfrm>
              <a:off x="1199579" y="2570719"/>
              <a:ext cx="4418830" cy="19161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00B0F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" name="Google Shape;155;p11">
              <a:extLst>
                <a:ext uri="{FF2B5EF4-FFF2-40B4-BE49-F238E27FC236}">
                  <a16:creationId xmlns:a16="http://schemas.microsoft.com/office/drawing/2014/main" id="{B01F3AA9-3B5F-05D5-F018-C128353C5DBA}"/>
                </a:ext>
              </a:extLst>
            </p:cNvPr>
            <p:cNvSpPr txBox="1"/>
            <p:nvPr/>
          </p:nvSpPr>
          <p:spPr>
            <a:xfrm>
              <a:off x="1367927" y="2643962"/>
              <a:ext cx="4082131" cy="17038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Partagez vos dépenses en un éclair</a:t>
              </a:r>
              <a:endParaRPr lang="fr-FR" sz="1600" dirty="0">
                <a:solidFill>
                  <a:schemeClr val="accent6"/>
                </a:solidFill>
                <a:latin typeface="Open Sans" panose="020B0606030504020204" pitchFamily="34" charset="0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Renseignez la </a:t>
              </a:r>
              <a:r>
                <a:rPr lang="fr-FR" sz="16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catégorie</a:t>
              </a: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, la </a:t>
              </a:r>
              <a:r>
                <a:rPr lang="fr-FR" sz="16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date </a:t>
              </a: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et le </a:t>
              </a:r>
              <a:r>
                <a:rPr lang="fr-FR" sz="16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montant</a:t>
              </a: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, puis </a:t>
              </a:r>
              <a:r>
                <a:rPr lang="fr-FR" sz="16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photographiez</a:t>
              </a: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 votre reçu : c'est prérempli. 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Comme pour la paie, </a:t>
              </a:r>
              <a:r>
                <a:rPr lang="fr-FR" sz="16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validez l'envoi</a:t>
              </a: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 pour que nous traitions la dépense immédiatement.</a:t>
              </a:r>
              <a:endParaRPr lang="fr-FR" sz="18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endParaRPr>
            </a:p>
          </p:txBody>
        </p:sp>
      </p:grpSp>
      <p:sp>
        <p:nvSpPr>
          <p:cNvPr id="8" name="Google Shape;384;p23">
            <a:extLst>
              <a:ext uri="{FF2B5EF4-FFF2-40B4-BE49-F238E27FC236}">
                <a16:creationId xmlns:a16="http://schemas.microsoft.com/office/drawing/2014/main" id="{AEC18A9B-572A-495B-EED7-C74C64D2BCE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SzPts val="2800"/>
            </a:pPr>
            <a:r>
              <a:rPr lang="fr-FR" dirty="0"/>
              <a:t>Transmettez vos notes de frais en un éclair</a:t>
            </a: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25"/>
          <p:cNvSpPr/>
          <p:nvPr/>
        </p:nvSpPr>
        <p:spPr>
          <a:xfrm>
            <a:off x="3715209" y="3708794"/>
            <a:ext cx="10970400" cy="45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None/>
            </a:pP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5E331788-0037-7AFF-ECD8-9240A55EEF78}"/>
              </a:ext>
            </a:extLst>
          </p:cNvPr>
          <p:cNvGrpSpPr/>
          <p:nvPr/>
        </p:nvGrpSpPr>
        <p:grpSpPr>
          <a:xfrm>
            <a:off x="6119106" y="4077091"/>
            <a:ext cx="5063458" cy="2020089"/>
            <a:chOff x="6799104" y="3684528"/>
            <a:chExt cx="4681344" cy="2590662"/>
          </a:xfrm>
        </p:grpSpPr>
        <p:sp>
          <p:nvSpPr>
            <p:cNvPr id="8" name="Google Shape;211;p32">
              <a:extLst>
                <a:ext uri="{FF2B5EF4-FFF2-40B4-BE49-F238E27FC236}">
                  <a16:creationId xmlns:a16="http://schemas.microsoft.com/office/drawing/2014/main" id="{FF9FDF92-6D5D-C88B-9441-1E4FB2823CAD}"/>
                </a:ext>
              </a:extLst>
            </p:cNvPr>
            <p:cNvSpPr/>
            <p:nvPr/>
          </p:nvSpPr>
          <p:spPr>
            <a:xfrm>
              <a:off x="6799104" y="3684528"/>
              <a:ext cx="4681344" cy="2590662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213;p32">
              <a:extLst>
                <a:ext uri="{FF2B5EF4-FFF2-40B4-BE49-F238E27FC236}">
                  <a16:creationId xmlns:a16="http://schemas.microsoft.com/office/drawing/2014/main" id="{170DADF5-2D27-FD9E-DFD2-78FBF84BCD71}"/>
                </a:ext>
              </a:extLst>
            </p:cNvPr>
            <p:cNvSpPr txBox="1"/>
            <p:nvPr/>
          </p:nvSpPr>
          <p:spPr>
            <a:xfrm>
              <a:off x="6927876" y="3926730"/>
              <a:ext cx="4447062" cy="23484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Arial"/>
                </a:rPr>
                <a:t>Vos indemnités kilométriques</a:t>
              </a:r>
            </a:p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Arial"/>
                </a:rPr>
                <a:t>Déclarez vos déplacements simplement : l’outil calcule automatiquement les distances, les montants et les cumuls mensuels à rembourser.</a:t>
              </a:r>
            </a:p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fr-FR" sz="16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Validez et transmettez un relevé complet au cabinet pour déclencher l'indemnisation.</a:t>
              </a:r>
              <a:endParaRPr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0" name="Google Shape;320;p29">
            <a:extLst>
              <a:ext uri="{FF2B5EF4-FFF2-40B4-BE49-F238E27FC236}">
                <a16:creationId xmlns:a16="http://schemas.microsoft.com/office/drawing/2014/main" id="{1481ECEE-7B5C-F684-0EC6-BB7300C657DC}"/>
              </a:ext>
            </a:extLst>
          </p:cNvPr>
          <p:cNvSpPr/>
          <p:nvPr/>
        </p:nvSpPr>
        <p:spPr>
          <a:xfrm>
            <a:off x="6295455" y="2553299"/>
            <a:ext cx="4637958" cy="115549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" name="Google Shape;321;p29">
            <a:extLst>
              <a:ext uri="{FF2B5EF4-FFF2-40B4-BE49-F238E27FC236}">
                <a16:creationId xmlns:a16="http://schemas.microsoft.com/office/drawing/2014/main" id="{BCADDC2F-70F3-DE2F-BFF1-B012A16A1328}"/>
              </a:ext>
            </a:extLst>
          </p:cNvPr>
          <p:cNvSpPr txBox="1"/>
          <p:nvPr/>
        </p:nvSpPr>
        <p:spPr>
          <a:xfrm>
            <a:off x="6553719" y="2654012"/>
            <a:ext cx="4052944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L'application mémorise vos adresses fréquentes et vous les propose par défaut</a:t>
            </a:r>
            <a:r>
              <a:rPr lang="fr-FR" i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i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Pensez aussi à ajouter en favoris vos trajets récurrents</a:t>
            </a:r>
            <a:endParaRPr b="0" i="1" u="none" strike="noStrike" cap="none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pic>
        <p:nvPicPr>
          <p:cNvPr id="12" name="Google Shape;323;p29">
            <a:extLst>
              <a:ext uri="{FF2B5EF4-FFF2-40B4-BE49-F238E27FC236}">
                <a16:creationId xmlns:a16="http://schemas.microsoft.com/office/drawing/2014/main" id="{A50D7675-548F-6AAA-57DC-B3339709D34C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06663" y="2374750"/>
            <a:ext cx="503095" cy="504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10731AF-9AB9-F29D-1B36-C4738281340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7271"/>
          <a:stretch>
            <a:fillRect/>
          </a:stretch>
        </p:blipFill>
        <p:spPr>
          <a:xfrm>
            <a:off x="617853" y="1372715"/>
            <a:ext cx="2291960" cy="472446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D3A928EE-C5BE-28A6-C742-7018BDE041E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2546" b="60032"/>
          <a:stretch>
            <a:fillRect/>
          </a:stretch>
        </p:blipFill>
        <p:spPr>
          <a:xfrm>
            <a:off x="3170131" y="3185063"/>
            <a:ext cx="2282862" cy="189900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6" name="Google Shape;184;p13">
            <a:extLst>
              <a:ext uri="{FF2B5EF4-FFF2-40B4-BE49-F238E27FC236}">
                <a16:creationId xmlns:a16="http://schemas.microsoft.com/office/drawing/2014/main" id="{308EC7A6-7078-3B3B-2832-BF643F538251}"/>
              </a:ext>
            </a:extLst>
          </p:cNvPr>
          <p:cNvCxnSpPr>
            <a:cxnSpLocks/>
          </p:cNvCxnSpPr>
          <p:nvPr/>
        </p:nvCxnSpPr>
        <p:spPr>
          <a:xfrm flipV="1">
            <a:off x="1262743" y="4673600"/>
            <a:ext cx="1907388" cy="261257"/>
          </a:xfrm>
          <a:prstGeom prst="curvedConnector3">
            <a:avLst>
              <a:gd name="adj1" fmla="val 3582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13" name="Titre 12">
            <a:extLst>
              <a:ext uri="{FF2B5EF4-FFF2-40B4-BE49-F238E27FC236}">
                <a16:creationId xmlns:a16="http://schemas.microsoft.com/office/drawing/2014/main" id="{B9DDB790-06FC-2F7E-B65D-E848B4B07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Vos relevés kilométriques en un clin d'œil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20;p29">
            <a:extLst>
              <a:ext uri="{FF2B5EF4-FFF2-40B4-BE49-F238E27FC236}">
                <a16:creationId xmlns:a16="http://schemas.microsoft.com/office/drawing/2014/main" id="{3FD5A2A3-700F-34E0-454B-EAE3AA85A8EB}"/>
              </a:ext>
            </a:extLst>
          </p:cNvPr>
          <p:cNvSpPr/>
          <p:nvPr/>
        </p:nvSpPr>
        <p:spPr>
          <a:xfrm>
            <a:off x="7726680" y="2961754"/>
            <a:ext cx="3951678" cy="1089038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97E670E-7F57-8F9B-9E76-85CF5E36019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4167" b="4941"/>
          <a:stretch>
            <a:fillRect/>
          </a:stretch>
        </p:blipFill>
        <p:spPr>
          <a:xfrm>
            <a:off x="513641" y="1210492"/>
            <a:ext cx="2558050" cy="5168538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F9DC971-EB47-132B-374F-78FB141401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421" b="4686"/>
          <a:stretch>
            <a:fillRect/>
          </a:stretch>
        </p:blipFill>
        <p:spPr>
          <a:xfrm>
            <a:off x="3338094" y="1210492"/>
            <a:ext cx="2558050" cy="5168538"/>
          </a:xfrm>
          <a:prstGeom prst="rect">
            <a:avLst/>
          </a:prstGeom>
          <a:ln>
            <a:solidFill>
              <a:schemeClr val="bg2"/>
            </a:solidFill>
          </a:ln>
        </p:spPr>
      </p:pic>
      <p:grpSp>
        <p:nvGrpSpPr>
          <p:cNvPr id="7" name="Groupe 6">
            <a:extLst>
              <a:ext uri="{FF2B5EF4-FFF2-40B4-BE49-F238E27FC236}">
                <a16:creationId xmlns:a16="http://schemas.microsoft.com/office/drawing/2014/main" id="{36187C82-0983-C2DC-8B11-C75F8A6E8C85}"/>
              </a:ext>
            </a:extLst>
          </p:cNvPr>
          <p:cNvGrpSpPr/>
          <p:nvPr/>
        </p:nvGrpSpPr>
        <p:grpSpPr>
          <a:xfrm>
            <a:off x="6295859" y="4304169"/>
            <a:ext cx="5512965" cy="2006437"/>
            <a:chOff x="6711596" y="3730042"/>
            <a:chExt cx="4768853" cy="2573154"/>
          </a:xfrm>
        </p:grpSpPr>
        <p:sp>
          <p:nvSpPr>
            <p:cNvPr id="8" name="Google Shape;211;p32">
              <a:extLst>
                <a:ext uri="{FF2B5EF4-FFF2-40B4-BE49-F238E27FC236}">
                  <a16:creationId xmlns:a16="http://schemas.microsoft.com/office/drawing/2014/main" id="{C9822772-B8A5-EB34-887B-67AE7E0321A8}"/>
                </a:ext>
              </a:extLst>
            </p:cNvPr>
            <p:cNvSpPr/>
            <p:nvPr/>
          </p:nvSpPr>
          <p:spPr>
            <a:xfrm>
              <a:off x="6711596" y="3730042"/>
              <a:ext cx="4768853" cy="2526171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" name="Google Shape;213;p32">
              <a:extLst>
                <a:ext uri="{FF2B5EF4-FFF2-40B4-BE49-F238E27FC236}">
                  <a16:creationId xmlns:a16="http://schemas.microsoft.com/office/drawing/2014/main" id="{58E65E8E-1A2F-EB31-6842-158DB98AC40C}"/>
                </a:ext>
              </a:extLst>
            </p:cNvPr>
            <p:cNvSpPr txBox="1"/>
            <p:nvPr/>
          </p:nvSpPr>
          <p:spPr>
            <a:xfrm>
              <a:off x="6824344" y="3954736"/>
              <a:ext cx="4656104" cy="234846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fr-FR" sz="18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Déclarez vos trajet</a:t>
              </a: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s</a:t>
              </a:r>
            </a:p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Une saisie complète et rapide. Renseignez la date, le véhicule, le trajet concerné et précisez le nom du client accompagné d’un commentaire si besoin.</a:t>
              </a:r>
            </a:p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Un clic sur </a:t>
              </a: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« </a:t>
              </a:r>
              <a:r>
                <a:rPr lang="fr-FR" sz="16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PARTIR MAINTENANT » </a:t>
              </a: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suffit pour ouvrir l'itinéraire dans votre application GPS habituelle.</a:t>
              </a:r>
            </a:p>
          </p:txBody>
        </p:sp>
      </p:grpSp>
      <p:sp>
        <p:nvSpPr>
          <p:cNvPr id="11" name="Google Shape;321;p29">
            <a:extLst>
              <a:ext uri="{FF2B5EF4-FFF2-40B4-BE49-F238E27FC236}">
                <a16:creationId xmlns:a16="http://schemas.microsoft.com/office/drawing/2014/main" id="{0ED2F21A-E40A-F3DA-AA4B-C3EE414275D4}"/>
              </a:ext>
            </a:extLst>
          </p:cNvPr>
          <p:cNvSpPr txBox="1"/>
          <p:nvPr/>
        </p:nvSpPr>
        <p:spPr>
          <a:xfrm>
            <a:off x="7915442" y="3136961"/>
            <a:ext cx="3581396" cy="738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L'application détecte l'itinéraire et calcule automatiquement la distance pour vous.</a:t>
            </a:r>
            <a:endParaRPr b="0" i="1" u="none" strike="noStrike" cap="none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pic>
        <p:nvPicPr>
          <p:cNvPr id="12" name="Google Shape;323;p29">
            <a:extLst>
              <a:ext uri="{FF2B5EF4-FFF2-40B4-BE49-F238E27FC236}">
                <a16:creationId xmlns:a16="http://schemas.microsoft.com/office/drawing/2014/main" id="{34EADF91-D856-F8EE-C529-E3946FEFE846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262356" y="2803739"/>
            <a:ext cx="503095" cy="504198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2FEF26E5-42FD-C037-39E7-F2353235B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Vos relevés kilométriques en un clin d'œil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277EA8B2-5F6D-B997-DD86-26DAC636868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3407"/>
          <a:stretch>
            <a:fillRect/>
          </a:stretch>
        </p:blipFill>
        <p:spPr>
          <a:xfrm>
            <a:off x="609130" y="1473200"/>
            <a:ext cx="2381670" cy="4584504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C8F4EE5F-C58B-4F2A-9170-026F4105D9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3580" b="9827"/>
          <a:stretch>
            <a:fillRect/>
          </a:stretch>
        </p:blipFill>
        <p:spPr>
          <a:xfrm>
            <a:off x="5891180" y="1473200"/>
            <a:ext cx="2381668" cy="4584504"/>
          </a:xfrm>
          <a:prstGeom prst="rect">
            <a:avLst/>
          </a:prstGeom>
          <a:ln>
            <a:solidFill>
              <a:schemeClr val="bg2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CA77156-C30F-86C8-1EB2-E0F137B5952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13408"/>
          <a:stretch>
            <a:fillRect/>
          </a:stretch>
        </p:blipFill>
        <p:spPr>
          <a:xfrm>
            <a:off x="3253683" y="1473200"/>
            <a:ext cx="2381670" cy="4584504"/>
          </a:xfrm>
          <a:prstGeom prst="rect">
            <a:avLst/>
          </a:prstGeom>
          <a:ln>
            <a:solidFill>
              <a:schemeClr val="bg2"/>
            </a:solidFill>
          </a:ln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FEBAF65C-36D1-D03C-5708-74D54D489B17}"/>
              </a:ext>
            </a:extLst>
          </p:cNvPr>
          <p:cNvGrpSpPr/>
          <p:nvPr/>
        </p:nvGrpSpPr>
        <p:grpSpPr>
          <a:xfrm>
            <a:off x="8604504" y="3145537"/>
            <a:ext cx="3084007" cy="2912168"/>
            <a:chOff x="8553706" y="1732816"/>
            <a:chExt cx="3084007" cy="2912168"/>
          </a:xfrm>
        </p:grpSpPr>
        <p:sp>
          <p:nvSpPr>
            <p:cNvPr id="2" name="Google Shape;213;p32">
              <a:extLst>
                <a:ext uri="{FF2B5EF4-FFF2-40B4-BE49-F238E27FC236}">
                  <a16:creationId xmlns:a16="http://schemas.microsoft.com/office/drawing/2014/main" id="{2EC2E297-1F34-D606-B3D9-7F929555B14C}"/>
                </a:ext>
              </a:extLst>
            </p:cNvPr>
            <p:cNvSpPr txBox="1"/>
            <p:nvPr/>
          </p:nvSpPr>
          <p:spPr>
            <a:xfrm>
              <a:off x="8678028" y="2016279"/>
              <a:ext cx="2854044" cy="25237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Tout est prêt pour le remboursement </a:t>
              </a:r>
            </a:p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Vérifiez le nombre de kilomètres et le coût calculé par l'application. Sélectionnez simplement le dossier de destination pour transmettre avec succès les données au cabinet.</a:t>
              </a:r>
            </a:p>
          </p:txBody>
        </p:sp>
        <p:sp>
          <p:nvSpPr>
            <p:cNvPr id="4" name="Google Shape;211;p32">
              <a:extLst>
                <a:ext uri="{FF2B5EF4-FFF2-40B4-BE49-F238E27FC236}">
                  <a16:creationId xmlns:a16="http://schemas.microsoft.com/office/drawing/2014/main" id="{9AF8B35A-9D08-0CD1-7512-0F4A08947928}"/>
                </a:ext>
              </a:extLst>
            </p:cNvPr>
            <p:cNvSpPr/>
            <p:nvPr/>
          </p:nvSpPr>
          <p:spPr>
            <a:xfrm>
              <a:off x="8553706" y="1732816"/>
              <a:ext cx="3084007" cy="2912168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noFill/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9" name="Titre 8">
            <a:extLst>
              <a:ext uri="{FF2B5EF4-FFF2-40B4-BE49-F238E27FC236}">
                <a16:creationId xmlns:a16="http://schemas.microsoft.com/office/drawing/2014/main" id="{CEF10B1E-11B5-F250-F379-E77C99A913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Vos relevés kilométriques en un clin d'œil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4">
          <a:extLst>
            <a:ext uri="{FF2B5EF4-FFF2-40B4-BE49-F238E27FC236}">
              <a16:creationId xmlns:a16="http://schemas.microsoft.com/office/drawing/2014/main" id="{071848B6-D4F2-9ECA-E381-A7682959F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oogle Shape;186;p13">
            <a:extLst>
              <a:ext uri="{FF2B5EF4-FFF2-40B4-BE49-F238E27FC236}">
                <a16:creationId xmlns:a16="http://schemas.microsoft.com/office/drawing/2014/main" id="{4D6A5BB1-6806-5018-0048-1B1A42BC1857}"/>
              </a:ext>
            </a:extLst>
          </p:cNvPr>
          <p:cNvGrpSpPr/>
          <p:nvPr/>
        </p:nvGrpSpPr>
        <p:grpSpPr>
          <a:xfrm>
            <a:off x="5967273" y="4471417"/>
            <a:ext cx="5786762" cy="1670721"/>
            <a:chOff x="5950078" y="4005044"/>
            <a:chExt cx="6559782" cy="2716580"/>
          </a:xfrm>
        </p:grpSpPr>
        <p:sp>
          <p:nvSpPr>
            <p:cNvPr id="4" name="Google Shape;187;p13">
              <a:extLst>
                <a:ext uri="{FF2B5EF4-FFF2-40B4-BE49-F238E27FC236}">
                  <a16:creationId xmlns:a16="http://schemas.microsoft.com/office/drawing/2014/main" id="{A014AD64-7182-69A3-8D71-7B560B248B95}"/>
                </a:ext>
              </a:extLst>
            </p:cNvPr>
            <p:cNvSpPr/>
            <p:nvPr/>
          </p:nvSpPr>
          <p:spPr>
            <a:xfrm>
              <a:off x="5950078" y="4005044"/>
              <a:ext cx="6559782" cy="271658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Google Shape;188;p13">
              <a:extLst>
                <a:ext uri="{FF2B5EF4-FFF2-40B4-BE49-F238E27FC236}">
                  <a16:creationId xmlns:a16="http://schemas.microsoft.com/office/drawing/2014/main" id="{42499BD3-F110-A38D-B94F-7EC1801D1A8A}"/>
                </a:ext>
              </a:extLst>
            </p:cNvPr>
            <p:cNvSpPr txBox="1"/>
            <p:nvPr/>
          </p:nvSpPr>
          <p:spPr>
            <a:xfrm>
              <a:off x="6094881" y="4174816"/>
              <a:ext cx="6414979" cy="2377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dirty="0">
                  <a:solidFill>
                    <a:schemeClr val="accent6"/>
                  </a:solidFill>
                  <a:latin typeface="Open Sans" panose="020B0606030504020204" pitchFamily="34" charset="0"/>
                </a:rPr>
                <a:t>Informez le cabinet en cas d’événement important lié à vos salariés</a:t>
              </a:r>
              <a:endPara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Nouveau contrat, arrêt de travail, renouvellement d’un CDD : créez une alerte RH, le reçoit une notification et traitera l’information rapidement.</a:t>
              </a:r>
            </a:p>
          </p:txBody>
        </p:sp>
      </p:grpSp>
      <p:pic>
        <p:nvPicPr>
          <p:cNvPr id="10" name="Image 9">
            <a:extLst>
              <a:ext uri="{FF2B5EF4-FFF2-40B4-BE49-F238E27FC236}">
                <a16:creationId xmlns:a16="http://schemas.microsoft.com/office/drawing/2014/main" id="{401113E1-6985-EF0D-654C-38D62A2349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389"/>
          <a:stretch>
            <a:fillRect/>
          </a:stretch>
        </p:blipFill>
        <p:spPr>
          <a:xfrm>
            <a:off x="617853" y="1372715"/>
            <a:ext cx="2291960" cy="4769390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6" name="Google Shape;184;p13">
            <a:extLst>
              <a:ext uri="{FF2B5EF4-FFF2-40B4-BE49-F238E27FC236}">
                <a16:creationId xmlns:a16="http://schemas.microsoft.com/office/drawing/2014/main" id="{1F7074CF-BD5F-C314-FA26-60927B301A17}"/>
              </a:ext>
            </a:extLst>
          </p:cNvPr>
          <p:cNvCxnSpPr>
            <a:cxnSpLocks/>
            <a:endCxn id="11" idx="1"/>
          </p:cNvCxnSpPr>
          <p:nvPr/>
        </p:nvCxnSpPr>
        <p:spPr>
          <a:xfrm flipV="1">
            <a:off x="1886857" y="3757410"/>
            <a:ext cx="1217255" cy="1191961"/>
          </a:xfrm>
          <a:prstGeom prst="curvedConnector3">
            <a:avLst>
              <a:gd name="adj1" fmla="val 27345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6096E2C9-FB00-38EE-3342-9FD9F455AE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b="5093"/>
          <a:stretch>
            <a:fillRect/>
          </a:stretch>
        </p:blipFill>
        <p:spPr>
          <a:xfrm>
            <a:off x="3104112" y="1372715"/>
            <a:ext cx="2279128" cy="47693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Titre 12">
            <a:extLst>
              <a:ext uri="{FF2B5EF4-FFF2-40B4-BE49-F238E27FC236}">
                <a16:creationId xmlns:a16="http://schemas.microsoft.com/office/drawing/2014/main" id="{DE3F119C-647E-A41E-DA7A-969463906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004" y="348662"/>
            <a:ext cx="7896900" cy="517185"/>
          </a:xfrm>
        </p:spPr>
        <p:txBody>
          <a:bodyPr/>
          <a:lstStyle/>
          <a:p>
            <a:r>
              <a:rPr lang="fr-FR" dirty="0"/>
              <a:t>Des alertes RH pour informer facilement le cabinet </a:t>
            </a:r>
          </a:p>
        </p:txBody>
      </p:sp>
    </p:spTree>
    <p:extLst>
      <p:ext uri="{BB962C8B-B14F-4D97-AF65-F5344CB8AC3E}">
        <p14:creationId xmlns:p14="http://schemas.microsoft.com/office/powerpoint/2010/main" val="23061272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>
          <a:extLst>
            <a:ext uri="{FF2B5EF4-FFF2-40B4-BE49-F238E27FC236}">
              <a16:creationId xmlns:a16="http://schemas.microsoft.com/office/drawing/2014/main" id="{FD0DF710-FF60-D40C-6394-AF7DFCC43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211;p32">
            <a:extLst>
              <a:ext uri="{FF2B5EF4-FFF2-40B4-BE49-F238E27FC236}">
                <a16:creationId xmlns:a16="http://schemas.microsoft.com/office/drawing/2014/main" id="{FD0A9143-9A6C-7C7D-7F90-61C40E40640A}"/>
              </a:ext>
            </a:extLst>
          </p:cNvPr>
          <p:cNvSpPr/>
          <p:nvPr/>
        </p:nvSpPr>
        <p:spPr>
          <a:xfrm>
            <a:off x="3191935" y="4717032"/>
            <a:ext cx="5436348" cy="1754285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noFill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Google Shape;213;p32">
            <a:extLst>
              <a:ext uri="{FF2B5EF4-FFF2-40B4-BE49-F238E27FC236}">
                <a16:creationId xmlns:a16="http://schemas.microsoft.com/office/drawing/2014/main" id="{97A3FFBF-E2F4-35E3-E26E-A008DA596B20}"/>
              </a:ext>
            </a:extLst>
          </p:cNvPr>
          <p:cNvSpPr txBox="1"/>
          <p:nvPr/>
        </p:nvSpPr>
        <p:spPr>
          <a:xfrm>
            <a:off x="3301253" y="4749797"/>
            <a:ext cx="5436348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800" b="1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Déclarez une embauche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600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Sélectionnez « Nouveau contrat », indiquez le type (CDD, CDI...) et la date de début de l'alerte. Simple : Prenez le contrat en photo directement via l'application. Le rappel est créé et le document transmis au cabinet. </a:t>
            </a:r>
            <a:endParaRPr lang="fr-FR" sz="1600" b="0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CB16089-3A63-F0F4-D8C7-253D198473B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4480"/>
          <a:stretch>
            <a:fillRect/>
          </a:stretch>
        </p:blipFill>
        <p:spPr>
          <a:xfrm>
            <a:off x="8784141" y="1204888"/>
            <a:ext cx="2385800" cy="49514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00CD8C7-6600-11B3-D24A-FBB6DB22D78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1" b="35023"/>
          <a:stretch>
            <a:fillRect/>
          </a:stretch>
        </p:blipFill>
        <p:spPr>
          <a:xfrm>
            <a:off x="6046063" y="1204888"/>
            <a:ext cx="2385800" cy="336820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E527A28E-C282-64E3-13AD-C0E50DA098E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b="35023"/>
          <a:stretch>
            <a:fillRect/>
          </a:stretch>
        </p:blipFill>
        <p:spPr>
          <a:xfrm>
            <a:off x="3307985" y="1204888"/>
            <a:ext cx="2385800" cy="336820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EEE5F248-FC4A-CBCC-D8BD-3F8E5CBE4D8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9728"/>
          <a:stretch>
            <a:fillRect/>
          </a:stretch>
        </p:blipFill>
        <p:spPr>
          <a:xfrm>
            <a:off x="569907" y="1204888"/>
            <a:ext cx="2385800" cy="467944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itre 3">
            <a:extLst>
              <a:ext uri="{FF2B5EF4-FFF2-40B4-BE49-F238E27FC236}">
                <a16:creationId xmlns:a16="http://schemas.microsoft.com/office/drawing/2014/main" id="{5B34AA34-CDED-DB75-C983-E44B1F55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004" y="348662"/>
            <a:ext cx="8070636" cy="517185"/>
          </a:xfrm>
        </p:spPr>
        <p:txBody>
          <a:bodyPr/>
          <a:lstStyle/>
          <a:p>
            <a:r>
              <a:rPr lang="fr-FR" dirty="0"/>
              <a:t>Des alertes RH pour informer facilement le cabinet </a:t>
            </a:r>
          </a:p>
        </p:txBody>
      </p:sp>
    </p:spTree>
    <p:extLst>
      <p:ext uri="{BB962C8B-B14F-4D97-AF65-F5344CB8AC3E}">
        <p14:creationId xmlns:p14="http://schemas.microsoft.com/office/powerpoint/2010/main" val="38838187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>
          <a:extLst>
            <a:ext uri="{FF2B5EF4-FFF2-40B4-BE49-F238E27FC236}">
              <a16:creationId xmlns:a16="http://schemas.microsoft.com/office/drawing/2014/main" id="{E473EB74-936E-B192-7393-D8951C9C3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43">
            <a:extLst>
              <a:ext uri="{FF2B5EF4-FFF2-40B4-BE49-F238E27FC236}">
                <a16:creationId xmlns:a16="http://schemas.microsoft.com/office/drawing/2014/main" id="{F4586F12-5EC0-4ADE-E8A9-2116CBEBCCB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fr-FR" dirty="0"/>
              <a:t>Consultez vos documents à tout moment : </a:t>
            </a:r>
            <a:endParaRPr dirty="0"/>
          </a:p>
        </p:txBody>
      </p:sp>
      <p:pic>
        <p:nvPicPr>
          <p:cNvPr id="199" name="Google Shape;199;p43">
            <a:extLst>
              <a:ext uri="{FF2B5EF4-FFF2-40B4-BE49-F238E27FC236}">
                <a16:creationId xmlns:a16="http://schemas.microsoft.com/office/drawing/2014/main" id="{776A8785-BFFD-0F29-E665-C6ED648747C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t="5374" b="3551"/>
          <a:stretch>
            <a:fillRect/>
          </a:stretch>
        </p:blipFill>
        <p:spPr>
          <a:xfrm>
            <a:off x="578155" y="1332689"/>
            <a:ext cx="2464527" cy="4876861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0" name="Google Shape;200;p43">
            <a:extLst>
              <a:ext uri="{FF2B5EF4-FFF2-40B4-BE49-F238E27FC236}">
                <a16:creationId xmlns:a16="http://schemas.microsoft.com/office/drawing/2014/main" id="{C2617A39-74EB-844D-5A2A-F366DEB386F4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rcRect t="5174" b="2813"/>
          <a:stretch>
            <a:fillRect/>
          </a:stretch>
        </p:blipFill>
        <p:spPr>
          <a:xfrm>
            <a:off x="3312620" y="1332689"/>
            <a:ext cx="2439427" cy="487686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01" name="Google Shape;201;p43">
            <a:extLst>
              <a:ext uri="{FF2B5EF4-FFF2-40B4-BE49-F238E27FC236}">
                <a16:creationId xmlns:a16="http://schemas.microsoft.com/office/drawing/2014/main" id="{814B6A3D-76C6-CC7A-635C-F2CAB598426C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rcRect t="5142" b="42039"/>
          <a:stretch>
            <a:fillRect/>
          </a:stretch>
        </p:blipFill>
        <p:spPr>
          <a:xfrm>
            <a:off x="6021985" y="1332689"/>
            <a:ext cx="2439427" cy="279946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02" name="Google Shape;202;p43">
            <a:extLst>
              <a:ext uri="{FF2B5EF4-FFF2-40B4-BE49-F238E27FC236}">
                <a16:creationId xmlns:a16="http://schemas.microsoft.com/office/drawing/2014/main" id="{79D0A00A-1BA0-4628-35F2-82DD882C93B5}"/>
              </a:ext>
            </a:extLst>
          </p:cNvPr>
          <p:cNvSpPr/>
          <p:nvPr/>
        </p:nvSpPr>
        <p:spPr>
          <a:xfrm>
            <a:off x="6027864" y="4515584"/>
            <a:ext cx="5542924" cy="1661953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DF2672"/>
              </a:solidFill>
              <a:highlight>
                <a:srgbClr val="DF267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3" name="Google Shape;203;p43">
            <a:extLst>
              <a:ext uri="{FF2B5EF4-FFF2-40B4-BE49-F238E27FC236}">
                <a16:creationId xmlns:a16="http://schemas.microsoft.com/office/drawing/2014/main" id="{4676C8D0-5337-453B-EF51-8F757E92E3E7}"/>
              </a:ext>
            </a:extLst>
          </p:cNvPr>
          <p:cNvSpPr txBox="1"/>
          <p:nvPr/>
        </p:nvSpPr>
        <p:spPr>
          <a:xfrm>
            <a:off x="6146802" y="4581869"/>
            <a:ext cx="5410200" cy="1661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800" b="1" dirty="0">
                <a:solidFill>
                  <a:schemeClr val="accent6"/>
                </a:solidFill>
                <a:latin typeface="Open Sans" panose="020B0606030504020204" pitchFamily="34" charset="0"/>
              </a:rPr>
              <a:t>Des documents accessibles à tout moment</a:t>
            </a:r>
            <a:endParaRPr lang="fr-FR" sz="1800" b="1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sym typeface="Arial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Accédez à </a:t>
            </a:r>
            <a:r>
              <a:rPr lang="fr-FR" sz="16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vos factures classiques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 </a:t>
            </a:r>
            <a:r>
              <a:rPr lang="fr-FR" sz="16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et à l'ensemble de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vos documents </a:t>
            </a:r>
            <a:r>
              <a:rPr lang="fr-FR" sz="16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d'entreprise (comptables, RH, juridiques) en toute autonomie,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24h/24</a:t>
            </a:r>
            <a:r>
              <a:rPr lang="fr-FR" sz="16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, aussi facilement que sur votre espace web.</a:t>
            </a:r>
            <a:endParaRPr dirty="0">
              <a:solidFill>
                <a:schemeClr val="accent6"/>
              </a:solidFill>
              <a:latin typeface="Open Sans" panose="020B0606030504020204" pitchFamily="34" charset="0"/>
            </a:endParaRPr>
          </a:p>
        </p:txBody>
      </p:sp>
      <p:cxnSp>
        <p:nvCxnSpPr>
          <p:cNvPr id="204" name="Google Shape;204;p43">
            <a:extLst>
              <a:ext uri="{FF2B5EF4-FFF2-40B4-BE49-F238E27FC236}">
                <a16:creationId xmlns:a16="http://schemas.microsoft.com/office/drawing/2014/main" id="{98775ACC-3A2E-3491-787E-71AA14BD3AEF}"/>
              </a:ext>
            </a:extLst>
          </p:cNvPr>
          <p:cNvCxnSpPr>
            <a:cxnSpLocks/>
            <a:endCxn id="200" idx="1"/>
          </p:cNvCxnSpPr>
          <p:nvPr/>
        </p:nvCxnSpPr>
        <p:spPr>
          <a:xfrm rot="5400000" flipH="1" flipV="1">
            <a:off x="2821212" y="3778841"/>
            <a:ext cx="499128" cy="483687"/>
          </a:xfrm>
          <a:prstGeom prst="curvedConnector2">
            <a:avLst/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3DB32221-2D5B-EE11-4484-146402F00A4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875" b="82322"/>
          <a:stretch>
            <a:fillRect/>
          </a:stretch>
        </p:blipFill>
        <p:spPr>
          <a:xfrm>
            <a:off x="8963918" y="1332689"/>
            <a:ext cx="2375275" cy="834439"/>
          </a:xfrm>
          <a:prstGeom prst="rect">
            <a:avLst/>
          </a:prstGeom>
          <a:ln>
            <a:solidFill>
              <a:schemeClr val="bg2"/>
            </a:solidFill>
          </a:ln>
        </p:spPr>
      </p:pic>
      <p:cxnSp>
        <p:nvCxnSpPr>
          <p:cNvPr id="8" name="Google Shape;204;p43">
            <a:extLst>
              <a:ext uri="{FF2B5EF4-FFF2-40B4-BE49-F238E27FC236}">
                <a16:creationId xmlns:a16="http://schemas.microsoft.com/office/drawing/2014/main" id="{C6DFF7CF-D6C0-2EBF-DCA2-B4EB92DD4708}"/>
              </a:ext>
            </a:extLst>
          </p:cNvPr>
          <p:cNvCxnSpPr>
            <a:cxnSpLocks/>
          </p:cNvCxnSpPr>
          <p:nvPr/>
        </p:nvCxnSpPr>
        <p:spPr>
          <a:xfrm>
            <a:off x="5656939" y="1926336"/>
            <a:ext cx="439063" cy="1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cxnSp>
        <p:nvCxnSpPr>
          <p:cNvPr id="10" name="Google Shape;204;p43">
            <a:extLst>
              <a:ext uri="{FF2B5EF4-FFF2-40B4-BE49-F238E27FC236}">
                <a16:creationId xmlns:a16="http://schemas.microsoft.com/office/drawing/2014/main" id="{FAA0AFD2-43EC-DDA8-E15C-67EF9A1AB64A}"/>
              </a:ext>
            </a:extLst>
          </p:cNvPr>
          <p:cNvCxnSpPr>
            <a:cxnSpLocks/>
          </p:cNvCxnSpPr>
          <p:nvPr/>
        </p:nvCxnSpPr>
        <p:spPr>
          <a:xfrm>
            <a:off x="8461412" y="1926335"/>
            <a:ext cx="439063" cy="1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35571693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2"/>
          <p:cNvSpPr/>
          <p:nvPr/>
        </p:nvSpPr>
        <p:spPr>
          <a:xfrm>
            <a:off x="5218355" y="3704821"/>
            <a:ext cx="4670712" cy="208394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2" name="Google Shape;212;p32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</a:pPr>
            <a:r>
              <a:rPr lang="fr-FR"/>
              <a:t>Le suivi précis de vos échanges</a:t>
            </a:r>
            <a:endParaRPr/>
          </a:p>
        </p:txBody>
      </p:sp>
      <p:sp>
        <p:nvSpPr>
          <p:cNvPr id="213" name="Google Shape;213;p32"/>
          <p:cNvSpPr txBox="1"/>
          <p:nvPr/>
        </p:nvSpPr>
        <p:spPr>
          <a:xfrm>
            <a:off x="5479171" y="3908103"/>
            <a:ext cx="4215899" cy="1677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Mon historique</a:t>
            </a:r>
            <a:endParaRPr sz="1800" b="0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Gardez une vue d'ensemble sur la vie de vos dossiers. Ce module vous permet de consulter l'historique des mouvements pour savoir exactement quels documents ont été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déposés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 ou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téléchargés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.</a:t>
            </a:r>
            <a:endParaRPr dirty="0">
              <a:latin typeface="Open Sans" panose="020B0606030504020204" pitchFamily="34" charset="0"/>
            </a:endParaRPr>
          </a:p>
        </p:txBody>
      </p:sp>
      <p:grpSp>
        <p:nvGrpSpPr>
          <p:cNvPr id="214" name="Google Shape;214;p32"/>
          <p:cNvGrpSpPr/>
          <p:nvPr/>
        </p:nvGrpSpPr>
        <p:grpSpPr>
          <a:xfrm>
            <a:off x="5878263" y="1671551"/>
            <a:ext cx="3156897" cy="1708623"/>
            <a:chOff x="5002940" y="3993016"/>
            <a:chExt cx="3156897" cy="1708623"/>
          </a:xfrm>
        </p:grpSpPr>
        <p:sp>
          <p:nvSpPr>
            <p:cNvPr id="215" name="Google Shape;215;p32"/>
            <p:cNvSpPr/>
            <p:nvPr/>
          </p:nvSpPr>
          <p:spPr>
            <a:xfrm>
              <a:off x="5002940" y="4272461"/>
              <a:ext cx="2872437" cy="1429178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3A9F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6" name="Google Shape;216;p3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506140" y="3993016"/>
              <a:ext cx="653697" cy="6536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17" name="Google Shape;217;p32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5165725" y="4361194"/>
              <a:ext cx="372850" cy="125171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8" name="Google Shape;218;p32"/>
            <p:cNvSpPr txBox="1"/>
            <p:nvPr/>
          </p:nvSpPr>
          <p:spPr>
            <a:xfrm>
              <a:off x="5648588" y="4494606"/>
              <a:ext cx="2184400" cy="9848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400" b="1" i="1" u="none" strike="noStrike" cap="none">
                  <a:solidFill>
                    <a:srgbClr val="00B050"/>
                  </a:solidFill>
                  <a:latin typeface="Open Sans"/>
                  <a:ea typeface="Open Sans"/>
                  <a:cs typeface="Open Sans"/>
                  <a:sym typeface="Open Sans"/>
                </a:rPr>
                <a:t>Dépôts</a:t>
              </a:r>
              <a:endParaRPr sz="1600" b="0" i="1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Open Sans"/>
                <a:buNone/>
              </a:pPr>
              <a:r>
                <a:rPr lang="fr-FR" sz="1400" b="1" i="0" u="none" strike="noStrike" cap="none">
                  <a:solidFill>
                    <a:schemeClr val="lt1"/>
                  </a:solidFill>
                  <a:latin typeface="Open Sans"/>
                  <a:ea typeface="Open Sans"/>
                  <a:cs typeface="Open Sans"/>
                  <a:sym typeface="Open Sans"/>
                </a:rPr>
                <a:t>         ou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Open Sans"/>
                <a:buNone/>
              </a:pPr>
              <a:endParaRPr sz="16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600"/>
                <a:buFont typeface="Open Sans"/>
                <a:buNone/>
              </a:pPr>
              <a:r>
                <a:rPr lang="fr-FR" sz="1400" b="1" i="1" u="none" strike="noStrike" cap="none">
                  <a:solidFill>
                    <a:srgbClr val="03A9F4"/>
                  </a:solidFill>
                  <a:latin typeface="Open Sans"/>
                  <a:ea typeface="Open Sans"/>
                  <a:cs typeface="Open Sans"/>
                  <a:sym typeface="Open Sans"/>
                </a:rPr>
                <a:t>Téléchargements</a:t>
              </a:r>
              <a:endParaRPr sz="1400" b="0" i="1" u="none" strike="noStrike" cap="none">
                <a:solidFill>
                  <a:srgbClr val="03A9F4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19" name="Google Shape;219;p32"/>
          <p:cNvPicPr preferRelativeResize="0"/>
          <p:nvPr/>
        </p:nvPicPr>
        <p:blipFill>
          <a:blip r:embed="rId5">
            <a:alphaModFix/>
          </a:blip>
          <a:srcRect b="3890"/>
          <a:stretch>
            <a:fillRect/>
          </a:stretch>
        </p:blipFill>
        <p:spPr>
          <a:xfrm>
            <a:off x="1524888" y="1226103"/>
            <a:ext cx="2320539" cy="484577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4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9420005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La Facture électronique : de l’obligation au pilotage simplifié</a:t>
            </a:r>
            <a:endParaRPr/>
          </a:p>
        </p:txBody>
      </p:sp>
      <p:sp>
        <p:nvSpPr>
          <p:cNvPr id="225" name="Google Shape;225;p44"/>
          <p:cNvSpPr txBox="1"/>
          <p:nvPr/>
        </p:nvSpPr>
        <p:spPr>
          <a:xfrm>
            <a:off x="1476462" y="1200382"/>
            <a:ext cx="912722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 réforme rend la facturation électronique obligatoire pour toutes les entreprises afin de moderniser les échanges, automatiser la gestion et renforcer la transparence fiscale.</a:t>
            </a:r>
            <a:endParaRPr dirty="0"/>
          </a:p>
        </p:txBody>
      </p:sp>
      <p:grpSp>
        <p:nvGrpSpPr>
          <p:cNvPr id="226" name="Google Shape;226;p44"/>
          <p:cNvGrpSpPr/>
          <p:nvPr/>
        </p:nvGrpSpPr>
        <p:grpSpPr>
          <a:xfrm>
            <a:off x="1226514" y="2068784"/>
            <a:ext cx="9420005" cy="3200836"/>
            <a:chOff x="2310734" y="3844464"/>
            <a:chExt cx="7570529" cy="1719468"/>
          </a:xfrm>
        </p:grpSpPr>
        <p:sp>
          <p:nvSpPr>
            <p:cNvPr id="227" name="Google Shape;227;p44"/>
            <p:cNvSpPr/>
            <p:nvPr/>
          </p:nvSpPr>
          <p:spPr>
            <a:xfrm>
              <a:off x="2310734" y="3844464"/>
              <a:ext cx="7570529" cy="1719468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28" name="Google Shape;228;p44"/>
            <p:cNvSpPr txBox="1"/>
            <p:nvPr/>
          </p:nvSpPr>
          <p:spPr>
            <a:xfrm>
              <a:off x="2484903" y="3844464"/>
              <a:ext cx="7222190" cy="171946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Ce qui change concrètement :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fr-FR" sz="16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Une </a:t>
              </a: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norme obligatoire (</a:t>
              </a:r>
              <a:r>
                <a:rPr lang="fr-FR" sz="1600" b="1" i="0" u="none" strike="noStrike" cap="none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Factur</a:t>
              </a: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-X) </a:t>
              </a:r>
              <a:r>
                <a:rPr lang="fr-FR" sz="16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: Fini le simple PDF. Le format devient obligatoire en réception dès sept. 2026, puis en émission en sept. 2027. </a:t>
              </a: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Il vous faut désormais une solution de facturation à jour et adaptée.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Une transmission sécurisée </a:t>
              </a:r>
              <a:r>
                <a:rPr lang="fr-FR" sz="16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: Fini les e-mails ! L’envoi transite obligatoirement par une Plateforme Agréée (PA) pour garantir votre conformité. </a:t>
              </a: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Contactez-nous pour vous accompagner dans ce choix.</a:t>
              </a:r>
            </a:p>
            <a:p>
              <a:pPr marL="342900" marR="0" lvl="0" indent="-342900" algn="l" rtl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AutoNum type="arabicPeriod"/>
              </a:pP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Un nouveau "cycle de vie" </a:t>
              </a:r>
              <a:r>
                <a:rPr lang="fr-FR" sz="16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: Vous interagissez directement avec vos factures à chaque étape. Modifiez manuellement leurs statuts en temps réel : En réception (Refuser, Mise en litige) et En émission (Encaisser).</a:t>
              </a:r>
              <a:endParaRPr sz="160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229" name="Google Shape;229;p44"/>
          <p:cNvSpPr txBox="1"/>
          <p:nvPr/>
        </p:nvSpPr>
        <p:spPr>
          <a:xfrm>
            <a:off x="1605634" y="5690997"/>
            <a:ext cx="9040886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fr-FR" b="0" i="1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Comprendre, choisir, piloter : votre cabinet vous accompagne à chaque étape pour transformer cette obligation légale en simplicité de gestion au quotidien.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>
          <a:extLst>
            <a:ext uri="{FF2B5EF4-FFF2-40B4-BE49-F238E27FC236}">
              <a16:creationId xmlns:a16="http://schemas.microsoft.com/office/drawing/2014/main" id="{C48F38F4-62EF-C4B1-0841-2C776E8C9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4">
            <a:extLst>
              <a:ext uri="{FF2B5EF4-FFF2-40B4-BE49-F238E27FC236}">
                <a16:creationId xmlns:a16="http://schemas.microsoft.com/office/drawing/2014/main" id="{C94128D5-3ABF-9990-679D-A7D1AE2AFCF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9420005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 dirty="0">
                <a:latin typeface="Open Sans"/>
                <a:ea typeface="Open Sans"/>
                <a:cs typeface="Open Sans"/>
                <a:sym typeface="Open Sans"/>
              </a:rPr>
              <a:t>La Facture électronique : ce que le cabinet vous apporte</a:t>
            </a:r>
            <a:endParaRPr dirty="0"/>
          </a:p>
        </p:txBody>
      </p:sp>
      <p:sp>
        <p:nvSpPr>
          <p:cNvPr id="225" name="Google Shape;225;p44">
            <a:extLst>
              <a:ext uri="{FF2B5EF4-FFF2-40B4-BE49-F238E27FC236}">
                <a16:creationId xmlns:a16="http://schemas.microsoft.com/office/drawing/2014/main" id="{9E978B5F-3A1E-6CBC-EAF7-5102FEE2CC77}"/>
              </a:ext>
            </a:extLst>
          </p:cNvPr>
          <p:cNvSpPr txBox="1"/>
          <p:nvPr/>
        </p:nvSpPr>
        <p:spPr>
          <a:xfrm>
            <a:off x="1476462" y="1350133"/>
            <a:ext cx="912722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 réforme rend la facturation électronique obligatoire pour toutes les entreprises afin de moderniser les échanges, automatiser la gestion et renforcer la transparence fiscale.</a:t>
            </a:r>
            <a:endParaRPr dirty="0"/>
          </a:p>
        </p:txBody>
      </p:sp>
      <p:grpSp>
        <p:nvGrpSpPr>
          <p:cNvPr id="226" name="Google Shape;226;p44">
            <a:extLst>
              <a:ext uri="{FF2B5EF4-FFF2-40B4-BE49-F238E27FC236}">
                <a16:creationId xmlns:a16="http://schemas.microsoft.com/office/drawing/2014/main" id="{C3DEF9F8-E7C5-8B17-B883-1946BF997A05}"/>
              </a:ext>
            </a:extLst>
          </p:cNvPr>
          <p:cNvGrpSpPr/>
          <p:nvPr/>
        </p:nvGrpSpPr>
        <p:grpSpPr>
          <a:xfrm>
            <a:off x="1467995" y="2183873"/>
            <a:ext cx="9127223" cy="3323994"/>
            <a:chOff x="2303711" y="3664852"/>
            <a:chExt cx="7570529" cy="2074007"/>
          </a:xfrm>
        </p:grpSpPr>
        <p:sp>
          <p:nvSpPr>
            <p:cNvPr id="227" name="Google Shape;227;p44">
              <a:extLst>
                <a:ext uri="{FF2B5EF4-FFF2-40B4-BE49-F238E27FC236}">
                  <a16:creationId xmlns:a16="http://schemas.microsoft.com/office/drawing/2014/main" id="{BEEA5813-C2F0-662F-8C9B-A7867E9716B4}"/>
                </a:ext>
              </a:extLst>
            </p:cNvPr>
            <p:cNvSpPr/>
            <p:nvPr/>
          </p:nvSpPr>
          <p:spPr>
            <a:xfrm>
              <a:off x="2303711" y="3664852"/>
              <a:ext cx="7570529" cy="2074007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28" name="Google Shape;228;p44">
              <a:extLst>
                <a:ext uri="{FF2B5EF4-FFF2-40B4-BE49-F238E27FC236}">
                  <a16:creationId xmlns:a16="http://schemas.microsoft.com/office/drawing/2014/main" id="{0798B5F7-999B-8D50-33A8-53D88CD3600A}"/>
                </a:ext>
              </a:extLst>
            </p:cNvPr>
            <p:cNvSpPr txBox="1"/>
            <p:nvPr/>
          </p:nvSpPr>
          <p:spPr>
            <a:xfrm>
              <a:off x="2455502" y="3703290"/>
              <a:ext cx="7317584" cy="20355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50000"/>
                </a:lnSpc>
                <a:spcAft>
                  <a:spcPts val="60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/>
                  <a:cs typeface="Open Sans"/>
                  <a:sym typeface="Open Sans"/>
                </a:rPr>
                <a:t>Nous vous apportons :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1.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 Une</a:t>
              </a: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 solution simple 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et</a:t>
              </a: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 optimisée 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pour que cette évolution devienne un atout pour vous, non une contrainte supplémentaire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2.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 D’ici </a:t>
              </a: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Septembre 2026 : 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Vous devez définir une plateforme de réception, votre “boîte aux lettres ». C’est la plateforme agréée (PA) pour laquelle nous allons vous accompagner</a:t>
              </a: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3. 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D’ici </a:t>
              </a: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Septembre 2027 : 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Vos factures envoyées à vos clients devront respecter un format (</a:t>
              </a:r>
              <a:r>
                <a:rPr lang="fr-FR" sz="1800" i="0" u="none" strike="noStrike" cap="none" dirty="0" err="1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Factur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 X), et être envoyée via une plateforme agréée. Là aussi, nous vous accompagnons</a:t>
              </a:r>
            </a:p>
          </p:txBody>
        </p:sp>
      </p:grpSp>
      <p:sp>
        <p:nvSpPr>
          <p:cNvPr id="229" name="Google Shape;229;p44">
            <a:extLst>
              <a:ext uri="{FF2B5EF4-FFF2-40B4-BE49-F238E27FC236}">
                <a16:creationId xmlns:a16="http://schemas.microsoft.com/office/drawing/2014/main" id="{929239C6-33AE-FE77-312C-706B32CEDF61}"/>
              </a:ext>
            </a:extLst>
          </p:cNvPr>
          <p:cNvSpPr txBox="1"/>
          <p:nvPr/>
        </p:nvSpPr>
        <p:spPr>
          <a:xfrm>
            <a:off x="1476462" y="5848401"/>
            <a:ext cx="912722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fr-FR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 portail du cabinet est là pour vous faciliter la vie, et vous donner accès à tous vos éléments et outils nécessaires à votre quotidien</a:t>
            </a:r>
            <a:endParaRPr sz="1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840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45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8942087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Toutes vos factures au même endroit et à portée de main</a:t>
            </a:r>
            <a:endParaRPr/>
          </a:p>
        </p:txBody>
      </p:sp>
      <p:pic>
        <p:nvPicPr>
          <p:cNvPr id="235" name="Google Shape;235;p45"/>
          <p:cNvPicPr preferRelativeResize="0"/>
          <p:nvPr/>
        </p:nvPicPr>
        <p:blipFill>
          <a:blip r:embed="rId3">
            <a:alphaModFix/>
          </a:blip>
          <a:srcRect t="5326" b="3711"/>
          <a:stretch>
            <a:fillRect/>
          </a:stretch>
        </p:blipFill>
        <p:spPr>
          <a:xfrm>
            <a:off x="755990" y="1567544"/>
            <a:ext cx="2211818" cy="437142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36" name="Google Shape;236;p45"/>
          <p:cNvPicPr preferRelativeResize="0"/>
          <p:nvPr/>
        </p:nvPicPr>
        <p:blipFill>
          <a:blip r:embed="rId4">
            <a:alphaModFix/>
          </a:blip>
          <a:srcRect t="2803" b="5392"/>
          <a:stretch>
            <a:fillRect/>
          </a:stretch>
        </p:blipFill>
        <p:spPr>
          <a:xfrm>
            <a:off x="3292573" y="1567544"/>
            <a:ext cx="2197662" cy="437141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37" name="Google Shape;237;p45"/>
          <p:cNvSpPr/>
          <p:nvPr/>
        </p:nvSpPr>
        <p:spPr>
          <a:xfrm>
            <a:off x="6141823" y="4327420"/>
            <a:ext cx="5200434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Tout centraliser pour vous simplifier la vie</a:t>
            </a:r>
            <a:b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Plus besoin de vous connecter à des plateformes externes.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Retrouvez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,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consultez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 et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traitez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 l'ensemble de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vos factures électroniques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 au même endroit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sans quitter le portail 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du cabinet. </a:t>
            </a:r>
            <a:endParaRPr sz="1600" b="1" i="0" u="none" strike="noStrike" cap="none" dirty="0">
              <a:solidFill>
                <a:schemeClr val="accent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8" name="Google Shape;238;p45"/>
          <p:cNvSpPr/>
          <p:nvPr/>
        </p:nvSpPr>
        <p:spPr>
          <a:xfrm>
            <a:off x="5907580" y="4026133"/>
            <a:ext cx="5528430" cy="1925972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DF2672"/>
              </a:solidFill>
              <a:highlight>
                <a:srgbClr val="DF2672"/>
              </a:highlight>
              <a:latin typeface=""/>
              <a:sym typeface="Arial"/>
            </a:endParaRPr>
          </a:p>
        </p:txBody>
      </p:sp>
      <p:cxnSp>
        <p:nvCxnSpPr>
          <p:cNvPr id="2" name="Google Shape;259;p47">
            <a:extLst>
              <a:ext uri="{FF2B5EF4-FFF2-40B4-BE49-F238E27FC236}">
                <a16:creationId xmlns:a16="http://schemas.microsoft.com/office/drawing/2014/main" id="{1FA75BF3-D6D6-1AE0-A4CE-81618D0CD4EF}"/>
              </a:ext>
            </a:extLst>
          </p:cNvPr>
          <p:cNvCxnSpPr>
            <a:cxnSpLocks/>
          </p:cNvCxnSpPr>
          <p:nvPr/>
        </p:nvCxnSpPr>
        <p:spPr>
          <a:xfrm flipV="1">
            <a:off x="1262742" y="4673600"/>
            <a:ext cx="1872344" cy="246743"/>
          </a:xfrm>
          <a:prstGeom prst="curvedConnector3">
            <a:avLst>
              <a:gd name="adj1" fmla="val 26744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6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9420005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>
                <a:latin typeface="Open Sans"/>
                <a:ea typeface="Open Sans"/>
                <a:cs typeface="Open Sans"/>
                <a:sym typeface="Open Sans"/>
              </a:rPr>
              <a:t>Toutes vos factures au même endroit et à portée de main</a:t>
            </a:r>
            <a:endParaRPr/>
          </a:p>
        </p:txBody>
      </p:sp>
      <p:sp>
        <p:nvSpPr>
          <p:cNvPr id="244" name="Google Shape;244;p46"/>
          <p:cNvSpPr/>
          <p:nvPr/>
        </p:nvSpPr>
        <p:spPr>
          <a:xfrm>
            <a:off x="3647078" y="4717923"/>
            <a:ext cx="7307250" cy="1400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</a:pPr>
            <a: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Agissez sur le cycle de vie</a:t>
            </a:r>
            <a:endParaRPr sz="1600" b="0" i="0" u="none" strike="noStrike" cap="none" dirty="0">
              <a:solidFill>
                <a:schemeClr val="accent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>
              <a:spcBef>
                <a:spcPts val="600"/>
              </a:spcBef>
              <a:buClr>
                <a:schemeClr val="dk1"/>
              </a:buClr>
              <a:buSzPts val="1600"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Une facture n'est pas un document statique. Ici, vous pouvez </a:t>
            </a:r>
            <a:r>
              <a:rPr lang="fr-FR" sz="16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gérer les statuts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 en temps réel. Une de vos factures à été payée, déclarez là en « Encaiss</a:t>
            </a:r>
            <a:r>
              <a:rPr lang="fr-FR" sz="1600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ée » et 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refusez ou </a:t>
            </a:r>
            <a:r>
              <a:rPr lang="fr-FR" sz="1600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mettez en litige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 une facture non conforme. Vous informez le cabinet et vos partenaires en un clic. </a:t>
            </a:r>
            <a:endParaRPr dirty="0">
              <a:solidFill>
                <a:schemeClr val="accent6"/>
              </a:solidFill>
            </a:endParaRPr>
          </a:p>
        </p:txBody>
      </p:sp>
      <p:grpSp>
        <p:nvGrpSpPr>
          <p:cNvPr id="246" name="Google Shape;246;p46"/>
          <p:cNvGrpSpPr/>
          <p:nvPr/>
        </p:nvGrpSpPr>
        <p:grpSpPr>
          <a:xfrm>
            <a:off x="3504838" y="2878668"/>
            <a:ext cx="7680398" cy="1519688"/>
            <a:chOff x="3504838" y="1397616"/>
            <a:chExt cx="7680398" cy="1354819"/>
          </a:xfrm>
        </p:grpSpPr>
        <p:sp>
          <p:nvSpPr>
            <p:cNvPr id="247" name="Google Shape;247;p46"/>
            <p:cNvSpPr/>
            <p:nvPr/>
          </p:nvSpPr>
          <p:spPr>
            <a:xfrm>
              <a:off x="3647078" y="1500707"/>
              <a:ext cx="7538158" cy="11541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/>
                  <a:ea typeface="Open Sans"/>
                  <a:cs typeface="Open Sans"/>
                  <a:sym typeface="Open Sans"/>
                </a:rPr>
                <a:t>Organisez et Visualisez</a:t>
              </a:r>
              <a:endParaRPr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/>
                  <a:ea typeface="Open Sans"/>
                  <a:cs typeface="Open Sans"/>
                  <a:sym typeface="Open Sans"/>
                </a:rPr>
                <a:t>Ne subissez pas l'afflux de factures. Grâce aux fonctions de </a:t>
              </a: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/>
                  <a:ea typeface="Open Sans"/>
                  <a:cs typeface="Open Sans"/>
                  <a:sym typeface="Open Sans"/>
                </a:rPr>
                <a:t>filtrage</a:t>
              </a: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/>
                  <a:ea typeface="Open Sans"/>
                  <a:cs typeface="Open Sans"/>
                  <a:sym typeface="Open Sans"/>
                </a:rPr>
                <a:t>, identifiez vos achats en attente de règlement ou affichez vos ventes pour relancer vos clients. Vous ne cherchez plus l'information, vous la visualisez. </a:t>
              </a:r>
              <a:endParaRPr dirty="0">
                <a:solidFill>
                  <a:schemeClr val="accent6"/>
                </a:solidFill>
              </a:endParaRPr>
            </a:p>
          </p:txBody>
        </p:sp>
        <p:sp>
          <p:nvSpPr>
            <p:cNvPr id="248" name="Google Shape;248;p46"/>
            <p:cNvSpPr/>
            <p:nvPr/>
          </p:nvSpPr>
          <p:spPr>
            <a:xfrm>
              <a:off x="3504838" y="1397616"/>
              <a:ext cx="7658231" cy="1354819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DF26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49" name="Google Shape;249;p46"/>
          <p:cNvSpPr/>
          <p:nvPr/>
        </p:nvSpPr>
        <p:spPr>
          <a:xfrm>
            <a:off x="3504838" y="4643052"/>
            <a:ext cx="7658231" cy="1519688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236;p45">
            <a:extLst>
              <a:ext uri="{FF2B5EF4-FFF2-40B4-BE49-F238E27FC236}">
                <a16:creationId xmlns:a16="http://schemas.microsoft.com/office/drawing/2014/main" id="{31A9395A-1F1B-3EE7-9349-1500D6399C78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t="2803" b="5392"/>
          <a:stretch>
            <a:fillRect/>
          </a:stretch>
        </p:blipFill>
        <p:spPr>
          <a:xfrm>
            <a:off x="735981" y="1504701"/>
            <a:ext cx="2341756" cy="46580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47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8942087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 dirty="0">
                <a:latin typeface="Open Sans"/>
                <a:ea typeface="Open Sans"/>
                <a:cs typeface="Open Sans"/>
                <a:sym typeface="Open Sans"/>
              </a:rPr>
              <a:t>Toutes vos factures au même endroit et à portée de main</a:t>
            </a:r>
            <a:endParaRPr dirty="0"/>
          </a:p>
        </p:txBody>
      </p:sp>
      <p:pic>
        <p:nvPicPr>
          <p:cNvPr id="255" name="Google Shape;255;p47"/>
          <p:cNvPicPr preferRelativeResize="0"/>
          <p:nvPr/>
        </p:nvPicPr>
        <p:blipFill>
          <a:blip r:embed="rId3">
            <a:alphaModFix/>
          </a:blip>
          <a:srcRect b="5605"/>
          <a:stretch>
            <a:fillRect/>
          </a:stretch>
        </p:blipFill>
        <p:spPr>
          <a:xfrm>
            <a:off x="755990" y="1311615"/>
            <a:ext cx="2211818" cy="4536293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256" name="Google Shape;256;p47"/>
          <p:cNvGrpSpPr/>
          <p:nvPr/>
        </p:nvGrpSpPr>
        <p:grpSpPr>
          <a:xfrm>
            <a:off x="8293608" y="1311615"/>
            <a:ext cx="3445165" cy="1925358"/>
            <a:chOff x="6192456" y="4771851"/>
            <a:chExt cx="5321878" cy="1465255"/>
          </a:xfrm>
        </p:grpSpPr>
        <p:sp>
          <p:nvSpPr>
            <p:cNvPr id="257" name="Google Shape;257;p47"/>
            <p:cNvSpPr/>
            <p:nvPr/>
          </p:nvSpPr>
          <p:spPr>
            <a:xfrm>
              <a:off x="6192456" y="4771851"/>
              <a:ext cx="5321878" cy="1465255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DF267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47"/>
            <p:cNvSpPr txBox="1"/>
            <p:nvPr/>
          </p:nvSpPr>
          <p:spPr>
            <a:xfrm>
              <a:off x="6365078" y="4866667"/>
              <a:ext cx="5149256" cy="12765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Mes factures </a:t>
              </a:r>
              <a:endParaRPr sz="1800" b="1" dirty="0">
                <a:solidFill>
                  <a:schemeClr val="accent6"/>
                </a:solidFill>
                <a:latin typeface="Open Sans" panose="020B0606030504020204" pitchFamily="34" charset="0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Accédez à la liste de vos factures d’</a:t>
              </a: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achats </a:t>
              </a: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ou de </a:t>
              </a: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ventes</a:t>
              </a: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 et grâce aux filtres des statuts, personnalisez votre affichage pour une meilleure gestion.</a:t>
              </a:r>
              <a:endParaRPr sz="16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259" name="Google Shape;259;p47"/>
          <p:cNvCxnSpPr>
            <a:cxnSpLocks/>
          </p:cNvCxnSpPr>
          <p:nvPr/>
        </p:nvCxnSpPr>
        <p:spPr>
          <a:xfrm flipV="1">
            <a:off x="1257569" y="3236973"/>
            <a:ext cx="2009768" cy="1750663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260" name="Google Shape;260;p47"/>
          <p:cNvPicPr preferRelativeResize="0"/>
          <p:nvPr/>
        </p:nvPicPr>
        <p:blipFill>
          <a:blip r:embed="rId4">
            <a:alphaModFix/>
          </a:blip>
          <a:srcRect b="5827"/>
          <a:stretch>
            <a:fillRect/>
          </a:stretch>
        </p:blipFill>
        <p:spPr>
          <a:xfrm>
            <a:off x="5848942" y="1299584"/>
            <a:ext cx="2229111" cy="4548324"/>
          </a:xfrm>
          <a:prstGeom prst="rect">
            <a:avLst/>
          </a:prstGeom>
          <a:noFill/>
          <a:ln>
            <a:solidFill>
              <a:schemeClr val="bg2"/>
            </a:solidFill>
          </a:ln>
        </p:spPr>
      </p:pic>
      <p:pic>
        <p:nvPicPr>
          <p:cNvPr id="261" name="Google Shape;261;p47"/>
          <p:cNvPicPr preferRelativeResize="0"/>
          <p:nvPr/>
        </p:nvPicPr>
        <p:blipFill>
          <a:blip r:embed="rId5">
            <a:alphaModFix/>
          </a:blip>
          <a:srcRect b="6075"/>
          <a:stretch>
            <a:fillRect/>
          </a:stretch>
        </p:blipFill>
        <p:spPr>
          <a:xfrm>
            <a:off x="3292572" y="1311615"/>
            <a:ext cx="2229111" cy="4536293"/>
          </a:xfrm>
          <a:prstGeom prst="rect">
            <a:avLst/>
          </a:prstGeom>
          <a:noFill/>
          <a:ln>
            <a:solidFill>
              <a:schemeClr val="bg2"/>
            </a:solidFill>
          </a:ln>
        </p:spPr>
      </p:pic>
      <p:sp>
        <p:nvSpPr>
          <p:cNvPr id="2" name="Ellipse 1">
            <a:extLst>
              <a:ext uri="{FF2B5EF4-FFF2-40B4-BE49-F238E27FC236}">
                <a16:creationId xmlns:a16="http://schemas.microsoft.com/office/drawing/2014/main" id="{89B568FC-5B9B-4FCD-5AF5-153CCF6D9F0B}"/>
              </a:ext>
            </a:extLst>
          </p:cNvPr>
          <p:cNvSpPr/>
          <p:nvPr/>
        </p:nvSpPr>
        <p:spPr>
          <a:xfrm>
            <a:off x="3627762" y="1743705"/>
            <a:ext cx="532758" cy="377703"/>
          </a:xfrm>
          <a:prstGeom prst="ellipse">
            <a:avLst/>
          </a:prstGeom>
          <a:noFill/>
          <a:ln>
            <a:solidFill>
              <a:srgbClr val="20B3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9405E9D-7475-D2FF-59B1-846E5D2D2B31}"/>
              </a:ext>
            </a:extLst>
          </p:cNvPr>
          <p:cNvSpPr/>
          <p:nvPr/>
        </p:nvSpPr>
        <p:spPr>
          <a:xfrm>
            <a:off x="7227450" y="1734561"/>
            <a:ext cx="526662" cy="377703"/>
          </a:xfrm>
          <a:prstGeom prst="ellipse">
            <a:avLst/>
          </a:prstGeom>
          <a:noFill/>
          <a:ln>
            <a:solidFill>
              <a:srgbClr val="20B3F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6" name="Google Shape;214;p32">
            <a:extLst>
              <a:ext uri="{FF2B5EF4-FFF2-40B4-BE49-F238E27FC236}">
                <a16:creationId xmlns:a16="http://schemas.microsoft.com/office/drawing/2014/main" id="{4036315D-0159-A230-9578-084C5546C1FD}"/>
              </a:ext>
            </a:extLst>
          </p:cNvPr>
          <p:cNvGrpSpPr/>
          <p:nvPr/>
        </p:nvGrpSpPr>
        <p:grpSpPr>
          <a:xfrm>
            <a:off x="8437741" y="3526342"/>
            <a:ext cx="3325117" cy="1756027"/>
            <a:chOff x="5002940" y="3945612"/>
            <a:chExt cx="3325117" cy="1756027"/>
          </a:xfrm>
        </p:grpSpPr>
        <p:sp>
          <p:nvSpPr>
            <p:cNvPr id="7" name="Google Shape;215;p32">
              <a:extLst>
                <a:ext uri="{FF2B5EF4-FFF2-40B4-BE49-F238E27FC236}">
                  <a16:creationId xmlns:a16="http://schemas.microsoft.com/office/drawing/2014/main" id="{EFD8E053-1C7C-B27B-4BC4-B47D97430910}"/>
                </a:ext>
              </a:extLst>
            </p:cNvPr>
            <p:cNvSpPr/>
            <p:nvPr/>
          </p:nvSpPr>
          <p:spPr>
            <a:xfrm>
              <a:off x="5002940" y="4272461"/>
              <a:ext cx="2998269" cy="1429178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3A9F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8" name="Google Shape;216;p32">
              <a:extLst>
                <a:ext uri="{FF2B5EF4-FFF2-40B4-BE49-F238E27FC236}">
                  <a16:creationId xmlns:a16="http://schemas.microsoft.com/office/drawing/2014/main" id="{8EA4C40C-B8E9-2EE1-6D8C-E31751763C61}"/>
                </a:ext>
              </a:extLst>
            </p:cNvPr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7674360" y="3945612"/>
              <a:ext cx="653697" cy="653697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" name="Google Shape;258;p47">
            <a:extLst>
              <a:ext uri="{FF2B5EF4-FFF2-40B4-BE49-F238E27FC236}">
                <a16:creationId xmlns:a16="http://schemas.microsoft.com/office/drawing/2014/main" id="{600DB841-B441-4302-B662-1E09B4184003}"/>
              </a:ext>
            </a:extLst>
          </p:cNvPr>
          <p:cNvSpPr txBox="1"/>
          <p:nvPr/>
        </p:nvSpPr>
        <p:spPr>
          <a:xfrm>
            <a:off x="8494299" y="3925961"/>
            <a:ext cx="2790959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fr-FR" sz="12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Achats :</a:t>
            </a:r>
            <a:r>
              <a:rPr lang="fr-FR" sz="1200" dirty="0">
                <a:solidFill>
                  <a:schemeClr val="accent6"/>
                </a:solidFill>
                <a:latin typeface="Open Sans" panose="020B0606030504020204" pitchFamily="34" charset="0"/>
              </a:rPr>
              <a:t> en cliquant sur achat, vous retrouverez l’ensemble de vos factures fournisseurs (Achats)</a:t>
            </a:r>
            <a:br>
              <a:rPr lang="fr-FR" sz="1200" dirty="0">
                <a:solidFill>
                  <a:schemeClr val="accent6"/>
                </a:solidFill>
                <a:latin typeface="Open Sans" panose="020B0606030504020204" pitchFamily="34" charset="0"/>
              </a:rPr>
            </a:br>
            <a:endParaRPr lang="fr-FR" sz="800" dirty="0">
              <a:solidFill>
                <a:schemeClr val="accent6"/>
              </a:solidFill>
              <a:latin typeface="Open Sans" panose="020B0606030504020204" pitchFamily="34" charset="0"/>
            </a:endParaRPr>
          </a:p>
          <a:p>
            <a:pPr lvl="0"/>
            <a:r>
              <a:rPr lang="fr-FR" sz="12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Ventes :</a:t>
            </a:r>
            <a:r>
              <a:rPr lang="fr-FR" sz="12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 cliquez sur ventes pour afficher l’ensemble de vos factures émises</a:t>
            </a:r>
            <a:endParaRPr sz="1200" b="1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48"/>
          <p:cNvPicPr preferRelativeResize="0"/>
          <p:nvPr/>
        </p:nvPicPr>
        <p:blipFill>
          <a:blip r:embed="rId3">
            <a:alphaModFix/>
          </a:blip>
          <a:srcRect b="5605"/>
          <a:stretch>
            <a:fillRect/>
          </a:stretch>
        </p:blipFill>
        <p:spPr>
          <a:xfrm>
            <a:off x="572576" y="1448423"/>
            <a:ext cx="2229111" cy="4559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67" name="Google Shape;267;p48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/>
              <a:t>Gérez vos factures électroniques</a:t>
            </a:r>
            <a:endParaRPr/>
          </a:p>
        </p:txBody>
      </p:sp>
      <p:cxnSp>
        <p:nvCxnSpPr>
          <p:cNvPr id="268" name="Google Shape;268;p48"/>
          <p:cNvCxnSpPr>
            <a:cxnSpLocks/>
          </p:cNvCxnSpPr>
          <p:nvPr/>
        </p:nvCxnSpPr>
        <p:spPr>
          <a:xfrm flipV="1">
            <a:off x="2336800" y="3142673"/>
            <a:ext cx="817434" cy="117763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pic>
        <p:nvPicPr>
          <p:cNvPr id="269" name="Google Shape;269;p48"/>
          <p:cNvPicPr preferRelativeResize="0"/>
          <p:nvPr/>
        </p:nvPicPr>
        <p:blipFill>
          <a:blip r:embed="rId4">
            <a:alphaModFix/>
          </a:blip>
          <a:srcRect b="5605"/>
          <a:stretch>
            <a:fillRect/>
          </a:stretch>
        </p:blipFill>
        <p:spPr>
          <a:xfrm>
            <a:off x="3154234" y="1448422"/>
            <a:ext cx="2229111" cy="4559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pSp>
        <p:nvGrpSpPr>
          <p:cNvPr id="270" name="Google Shape;270;p48"/>
          <p:cNvGrpSpPr/>
          <p:nvPr/>
        </p:nvGrpSpPr>
        <p:grpSpPr>
          <a:xfrm>
            <a:off x="5861207" y="4097591"/>
            <a:ext cx="5311714" cy="1909895"/>
            <a:chOff x="6192456" y="4470130"/>
            <a:chExt cx="5321878" cy="1766976"/>
          </a:xfrm>
        </p:grpSpPr>
        <p:sp>
          <p:nvSpPr>
            <p:cNvPr id="271" name="Google Shape;271;p48"/>
            <p:cNvSpPr/>
            <p:nvPr/>
          </p:nvSpPr>
          <p:spPr>
            <a:xfrm>
              <a:off x="6192456" y="4470130"/>
              <a:ext cx="5321878" cy="1766976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48"/>
            <p:cNvSpPr txBox="1"/>
            <p:nvPr/>
          </p:nvSpPr>
          <p:spPr>
            <a:xfrm>
              <a:off x="6438370" y="4691603"/>
              <a:ext cx="4976633" cy="132402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"/>
                  <a:sym typeface="Arial"/>
                </a:rPr>
                <a:t>Suivi de la facture </a:t>
              </a:r>
              <a:endParaRPr sz="1800" dirty="0">
                <a:latin typeface="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"/>
                  <a:sym typeface="Arial"/>
                </a:rPr>
                <a:t>Suivez</a:t>
              </a: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"/>
                  <a:sym typeface="Arial"/>
                </a:rPr>
                <a:t> exactement </a:t>
              </a:r>
              <a:r>
                <a:rPr lang="fr-FR" sz="1600" b="1" i="0" u="none" strike="noStrike" cap="none" dirty="0">
                  <a:solidFill>
                    <a:schemeClr val="accent6"/>
                  </a:solidFill>
                  <a:latin typeface=""/>
                  <a:sym typeface="Arial"/>
                </a:rPr>
                <a:t>où en est votre facture</a:t>
              </a: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"/>
                  <a:sym typeface="Arial"/>
                </a:rPr>
                <a:t>, de son émission jusqu'à son règlement définitif. En un clic, retrouvez les informations générales (Fournisseur, Numéro, Total TTC, Date) </a:t>
              </a:r>
              <a:endParaRPr dirty="0">
                <a:latin typeface=""/>
              </a:endParaRPr>
            </a:p>
          </p:txBody>
        </p:sp>
      </p:grp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49"/>
          <p:cNvPicPr preferRelativeResize="0"/>
          <p:nvPr/>
        </p:nvPicPr>
        <p:blipFill>
          <a:blip r:embed="rId3">
            <a:alphaModFix/>
          </a:blip>
          <a:srcRect b="5662"/>
          <a:stretch>
            <a:fillRect/>
          </a:stretch>
        </p:blipFill>
        <p:spPr>
          <a:xfrm>
            <a:off x="572576" y="1287556"/>
            <a:ext cx="2229111" cy="45562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278" name="Google Shape;278;p49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/>
              <a:t>Gérez vos factures électroniques d’achat</a:t>
            </a:r>
            <a:endParaRPr/>
          </a:p>
        </p:txBody>
      </p:sp>
      <p:pic>
        <p:nvPicPr>
          <p:cNvPr id="280" name="Google Shape;280;p49"/>
          <p:cNvPicPr preferRelativeResize="0"/>
          <p:nvPr/>
        </p:nvPicPr>
        <p:blipFill>
          <a:blip r:embed="rId4">
            <a:alphaModFix/>
          </a:blip>
          <a:srcRect b="5665"/>
          <a:stretch>
            <a:fillRect/>
          </a:stretch>
        </p:blipFill>
        <p:spPr>
          <a:xfrm>
            <a:off x="3153284" y="1290325"/>
            <a:ext cx="2227832" cy="45535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grpSp>
        <p:nvGrpSpPr>
          <p:cNvPr id="281" name="Google Shape;281;p49"/>
          <p:cNvGrpSpPr/>
          <p:nvPr/>
        </p:nvGrpSpPr>
        <p:grpSpPr>
          <a:xfrm>
            <a:off x="5732713" y="4092812"/>
            <a:ext cx="5449455" cy="1751036"/>
            <a:chOff x="6192456" y="4546723"/>
            <a:chExt cx="5321878" cy="1690384"/>
          </a:xfrm>
        </p:grpSpPr>
        <p:sp>
          <p:nvSpPr>
            <p:cNvPr id="282" name="Google Shape;282;p49"/>
            <p:cNvSpPr/>
            <p:nvPr/>
          </p:nvSpPr>
          <p:spPr>
            <a:xfrm>
              <a:off x="6192456" y="4546723"/>
              <a:ext cx="5321878" cy="1690384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49"/>
            <p:cNvSpPr txBox="1"/>
            <p:nvPr/>
          </p:nvSpPr>
          <p:spPr>
            <a:xfrm>
              <a:off x="6365078" y="4753506"/>
              <a:ext cx="4976633" cy="13815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"/>
                  <a:sym typeface="Arial"/>
                </a:rPr>
                <a:t>Contrôlez vos factures d'achat</a:t>
              </a:r>
              <a:endParaRPr sz="1800" b="0" i="0" u="none" strike="noStrike" cap="none" dirty="0">
                <a:solidFill>
                  <a:schemeClr val="accent6"/>
                </a:solidFill>
                <a:latin typeface=""/>
                <a:sym typeface="Arial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"/>
                  <a:sym typeface="Arial"/>
                </a:rPr>
                <a:t>Restez maître de votre gestion : après visualisation, cliquez sur le bouton de statut « </a:t>
              </a:r>
              <a:r>
                <a:rPr lang="fr-FR" sz="1600" b="0" i="0" u="none" strike="noStrike" cap="none" dirty="0">
                  <a:solidFill>
                    <a:srgbClr val="00B0F0"/>
                  </a:solidFill>
                  <a:latin typeface=""/>
                  <a:sym typeface="Arial"/>
                </a:rPr>
                <a:t>Déposée </a:t>
              </a: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"/>
                  <a:sym typeface="Arial"/>
                </a:rPr>
                <a:t>», sélectionnez « Refuser » et laissez-vous guider pour rejeter manuellement la facture.</a:t>
              </a:r>
              <a:endParaRPr dirty="0">
                <a:solidFill>
                  <a:schemeClr val="accent6"/>
                </a:solidFill>
                <a:latin typeface=""/>
              </a:endParaRPr>
            </a:p>
          </p:txBody>
        </p:sp>
      </p:grpSp>
      <p:sp>
        <p:nvSpPr>
          <p:cNvPr id="4" name="Google Shape;115;p4">
            <a:extLst>
              <a:ext uri="{FF2B5EF4-FFF2-40B4-BE49-F238E27FC236}">
                <a16:creationId xmlns:a16="http://schemas.microsoft.com/office/drawing/2014/main" id="{6DCD5069-335F-E93A-48B0-FCEBE5D2FA51}"/>
              </a:ext>
            </a:extLst>
          </p:cNvPr>
          <p:cNvSpPr/>
          <p:nvPr/>
        </p:nvSpPr>
        <p:spPr>
          <a:xfrm>
            <a:off x="3206758" y="2860843"/>
            <a:ext cx="798422" cy="481262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9" name="Google Shape;279;p49"/>
          <p:cNvCxnSpPr>
            <a:cxnSpLocks/>
          </p:cNvCxnSpPr>
          <p:nvPr/>
        </p:nvCxnSpPr>
        <p:spPr>
          <a:xfrm flipV="1">
            <a:off x="1314938" y="2927927"/>
            <a:ext cx="1891820" cy="173547"/>
          </a:xfrm>
          <a:prstGeom prst="curvedConnector3">
            <a:avLst>
              <a:gd name="adj1" fmla="val 42188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0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/>
              <a:t>Gérez vos factures électroniques : vente</a:t>
            </a:r>
            <a:endParaRPr/>
          </a:p>
        </p:txBody>
      </p:sp>
      <p:pic>
        <p:nvPicPr>
          <p:cNvPr id="290" name="Google Shape;290;p50"/>
          <p:cNvPicPr preferRelativeResize="0"/>
          <p:nvPr/>
        </p:nvPicPr>
        <p:blipFill>
          <a:blip r:embed="rId3">
            <a:alphaModFix/>
          </a:blip>
          <a:srcRect b="5743"/>
          <a:stretch>
            <a:fillRect/>
          </a:stretch>
        </p:blipFill>
        <p:spPr>
          <a:xfrm>
            <a:off x="695051" y="1328658"/>
            <a:ext cx="2229111" cy="455237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291" name="Google Shape;291;p50"/>
          <p:cNvPicPr preferRelativeResize="0"/>
          <p:nvPr/>
        </p:nvPicPr>
        <p:blipFill>
          <a:blip r:embed="rId4">
            <a:alphaModFix/>
          </a:blip>
          <a:srcRect b="5743"/>
          <a:stretch>
            <a:fillRect/>
          </a:stretch>
        </p:blipFill>
        <p:spPr>
          <a:xfrm>
            <a:off x="3288067" y="1328659"/>
            <a:ext cx="2229111" cy="455237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cxnSp>
        <p:nvCxnSpPr>
          <p:cNvPr id="296" name="Google Shape;296;p50"/>
          <p:cNvCxnSpPr>
            <a:cxnSpLocks/>
          </p:cNvCxnSpPr>
          <p:nvPr/>
        </p:nvCxnSpPr>
        <p:spPr>
          <a:xfrm>
            <a:off x="1477818" y="5529341"/>
            <a:ext cx="1878425" cy="13255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" name="Google Shape;282;p49">
            <a:extLst>
              <a:ext uri="{FF2B5EF4-FFF2-40B4-BE49-F238E27FC236}">
                <a16:creationId xmlns:a16="http://schemas.microsoft.com/office/drawing/2014/main" id="{7B8ED970-4041-3A29-D67F-042B46EA047D}"/>
              </a:ext>
            </a:extLst>
          </p:cNvPr>
          <p:cNvSpPr/>
          <p:nvPr/>
        </p:nvSpPr>
        <p:spPr>
          <a:xfrm>
            <a:off x="6009754" y="4366262"/>
            <a:ext cx="5449455" cy="175103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5" name="Google Shape;295;p50"/>
          <p:cNvSpPr txBox="1"/>
          <p:nvPr/>
        </p:nvSpPr>
        <p:spPr>
          <a:xfrm>
            <a:off x="6155243" y="4573999"/>
            <a:ext cx="5095934" cy="1431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Gérez vos ventes en temps réel</a:t>
            </a:r>
            <a:endParaRPr sz="1800" dirty="0">
              <a:solidFill>
                <a:schemeClr val="accent6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Dès réception d'un règlement, modifiez le statut de votre facture manuellement. Cliquez simplement sur le bouton « </a:t>
            </a:r>
            <a:r>
              <a:rPr lang="fr-FR" sz="1600" b="0" i="0" u="none" strike="noStrike" cap="none" dirty="0">
                <a:solidFill>
                  <a:srgbClr val="00B0F0"/>
                </a:solidFill>
                <a:latin typeface="Open Sans"/>
                <a:ea typeface="Open Sans"/>
                <a:cs typeface="Open Sans"/>
                <a:sym typeface="Open Sans"/>
              </a:rPr>
              <a:t>Déposée</a:t>
            </a: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 », choisissez « Encaisser » et suivez les étapes indiquées à l'écran.</a:t>
            </a:r>
            <a:endParaRPr sz="1600" b="0" i="0" u="none" strike="noStrike" cap="none" dirty="0">
              <a:solidFill>
                <a:schemeClr val="accent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7" name="Google Shape;115;p4">
            <a:extLst>
              <a:ext uri="{FF2B5EF4-FFF2-40B4-BE49-F238E27FC236}">
                <a16:creationId xmlns:a16="http://schemas.microsoft.com/office/drawing/2014/main" id="{2198DDEC-A15B-4909-8579-F9A829661882}"/>
              </a:ext>
            </a:extLst>
          </p:cNvPr>
          <p:cNvSpPr/>
          <p:nvPr/>
        </p:nvSpPr>
        <p:spPr>
          <a:xfrm>
            <a:off x="3356243" y="5301411"/>
            <a:ext cx="804584" cy="481262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6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</a:pPr>
            <a:r>
              <a:rPr lang="fr-FR"/>
              <a:t>J’ai besoin : nos missions à votre service</a:t>
            </a:r>
            <a:endParaRPr/>
          </a:p>
        </p:txBody>
      </p:sp>
      <p:pic>
        <p:nvPicPr>
          <p:cNvPr id="303" name="Google Shape;303;p16"/>
          <p:cNvPicPr preferRelativeResize="0"/>
          <p:nvPr/>
        </p:nvPicPr>
        <p:blipFill>
          <a:blip r:embed="rId3">
            <a:alphaModFix/>
          </a:blip>
          <a:srcRect t="5149" b="4404"/>
          <a:stretch>
            <a:fillRect/>
          </a:stretch>
        </p:blipFill>
        <p:spPr>
          <a:xfrm>
            <a:off x="3314701" y="1328286"/>
            <a:ext cx="2472075" cy="4858025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04" name="Google Shape;304;p16"/>
          <p:cNvPicPr preferRelativeResize="0"/>
          <p:nvPr/>
        </p:nvPicPr>
        <p:blipFill>
          <a:blip r:embed="rId4">
            <a:alphaModFix/>
          </a:blip>
          <a:srcRect l="559" t="5463" r="-559" b="38440"/>
          <a:stretch>
            <a:fillRect/>
          </a:stretch>
        </p:blipFill>
        <p:spPr>
          <a:xfrm>
            <a:off x="6096000" y="1328285"/>
            <a:ext cx="2536401" cy="3091487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05" name="Google Shape;305;p16"/>
          <p:cNvPicPr preferRelativeResize="0"/>
          <p:nvPr/>
        </p:nvPicPr>
        <p:blipFill>
          <a:blip r:embed="rId5">
            <a:alphaModFix/>
          </a:blip>
          <a:srcRect t="5292" b="3986"/>
          <a:stretch>
            <a:fillRect/>
          </a:stretch>
        </p:blipFill>
        <p:spPr>
          <a:xfrm>
            <a:off x="578155" y="1328286"/>
            <a:ext cx="2464527" cy="4858025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306" name="Google Shape;306;p16"/>
          <p:cNvCxnSpPr>
            <a:cxnSpLocks/>
          </p:cNvCxnSpPr>
          <p:nvPr/>
        </p:nvCxnSpPr>
        <p:spPr>
          <a:xfrm rot="5400000" flipH="1" flipV="1">
            <a:off x="2678546" y="4165601"/>
            <a:ext cx="988291" cy="729672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07" name="Google Shape;307;p16"/>
          <p:cNvSpPr/>
          <p:nvPr/>
        </p:nvSpPr>
        <p:spPr>
          <a:xfrm>
            <a:off x="6058795" y="4514851"/>
            <a:ext cx="5566711" cy="1895374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p16"/>
          <p:cNvSpPr txBox="1"/>
          <p:nvPr/>
        </p:nvSpPr>
        <p:spPr>
          <a:xfrm>
            <a:off x="6353833" y="4637764"/>
            <a:ext cx="4976634" cy="1677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"/>
                <a:sym typeface="Arial"/>
              </a:rPr>
              <a:t>J’ai besoin</a:t>
            </a:r>
            <a:endParaRPr dirty="0">
              <a:latin typeface="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"/>
                <a:sym typeface="Arial"/>
              </a:rPr>
              <a:t>Besoin d'un accompagnement spécifique ? Retrouvez nos offres via l’onglet «J'ai besoin» sur votre page d'accueil. D'un simple clic, identifiez le service adapté et sollicitez-nous directement pour répondre à vos enjeux.</a:t>
            </a:r>
            <a:endParaRPr sz="1800" b="0" i="0" u="none" strike="noStrike" cap="none" dirty="0">
              <a:solidFill>
                <a:schemeClr val="accent6"/>
              </a:solidFill>
              <a:latin typeface=""/>
              <a:sym typeface="Arial"/>
            </a:endParaRPr>
          </a:p>
        </p:txBody>
      </p:sp>
      <p:cxnSp>
        <p:nvCxnSpPr>
          <p:cNvPr id="309" name="Google Shape;309;p16"/>
          <p:cNvCxnSpPr>
            <a:cxnSpLocks/>
          </p:cNvCxnSpPr>
          <p:nvPr/>
        </p:nvCxnSpPr>
        <p:spPr>
          <a:xfrm flipV="1">
            <a:off x="5357091" y="3186546"/>
            <a:ext cx="868217" cy="849745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oogle Shape;366;p17">
            <a:extLst>
              <a:ext uri="{FF2B5EF4-FFF2-40B4-BE49-F238E27FC236}">
                <a16:creationId xmlns:a16="http://schemas.microsoft.com/office/drawing/2014/main" id="{F50A8509-EF0E-BD4E-3BDA-1DD149386E81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l="-318" t="52984" r="318" b="26899"/>
          <a:stretch>
            <a:fillRect/>
          </a:stretch>
        </p:blipFill>
        <p:spPr>
          <a:xfrm>
            <a:off x="5385453" y="1831807"/>
            <a:ext cx="2464527" cy="1077218"/>
          </a:xfrm>
          <a:prstGeom prst="rect">
            <a:avLst/>
          </a:prstGeom>
          <a:noFill/>
          <a:ln w="9525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15" name="Google Shape;315;p29"/>
          <p:cNvSpPr/>
          <p:nvPr/>
        </p:nvSpPr>
        <p:spPr>
          <a:xfrm>
            <a:off x="4747492" y="4543760"/>
            <a:ext cx="3679604" cy="144140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29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Open Sans"/>
              <a:buNone/>
            </a:pPr>
            <a:r>
              <a:rPr lang="fr-FR"/>
              <a:t>L’accès à vos outils de gestion</a:t>
            </a:r>
            <a:endParaRPr/>
          </a:p>
        </p:txBody>
      </p:sp>
      <p:pic>
        <p:nvPicPr>
          <p:cNvPr id="318" name="Google Shape;318;p29"/>
          <p:cNvPicPr preferRelativeResize="0"/>
          <p:nvPr/>
        </p:nvPicPr>
        <p:blipFill>
          <a:blip r:embed="rId4">
            <a:alphaModFix/>
          </a:blip>
          <a:srcRect t="6077" b="2859"/>
          <a:stretch>
            <a:fillRect/>
          </a:stretch>
        </p:blipFill>
        <p:spPr>
          <a:xfrm>
            <a:off x="1823835" y="1195405"/>
            <a:ext cx="2417095" cy="4782409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20" name="Google Shape;320;p29"/>
          <p:cNvSpPr/>
          <p:nvPr/>
        </p:nvSpPr>
        <p:spPr>
          <a:xfrm>
            <a:off x="5181499" y="2909025"/>
            <a:ext cx="2872437" cy="1262339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1" name="Google Shape;321;p29"/>
          <p:cNvSpPr txBox="1"/>
          <p:nvPr/>
        </p:nvSpPr>
        <p:spPr>
          <a:xfrm>
            <a:off x="5380662" y="3109575"/>
            <a:ext cx="254021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Pour gagner en rapidité, épinglez votre redirection directement sur l’écran d’accueil.</a:t>
            </a:r>
            <a:endParaRPr b="0" i="1" u="none" strike="noStrike" cap="none" dirty="0">
              <a:solidFill>
                <a:schemeClr val="accent6"/>
              </a:solidFill>
              <a:latin typeface="Open Sans" panose="020B0606030504020204" pitchFamily="34" charset="0"/>
              <a:sym typeface="Arial"/>
            </a:endParaRPr>
          </a:p>
        </p:txBody>
      </p:sp>
      <p:sp>
        <p:nvSpPr>
          <p:cNvPr id="322" name="Google Shape;322;p29"/>
          <p:cNvSpPr txBox="1"/>
          <p:nvPr/>
        </p:nvSpPr>
        <p:spPr>
          <a:xfrm>
            <a:off x="4827003" y="4671993"/>
            <a:ext cx="3581425" cy="1184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Centralisez vos accès.</a:t>
            </a:r>
            <a:r>
              <a:rPr lang="fr-FR" sz="18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 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Retrouvez l'intégralité des services proposés par le cabinet dans le module « Outils de gestion ».</a:t>
            </a: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23" name="Google Shape;323;p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523131" y="1504957"/>
            <a:ext cx="653697" cy="6536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4" name="Google Shape;324;p29"/>
          <p:cNvCxnSpPr>
            <a:cxnSpLocks/>
            <a:stCxn id="320" idx="0"/>
          </p:cNvCxnSpPr>
          <p:nvPr/>
        </p:nvCxnSpPr>
        <p:spPr>
          <a:xfrm rot="5400000" flipH="1" flipV="1">
            <a:off x="6667653" y="2276886"/>
            <a:ext cx="582204" cy="682074"/>
          </a:xfrm>
          <a:prstGeom prst="curvedConnector2">
            <a:avLst/>
          </a:prstGeom>
          <a:noFill/>
          <a:ln w="38100" cap="flat" cmpd="sng">
            <a:solidFill>
              <a:srgbClr val="03A9F4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51"/>
          <p:cNvSpPr/>
          <p:nvPr/>
        </p:nvSpPr>
        <p:spPr>
          <a:xfrm>
            <a:off x="3185848" y="5307366"/>
            <a:ext cx="7204095" cy="1201972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4" name="Google Shape;334;p51"/>
          <p:cNvPicPr preferRelativeResize="0"/>
          <p:nvPr/>
        </p:nvPicPr>
        <p:blipFill>
          <a:blip r:embed="rId3">
            <a:alphaModFix/>
          </a:blip>
          <a:srcRect t="4959" b="55773"/>
          <a:stretch>
            <a:fillRect/>
          </a:stretch>
        </p:blipFill>
        <p:spPr>
          <a:xfrm>
            <a:off x="5977990" y="1278212"/>
            <a:ext cx="2127364" cy="1808394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35" name="Google Shape;335;p51"/>
          <p:cNvPicPr preferRelativeResize="0"/>
          <p:nvPr/>
        </p:nvPicPr>
        <p:blipFill>
          <a:blip r:embed="rId4">
            <a:alphaModFix/>
          </a:blip>
          <a:srcRect t="4792" b="37119"/>
          <a:stretch>
            <a:fillRect/>
          </a:stretch>
        </p:blipFill>
        <p:spPr>
          <a:xfrm>
            <a:off x="8475067" y="3146139"/>
            <a:ext cx="1680820" cy="2113662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36" name="Google Shape;336;p51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fr-FR"/>
              <a:t>Outils de calcul : vos chiffres clés en un instant</a:t>
            </a:r>
            <a:endParaRPr/>
          </a:p>
        </p:txBody>
      </p:sp>
      <p:pic>
        <p:nvPicPr>
          <p:cNvPr id="337" name="Google Shape;337;p51"/>
          <p:cNvPicPr preferRelativeResize="0"/>
          <p:nvPr/>
        </p:nvPicPr>
        <p:blipFill>
          <a:blip r:embed="rId5">
            <a:alphaModFix/>
          </a:blip>
          <a:srcRect t="5288" b="54250"/>
          <a:stretch>
            <a:fillRect/>
          </a:stretch>
        </p:blipFill>
        <p:spPr>
          <a:xfrm>
            <a:off x="5977990" y="3312343"/>
            <a:ext cx="2127364" cy="1863396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38" name="Google Shape;338;p51"/>
          <p:cNvPicPr preferRelativeResize="0"/>
          <p:nvPr/>
        </p:nvPicPr>
        <p:blipFill>
          <a:blip r:embed="rId6">
            <a:alphaModFix/>
          </a:blip>
          <a:srcRect l="1041" t="5389" r="-1041" b="20898"/>
          <a:stretch>
            <a:fillRect/>
          </a:stretch>
        </p:blipFill>
        <p:spPr>
          <a:xfrm>
            <a:off x="3323437" y="1276234"/>
            <a:ext cx="2353562" cy="3769346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39" name="Google Shape;339;p51"/>
          <p:cNvPicPr preferRelativeResize="0"/>
          <p:nvPr/>
        </p:nvPicPr>
        <p:blipFill>
          <a:blip r:embed="rId7">
            <a:alphaModFix/>
          </a:blip>
          <a:srcRect l="3011" t="6083" b="45341"/>
          <a:stretch>
            <a:fillRect/>
          </a:stretch>
        </p:blipFill>
        <p:spPr>
          <a:xfrm>
            <a:off x="8475067" y="1276234"/>
            <a:ext cx="1680820" cy="1822340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40" name="Google Shape;340;p51"/>
          <p:cNvPicPr preferRelativeResize="0"/>
          <p:nvPr/>
        </p:nvPicPr>
        <p:blipFill>
          <a:blip r:embed="rId8">
            <a:alphaModFix/>
          </a:blip>
          <a:srcRect l="-11" t="5563" r="11" b="337"/>
          <a:stretch>
            <a:fillRect/>
          </a:stretch>
        </p:blipFill>
        <p:spPr>
          <a:xfrm>
            <a:off x="659716" y="1275680"/>
            <a:ext cx="2362731" cy="4830702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41" name="Google Shape;341;p51"/>
          <p:cNvSpPr txBox="1"/>
          <p:nvPr/>
        </p:nvSpPr>
        <p:spPr>
          <a:xfrm>
            <a:off x="3349249" y="5438992"/>
            <a:ext cx="7204095" cy="938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Vos chiffres clés en un instant</a:t>
            </a:r>
            <a:endParaRPr dirty="0">
              <a:latin typeface="Open Sans" panose="020B0606030504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Facilitez vos décisions du quotidien grâce à des outils de calcul intégrés. Obtenez rapidement des estimations sans sortir de votre espace.</a:t>
            </a:r>
            <a:endParaRPr dirty="0">
              <a:latin typeface="Open Sans" panose="020B0606030504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15"/>
          <p:cNvSpPr/>
          <p:nvPr/>
        </p:nvSpPr>
        <p:spPr>
          <a:xfrm>
            <a:off x="3330973" y="4206499"/>
            <a:ext cx="3883538" cy="2008771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8" name="Google Shape;348;p15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fr-FR"/>
              <a:t>L'actualité du cabinet</a:t>
            </a:r>
            <a:endParaRPr/>
          </a:p>
        </p:txBody>
      </p:sp>
      <p:pic>
        <p:nvPicPr>
          <p:cNvPr id="349" name="Google Shape;349;p15"/>
          <p:cNvPicPr preferRelativeResize="0"/>
          <p:nvPr/>
        </p:nvPicPr>
        <p:blipFill>
          <a:blip r:embed="rId3">
            <a:alphaModFix/>
          </a:blip>
          <a:srcRect t="4373" b="2263"/>
          <a:stretch>
            <a:fillRect/>
          </a:stretch>
        </p:blipFill>
        <p:spPr>
          <a:xfrm>
            <a:off x="7502803" y="1299788"/>
            <a:ext cx="2141205" cy="4343495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50" name="Google Shape;350;p15"/>
          <p:cNvPicPr preferRelativeResize="0"/>
          <p:nvPr/>
        </p:nvPicPr>
        <p:blipFill>
          <a:blip r:embed="rId4">
            <a:alphaModFix/>
          </a:blip>
          <a:srcRect l="177" t="4670" r="-177" b="46998"/>
          <a:stretch>
            <a:fillRect/>
          </a:stretch>
        </p:blipFill>
        <p:spPr>
          <a:xfrm>
            <a:off x="3765721" y="1299788"/>
            <a:ext cx="2359171" cy="2477450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53" name="Google Shape;353;p15"/>
          <p:cNvSpPr txBox="1"/>
          <p:nvPr/>
        </p:nvSpPr>
        <p:spPr>
          <a:xfrm>
            <a:off x="3623945" y="4306357"/>
            <a:ext cx="3418998" cy="17696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Actualités </a:t>
            </a:r>
            <a:endParaRPr sz="1800" dirty="0">
              <a:latin typeface="Open Sans" panose="020B060603050402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Restez connecté : consultez en un coup d'œil toutes les publications et nouveautés partagées par le cabinet pour ne rien manquer de l'information essentielle.</a:t>
            </a:r>
            <a:endParaRPr sz="1600" dirty="0">
              <a:latin typeface="Open Sans" panose="020B0606030504020204" pitchFamily="34" charset="0"/>
            </a:endParaRPr>
          </a:p>
        </p:txBody>
      </p:sp>
      <p:pic>
        <p:nvPicPr>
          <p:cNvPr id="2" name="Google Shape;305;p16">
            <a:extLst>
              <a:ext uri="{FF2B5EF4-FFF2-40B4-BE49-F238E27FC236}">
                <a16:creationId xmlns:a16="http://schemas.microsoft.com/office/drawing/2014/main" id="{0C8952F4-49D4-030D-3C26-5D8D63E4EA09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rcRect t="5292" b="3986"/>
          <a:stretch>
            <a:fillRect/>
          </a:stretch>
        </p:blipFill>
        <p:spPr>
          <a:xfrm>
            <a:off x="578155" y="1328286"/>
            <a:ext cx="2464527" cy="4858025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352" name="Google Shape;352;p15"/>
          <p:cNvCxnSpPr>
            <a:cxnSpLocks/>
          </p:cNvCxnSpPr>
          <p:nvPr/>
        </p:nvCxnSpPr>
        <p:spPr>
          <a:xfrm flipV="1">
            <a:off x="1171074" y="2277979"/>
            <a:ext cx="2594647" cy="1928520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5" name="Google Shape;115;p4">
            <a:extLst>
              <a:ext uri="{FF2B5EF4-FFF2-40B4-BE49-F238E27FC236}">
                <a16:creationId xmlns:a16="http://schemas.microsoft.com/office/drawing/2014/main" id="{7993437C-F464-D0FE-7B6C-30F5FB8C91C5}"/>
              </a:ext>
            </a:extLst>
          </p:cNvPr>
          <p:cNvSpPr/>
          <p:nvPr/>
        </p:nvSpPr>
        <p:spPr>
          <a:xfrm>
            <a:off x="3814754" y="1721985"/>
            <a:ext cx="2171544" cy="396747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" name="Google Shape;352;p15">
            <a:extLst>
              <a:ext uri="{FF2B5EF4-FFF2-40B4-BE49-F238E27FC236}">
                <a16:creationId xmlns:a16="http://schemas.microsoft.com/office/drawing/2014/main" id="{40A5036E-6AD6-A145-734F-3AFF6C955E49}"/>
              </a:ext>
            </a:extLst>
          </p:cNvPr>
          <p:cNvCxnSpPr>
            <a:cxnSpLocks/>
          </p:cNvCxnSpPr>
          <p:nvPr/>
        </p:nvCxnSpPr>
        <p:spPr>
          <a:xfrm>
            <a:off x="6124892" y="1983725"/>
            <a:ext cx="1415061" cy="667776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>
          <a:extLst>
            <a:ext uri="{FF2B5EF4-FFF2-40B4-BE49-F238E27FC236}">
              <a16:creationId xmlns:a16="http://schemas.microsoft.com/office/drawing/2014/main" id="{D7B0311B-DD83-4A5A-32BE-F8F897FBFB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4">
            <a:extLst>
              <a:ext uri="{FF2B5EF4-FFF2-40B4-BE49-F238E27FC236}">
                <a16:creationId xmlns:a16="http://schemas.microsoft.com/office/drawing/2014/main" id="{59087318-167A-1D94-6442-4B3E233BFB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10417596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 dirty="0">
                <a:latin typeface="Open Sans"/>
                <a:ea typeface="Open Sans"/>
                <a:cs typeface="Open Sans"/>
                <a:sym typeface="Open Sans"/>
              </a:rPr>
              <a:t>La facture électronique : vous recevrez encore des factures classiques</a:t>
            </a:r>
            <a:endParaRPr dirty="0"/>
          </a:p>
        </p:txBody>
      </p:sp>
      <p:sp>
        <p:nvSpPr>
          <p:cNvPr id="225" name="Google Shape;225;p44">
            <a:extLst>
              <a:ext uri="{FF2B5EF4-FFF2-40B4-BE49-F238E27FC236}">
                <a16:creationId xmlns:a16="http://schemas.microsoft.com/office/drawing/2014/main" id="{0E69712A-8031-F1EF-B85B-D23156F767B6}"/>
              </a:ext>
            </a:extLst>
          </p:cNvPr>
          <p:cNvSpPr txBox="1"/>
          <p:nvPr/>
        </p:nvSpPr>
        <p:spPr>
          <a:xfrm>
            <a:off x="853619" y="1457054"/>
            <a:ext cx="1041759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La réforme concerne uniquement les échanges entre entreprises françaises. </a:t>
            </a:r>
            <a:r>
              <a:rPr lang="fr-FR" sz="1600" b="1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En pratique</a:t>
            </a:r>
            <a:r>
              <a:rPr lang="fr-FR" sz="1600" b="0" i="0" u="none" strike="noStrike" cap="none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, vous continuerez de recevoir des factures classiques (papier ou PDF par e-mail) dans certains cas :</a:t>
            </a:r>
            <a:endParaRPr dirty="0"/>
          </a:p>
        </p:txBody>
      </p:sp>
      <p:grpSp>
        <p:nvGrpSpPr>
          <p:cNvPr id="226" name="Google Shape;226;p44">
            <a:extLst>
              <a:ext uri="{FF2B5EF4-FFF2-40B4-BE49-F238E27FC236}">
                <a16:creationId xmlns:a16="http://schemas.microsoft.com/office/drawing/2014/main" id="{9964BDFD-0C9E-A7E8-0581-DD17F5F35620}"/>
              </a:ext>
            </a:extLst>
          </p:cNvPr>
          <p:cNvGrpSpPr/>
          <p:nvPr/>
        </p:nvGrpSpPr>
        <p:grpSpPr>
          <a:xfrm>
            <a:off x="853619" y="2471738"/>
            <a:ext cx="9908911" cy="3015702"/>
            <a:chOff x="1851978" y="3844463"/>
            <a:chExt cx="8218896" cy="1881646"/>
          </a:xfrm>
        </p:grpSpPr>
        <p:sp>
          <p:nvSpPr>
            <p:cNvPr id="227" name="Google Shape;227;p44">
              <a:extLst>
                <a:ext uri="{FF2B5EF4-FFF2-40B4-BE49-F238E27FC236}">
                  <a16:creationId xmlns:a16="http://schemas.microsoft.com/office/drawing/2014/main" id="{2BA13582-97AF-D183-6213-5DC0F856C2DF}"/>
                </a:ext>
              </a:extLst>
            </p:cNvPr>
            <p:cNvSpPr/>
            <p:nvPr/>
          </p:nvSpPr>
          <p:spPr>
            <a:xfrm>
              <a:off x="3738627" y="3844463"/>
              <a:ext cx="6332247" cy="1881646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228" name="Google Shape;228;p44">
              <a:extLst>
                <a:ext uri="{FF2B5EF4-FFF2-40B4-BE49-F238E27FC236}">
                  <a16:creationId xmlns:a16="http://schemas.microsoft.com/office/drawing/2014/main" id="{A6106094-96FF-DEA0-2D41-F4A3AB78C801}"/>
                </a:ext>
              </a:extLst>
            </p:cNvPr>
            <p:cNvSpPr txBox="1"/>
            <p:nvPr/>
          </p:nvSpPr>
          <p:spPr>
            <a:xfrm>
              <a:off x="3898300" y="3959779"/>
              <a:ext cx="6024675" cy="1632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342900" marR="0" lvl="0" indent="-342900" algn="l" rtl="0">
                <a:spcAft>
                  <a:spcPts val="600"/>
                </a:spcAft>
                <a:buFont typeface="+mj-lt"/>
                <a:buAutoNum type="arabicPeriod"/>
              </a:pP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Vos</a:t>
              </a: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 achats à l’international 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: abonnements logiciels étrangers, fournisseurs hors de France...</a:t>
              </a:r>
            </a:p>
            <a:p>
              <a:pPr marL="342900" marR="0" lvl="0" indent="-342900" algn="l" rtl="0">
                <a:spcAft>
                  <a:spcPts val="600"/>
                </a:spcAft>
                <a:buFont typeface="+mj-lt"/>
                <a:buAutoNum type="arabicPeriod"/>
              </a:pPr>
              <a:r>
                <a:rPr lang="fr-FR" sz="18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Vos</a:t>
              </a:r>
              <a:r>
                <a:rPr lang="fr-FR" sz="18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 notes de frais </a:t>
              </a:r>
              <a:r>
                <a:rPr lang="fr-FR" sz="18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:billets de train, tickets de restaurant, péages...</a:t>
              </a:r>
            </a:p>
            <a:p>
              <a:pPr marL="342900" marR="0" lvl="0" indent="-342900" algn="l" rtl="0">
                <a:spcAft>
                  <a:spcPts val="600"/>
                </a:spcAft>
                <a:buFont typeface="+mj-lt"/>
                <a:buAutoNum type="arabicPeriod"/>
              </a:pP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Les</a:t>
              </a: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 secteurs sans TVA 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: organismes de formation, professionnels de santé, associations...</a:t>
              </a:r>
            </a:p>
            <a:p>
              <a:pPr marL="342900" marR="0" lvl="0" indent="-342900" algn="l" rtl="0">
                <a:spcAft>
                  <a:spcPts val="600"/>
                </a:spcAft>
                <a:buFont typeface="+mj-lt"/>
                <a:buAutoNum type="arabicPeriod"/>
              </a:pP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Vos</a:t>
              </a: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 clients particuliers </a:t>
              </a:r>
              <a:r>
                <a:rPr lang="fr-FR" sz="180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: si vous vendez à des personnes physiques (B2C).</a:t>
              </a:r>
            </a:p>
          </p:txBody>
        </p:sp>
        <p:sp>
          <p:nvSpPr>
            <p:cNvPr id="5" name="Google Shape;228;p44">
              <a:extLst>
                <a:ext uri="{FF2B5EF4-FFF2-40B4-BE49-F238E27FC236}">
                  <a16:creationId xmlns:a16="http://schemas.microsoft.com/office/drawing/2014/main" id="{BF7E160C-D48D-C6CB-9912-8DD80E790455}"/>
                </a:ext>
              </a:extLst>
            </p:cNvPr>
            <p:cNvSpPr txBox="1"/>
            <p:nvPr/>
          </p:nvSpPr>
          <p:spPr>
            <a:xfrm>
              <a:off x="1851978" y="4039857"/>
              <a:ext cx="1728824" cy="148826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R="0" lvl="0" algn="ctr" rtl="0">
                <a:spcAft>
                  <a:spcPts val="600"/>
                </a:spcAft>
              </a:pPr>
              <a:r>
                <a:rPr lang="fr-FR" sz="11500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4</a:t>
              </a:r>
              <a:r>
                <a:rPr lang="fr-FR" sz="2400" b="1" dirty="0">
                  <a:solidFill>
                    <a:schemeClr val="accent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 </a:t>
              </a:r>
            </a:p>
            <a:p>
              <a:pPr marR="0" lvl="0" algn="ctr" rtl="0">
                <a:spcAft>
                  <a:spcPts val="600"/>
                </a:spcAft>
              </a:pPr>
              <a:r>
                <a:rPr lang="fr-FR" sz="2400" dirty="0">
                  <a:solidFill>
                    <a:srgbClr val="DF267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Open Sans"/>
                </a:rPr>
                <a:t>EXCEPTIONS</a:t>
              </a:r>
              <a:endParaRPr lang="fr-FR" sz="2400" i="0" u="none" strike="noStrike" cap="none" dirty="0">
                <a:solidFill>
                  <a:srgbClr val="DF267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Open Sans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4A6CDD92-90AF-BC88-A0E5-03B67C3440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1587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75835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17"/>
          <p:cNvSpPr/>
          <p:nvPr/>
        </p:nvSpPr>
        <p:spPr>
          <a:xfrm>
            <a:off x="6399088" y="4404505"/>
            <a:ext cx="4717211" cy="1781806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17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8308736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fr-FR"/>
              <a:t>Menu latéral : tous vos modules</a:t>
            </a:r>
            <a:endParaRPr/>
          </a:p>
        </p:txBody>
      </p:sp>
      <p:pic>
        <p:nvPicPr>
          <p:cNvPr id="363" name="Google Shape;363;p17"/>
          <p:cNvPicPr preferRelativeResize="0"/>
          <p:nvPr/>
        </p:nvPicPr>
        <p:blipFill>
          <a:blip r:embed="rId3">
            <a:alphaModFix/>
          </a:blip>
          <a:srcRect t="7122" b="3493"/>
          <a:stretch>
            <a:fillRect/>
          </a:stretch>
        </p:blipFill>
        <p:spPr>
          <a:xfrm>
            <a:off x="3365834" y="1328286"/>
            <a:ext cx="2501420" cy="4858025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64" name="Google Shape;364;p17"/>
          <p:cNvSpPr txBox="1"/>
          <p:nvPr/>
        </p:nvSpPr>
        <p:spPr>
          <a:xfrm>
            <a:off x="6564990" y="4579847"/>
            <a:ext cx="4478093" cy="14311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Changez de fonctionnalité en un clic.</a:t>
            </a:r>
            <a:r>
              <a:rPr lang="fr-FR" sz="18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Déployez le menu déroulant pour accéder à l'ensemble des modules disponibles. Naviguez ainsi fluidement vers les autres sections de votre application.</a:t>
            </a:r>
            <a:endParaRPr sz="1600" b="0" i="0" u="none" strike="noStrike" cap="none" dirty="0">
              <a:solidFill>
                <a:schemeClr val="accent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66" name="Google Shape;366;p17"/>
          <p:cNvPicPr preferRelativeResize="0"/>
          <p:nvPr/>
        </p:nvPicPr>
        <p:blipFill>
          <a:blip r:embed="rId4">
            <a:alphaModFix/>
          </a:blip>
          <a:srcRect l="-318" t="52984" r="318" b="26899"/>
          <a:stretch>
            <a:fillRect/>
          </a:stretch>
        </p:blipFill>
        <p:spPr>
          <a:xfrm>
            <a:off x="6521467" y="1749270"/>
            <a:ext cx="2464527" cy="1077218"/>
          </a:xfrm>
          <a:prstGeom prst="rect">
            <a:avLst/>
          </a:prstGeom>
          <a:noFill/>
          <a:ln w="9525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367" name="Google Shape;367;p17"/>
          <p:cNvSpPr/>
          <p:nvPr/>
        </p:nvSpPr>
        <p:spPr>
          <a:xfrm>
            <a:off x="6399088" y="2757493"/>
            <a:ext cx="2872437" cy="127402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25400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8" name="Google Shape;368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902288" y="2513452"/>
            <a:ext cx="653697" cy="65369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69" name="Google Shape;369;p17"/>
          <p:cNvCxnSpPr>
            <a:cxnSpLocks/>
            <a:stCxn id="367" idx="0"/>
          </p:cNvCxnSpPr>
          <p:nvPr/>
        </p:nvCxnSpPr>
        <p:spPr>
          <a:xfrm rot="5400000" flipH="1" flipV="1">
            <a:off x="7929539" y="2187033"/>
            <a:ext cx="476228" cy="664692"/>
          </a:xfrm>
          <a:prstGeom prst="curvedConnector2">
            <a:avLst/>
          </a:prstGeom>
          <a:noFill/>
          <a:ln w="38100" cap="flat" cmpd="sng">
            <a:solidFill>
              <a:srgbClr val="03A9F4"/>
            </a:solidFill>
            <a:prstDash val="solid"/>
            <a:round/>
            <a:headEnd type="none" w="sm" len="sm"/>
            <a:tailEnd type="triangle" w="med" len="med"/>
          </a:ln>
        </p:spPr>
      </p:cxnSp>
      <p:sp>
        <p:nvSpPr>
          <p:cNvPr id="370" name="Google Shape;370;p17"/>
          <p:cNvSpPr txBox="1"/>
          <p:nvPr/>
        </p:nvSpPr>
        <p:spPr>
          <a:xfrm>
            <a:off x="6605172" y="2944296"/>
            <a:ext cx="266635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b="0" i="1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Pour gagner en rapidité, épinglez directement ces modules sur votre écran d'accueil.</a:t>
            </a:r>
            <a:endParaRPr b="0" i="1" u="none" strike="noStrike" cap="none" dirty="0">
              <a:solidFill>
                <a:schemeClr val="accent6"/>
              </a:solidFill>
              <a:latin typeface="Open Sans" panose="020B0606030504020204" pitchFamily="34" charset="0"/>
              <a:ea typeface="Arial"/>
              <a:cs typeface="Arial"/>
              <a:sym typeface="Arial"/>
            </a:endParaRPr>
          </a:p>
        </p:txBody>
      </p:sp>
      <p:pic>
        <p:nvPicPr>
          <p:cNvPr id="2" name="Google Shape;305;p16">
            <a:extLst>
              <a:ext uri="{FF2B5EF4-FFF2-40B4-BE49-F238E27FC236}">
                <a16:creationId xmlns:a16="http://schemas.microsoft.com/office/drawing/2014/main" id="{283B8C96-CBA7-5C06-6B81-3584697D38A4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rcRect t="5292" b="3986"/>
          <a:stretch>
            <a:fillRect/>
          </a:stretch>
        </p:blipFill>
        <p:spPr>
          <a:xfrm>
            <a:off x="578155" y="1328286"/>
            <a:ext cx="2464527" cy="4858025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365" name="Google Shape;365;p17"/>
          <p:cNvCxnSpPr>
            <a:cxnSpLocks/>
          </p:cNvCxnSpPr>
          <p:nvPr/>
        </p:nvCxnSpPr>
        <p:spPr>
          <a:xfrm>
            <a:off x="962526" y="1572126"/>
            <a:ext cx="2403308" cy="709139"/>
          </a:xfrm>
          <a:prstGeom prst="curvedConnector3">
            <a:avLst>
              <a:gd name="adj1" fmla="val 45995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8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fr-FR"/>
              <a:t>Votre accueil sur-mesure</a:t>
            </a:r>
            <a:endParaRPr/>
          </a:p>
        </p:txBody>
      </p:sp>
      <p:pic>
        <p:nvPicPr>
          <p:cNvPr id="377" name="Google Shape;377;p18"/>
          <p:cNvPicPr preferRelativeResize="0"/>
          <p:nvPr/>
        </p:nvPicPr>
        <p:blipFill>
          <a:blip r:embed="rId3">
            <a:alphaModFix/>
          </a:blip>
          <a:srcRect t="5257" b="-1130"/>
          <a:stretch>
            <a:fillRect/>
          </a:stretch>
        </p:blipFill>
        <p:spPr>
          <a:xfrm>
            <a:off x="3313736" y="1282390"/>
            <a:ext cx="2331951" cy="4857545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78" name="Google Shape;378;p18"/>
          <p:cNvPicPr preferRelativeResize="0"/>
          <p:nvPr/>
        </p:nvPicPr>
        <p:blipFill>
          <a:blip r:embed="rId4">
            <a:alphaModFix/>
          </a:blip>
          <a:srcRect l="-273" t="53732" r="273" b="10846"/>
          <a:stretch>
            <a:fillRect/>
          </a:stretch>
        </p:blipFill>
        <p:spPr>
          <a:xfrm>
            <a:off x="6378322" y="1806667"/>
            <a:ext cx="2420378" cy="1862810"/>
          </a:xfrm>
          <a:prstGeom prst="rect">
            <a:avLst/>
          </a:prstGeom>
          <a:noFill/>
          <a:ln w="9525" cap="flat" cmpd="sng">
            <a:solidFill>
              <a:srgbClr val="03A9F4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379" name="Google Shape;379;p18"/>
          <p:cNvPicPr preferRelativeResize="0"/>
          <p:nvPr/>
        </p:nvPicPr>
        <p:blipFill>
          <a:blip r:embed="rId5">
            <a:alphaModFix/>
          </a:blip>
          <a:srcRect l="202" t="5326" r="-202" b="3960"/>
          <a:stretch>
            <a:fillRect/>
          </a:stretch>
        </p:blipFill>
        <p:spPr>
          <a:xfrm>
            <a:off x="613183" y="1282390"/>
            <a:ext cx="2464527" cy="4857545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grpSp>
        <p:nvGrpSpPr>
          <p:cNvPr id="380" name="Google Shape;380;p18"/>
          <p:cNvGrpSpPr/>
          <p:nvPr/>
        </p:nvGrpSpPr>
        <p:grpSpPr>
          <a:xfrm>
            <a:off x="5929993" y="4492950"/>
            <a:ext cx="5648824" cy="1646985"/>
            <a:chOff x="6096000" y="4492950"/>
            <a:chExt cx="5648824" cy="1862810"/>
          </a:xfrm>
        </p:grpSpPr>
        <p:sp>
          <p:nvSpPr>
            <p:cNvPr id="381" name="Google Shape;381;p18"/>
            <p:cNvSpPr/>
            <p:nvPr/>
          </p:nvSpPr>
          <p:spPr>
            <a:xfrm>
              <a:off x="6096000" y="4492950"/>
              <a:ext cx="5648824" cy="186281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82" name="Google Shape;382;p18"/>
            <p:cNvSpPr txBox="1"/>
            <p:nvPr/>
          </p:nvSpPr>
          <p:spPr>
            <a:xfrm>
              <a:off x="6267324" y="4656582"/>
              <a:ext cx="5477500" cy="161865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Organisez votre espace.</a:t>
              </a:r>
              <a:r>
                <a:rPr lang="fr-FR" sz="18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 </a:t>
              </a:r>
              <a:endParaRPr dirty="0">
                <a:latin typeface="Open Sans" panose="020B0606030504020204" pitchFamily="34" charset="0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b="0" i="0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Ajoutez des raccourcis vers vos modules essentiels en cliquant sur les emplacements disponibles. Réorganisez-les ensuite selon vos priorités pour accéder immédiatement à vos fonctionnalités favorites</a:t>
              </a:r>
              <a:endParaRPr sz="1600"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endParaRPr>
            </a:p>
          </p:txBody>
        </p:sp>
      </p:grpSp>
      <p:cxnSp>
        <p:nvCxnSpPr>
          <p:cNvPr id="383" name="Google Shape;383;p18"/>
          <p:cNvCxnSpPr>
            <a:cxnSpLocks/>
          </p:cNvCxnSpPr>
          <p:nvPr/>
        </p:nvCxnSpPr>
        <p:spPr>
          <a:xfrm flipV="1">
            <a:off x="2661648" y="3711162"/>
            <a:ext cx="735564" cy="566775"/>
          </a:xfrm>
          <a:prstGeom prst="curvedConnector3">
            <a:avLst>
              <a:gd name="adj1" fmla="val 50000"/>
            </a:avLst>
          </a:prstGeom>
          <a:noFill/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triangle" w="med" len="med"/>
          </a:ln>
        </p:spPr>
      </p:cxnSp>
      <p:grpSp>
        <p:nvGrpSpPr>
          <p:cNvPr id="384" name="Google Shape;384;p18"/>
          <p:cNvGrpSpPr/>
          <p:nvPr/>
        </p:nvGrpSpPr>
        <p:grpSpPr>
          <a:xfrm>
            <a:off x="7917956" y="3097176"/>
            <a:ext cx="3826868" cy="1234725"/>
            <a:chOff x="7917956" y="3097176"/>
            <a:chExt cx="3826868" cy="1234725"/>
          </a:xfrm>
        </p:grpSpPr>
        <p:sp>
          <p:nvSpPr>
            <p:cNvPr id="385" name="Google Shape;385;p18"/>
            <p:cNvSpPr/>
            <p:nvPr/>
          </p:nvSpPr>
          <p:spPr>
            <a:xfrm>
              <a:off x="7917956" y="3429000"/>
              <a:ext cx="3547209" cy="902901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25400" cap="flat" cmpd="sng">
              <a:solidFill>
                <a:srgbClr val="03A9F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386" name="Google Shape;386;p18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11091127" y="3097176"/>
              <a:ext cx="653697" cy="65369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87" name="Google Shape;387;p18"/>
            <p:cNvSpPr txBox="1"/>
            <p:nvPr/>
          </p:nvSpPr>
          <p:spPr>
            <a:xfrm>
              <a:off x="8046210" y="3618860"/>
              <a:ext cx="3136902" cy="5231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r>
                <a:rPr lang="fr-FR" b="0" i="1" u="none" strike="noStrike" cap="none" dirty="0">
                  <a:solidFill>
                    <a:schemeClr val="accent6"/>
                  </a:solidFill>
                  <a:latin typeface="Open Sans" panose="020B0606030504020204" pitchFamily="34" charset="0"/>
                  <a:ea typeface="Arial"/>
                  <a:cs typeface="Arial"/>
                  <a:sym typeface="Arial"/>
                </a:rPr>
                <a:t>Configurez l'application exactement comme vous l'aimez.</a:t>
              </a:r>
              <a:endParaRPr b="0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8">
          <a:extLst>
            <a:ext uri="{FF2B5EF4-FFF2-40B4-BE49-F238E27FC236}">
              <a16:creationId xmlns:a16="http://schemas.microsoft.com/office/drawing/2014/main" id="{C700B18A-9880-7093-DEA8-E4AA59427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2;p52">
            <a:extLst>
              <a:ext uri="{FF2B5EF4-FFF2-40B4-BE49-F238E27FC236}">
                <a16:creationId xmlns:a16="http://schemas.microsoft.com/office/drawing/2014/main" id="{663896D6-1A55-957F-07F1-8BB241CCE329}"/>
              </a:ext>
            </a:extLst>
          </p:cNvPr>
          <p:cNvSpPr txBox="1"/>
          <p:nvPr/>
        </p:nvSpPr>
        <p:spPr>
          <a:xfrm>
            <a:off x="300098" y="3636710"/>
            <a:ext cx="2725155" cy="1865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50" tIns="121750" rIns="121750" bIns="121750" anchor="t" anchorCtr="0">
            <a:noAutofit/>
          </a:bodyPr>
          <a:lstStyle/>
          <a:p>
            <a:pPr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i="0" u="none" strike="noStrike" cap="none" dirty="0">
                <a:solidFill>
                  <a:srgbClr val="7F7F7F"/>
                </a:solidFill>
                <a:latin typeface="Open Sans" panose="020B0606030504020204" pitchFamily="34" charset="0"/>
                <a:sym typeface="Arial"/>
              </a:rPr>
              <a:t>Consultez vos documents où que vous soyez. Vous avez la main sur votre dossier</a:t>
            </a:r>
            <a:endParaRPr sz="1400" b="0" i="0" u="none" strike="noStrike" cap="none" dirty="0">
              <a:solidFill>
                <a:srgbClr val="7F7F7F"/>
              </a:solidFill>
              <a:latin typeface="Open Sans" panose="020B0606030504020204" pitchFamily="34" charset="0"/>
              <a:ea typeface="Open Sans"/>
              <a:cs typeface="Open Sans"/>
              <a:sym typeface="Open Sans"/>
            </a:endParaRPr>
          </a:p>
        </p:txBody>
      </p:sp>
      <p:sp>
        <p:nvSpPr>
          <p:cNvPr id="5" name="Google Shape;393;p52">
            <a:extLst>
              <a:ext uri="{FF2B5EF4-FFF2-40B4-BE49-F238E27FC236}">
                <a16:creationId xmlns:a16="http://schemas.microsoft.com/office/drawing/2014/main" id="{C6558E61-E98E-9138-CE3D-976DCB3D5C4E}"/>
              </a:ext>
            </a:extLst>
          </p:cNvPr>
          <p:cNvSpPr txBox="1"/>
          <p:nvPr/>
        </p:nvSpPr>
        <p:spPr>
          <a:xfrm>
            <a:off x="9021233" y="3636710"/>
            <a:ext cx="2673835" cy="1865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50" tIns="121750" rIns="121750" bIns="121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400" b="0" i="0" u="none" strike="noStrike" cap="none" dirty="0">
                <a:solidFill>
                  <a:srgbClr val="7F7F7F"/>
                </a:solidFill>
                <a:latin typeface="Open Sans" panose="020B0606030504020204" pitchFamily="34" charset="0"/>
                <a:sym typeface="Arial"/>
              </a:rPr>
              <a:t>Libérés de l'administratif, nous consacrons nos échanges à ce qui compte vraiment : le conseil et le développement de votre entreprise</a:t>
            </a:r>
            <a:endParaRPr sz="1400" b="0" i="0" u="none" strike="noStrike" cap="none" dirty="0">
              <a:solidFill>
                <a:srgbClr val="7F7F7F"/>
              </a:solidFill>
              <a:latin typeface="Open Sans" panose="020B0606030504020204" pitchFamily="34" charset="0"/>
              <a:sym typeface="Arial"/>
            </a:endParaRPr>
          </a:p>
        </p:txBody>
      </p:sp>
      <p:sp>
        <p:nvSpPr>
          <p:cNvPr id="6" name="Google Shape;394;p52">
            <a:extLst>
              <a:ext uri="{FF2B5EF4-FFF2-40B4-BE49-F238E27FC236}">
                <a16:creationId xmlns:a16="http://schemas.microsoft.com/office/drawing/2014/main" id="{399E518C-FCED-6B73-3439-C59645626202}"/>
              </a:ext>
            </a:extLst>
          </p:cNvPr>
          <p:cNvSpPr txBox="1"/>
          <p:nvPr/>
        </p:nvSpPr>
        <p:spPr>
          <a:xfrm>
            <a:off x="9538654" y="1609468"/>
            <a:ext cx="1743224" cy="586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50" tIns="121750" rIns="121750" bIns="121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66"/>
              </a:spcAft>
              <a:buClr>
                <a:srgbClr val="000000"/>
              </a:buClr>
              <a:buSzPts val="2404"/>
              <a:buFont typeface="Arial"/>
              <a:buNone/>
            </a:pPr>
            <a:r>
              <a:rPr lang="fr-FR" sz="2404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sym typeface="Arial"/>
              </a:rPr>
              <a:t>Proximité</a:t>
            </a:r>
            <a:endParaRPr sz="2003" b="1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sym typeface="Arial"/>
            </a:endParaRPr>
          </a:p>
        </p:txBody>
      </p:sp>
      <p:sp>
        <p:nvSpPr>
          <p:cNvPr id="8" name="Google Shape;395;p52">
            <a:extLst>
              <a:ext uri="{FF2B5EF4-FFF2-40B4-BE49-F238E27FC236}">
                <a16:creationId xmlns:a16="http://schemas.microsoft.com/office/drawing/2014/main" id="{EC78E715-DB05-6356-4411-10B8FA40FC31}"/>
              </a:ext>
            </a:extLst>
          </p:cNvPr>
          <p:cNvSpPr txBox="1"/>
          <p:nvPr/>
        </p:nvSpPr>
        <p:spPr>
          <a:xfrm>
            <a:off x="6515240" y="1609468"/>
            <a:ext cx="2019643" cy="586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50" tIns="121750" rIns="121750" bIns="121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66"/>
              </a:spcAft>
              <a:buClr>
                <a:srgbClr val="000000"/>
              </a:buClr>
              <a:buSzPts val="2404"/>
              <a:buFont typeface="Arial"/>
              <a:buNone/>
            </a:pPr>
            <a:r>
              <a:rPr lang="fr-FR" sz="2404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Sérénité</a:t>
            </a:r>
            <a:endParaRPr sz="2003" b="1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9" name="Google Shape;396;p52">
            <a:extLst>
              <a:ext uri="{FF2B5EF4-FFF2-40B4-BE49-F238E27FC236}">
                <a16:creationId xmlns:a16="http://schemas.microsoft.com/office/drawing/2014/main" id="{4CECB73A-ED11-3D56-99AD-9B47352F087F}"/>
              </a:ext>
            </a:extLst>
          </p:cNvPr>
          <p:cNvSpPr txBox="1"/>
          <p:nvPr/>
        </p:nvSpPr>
        <p:spPr>
          <a:xfrm>
            <a:off x="3773195" y="1609468"/>
            <a:ext cx="1786232" cy="586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50" tIns="121750" rIns="121750" bIns="121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66"/>
              </a:spcAft>
              <a:buClr>
                <a:srgbClr val="000000"/>
              </a:buClr>
              <a:buSzPts val="2404"/>
              <a:buFont typeface="Arial"/>
              <a:buNone/>
            </a:pPr>
            <a:r>
              <a:rPr lang="fr-FR" sz="2404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Simplicité</a:t>
            </a:r>
            <a:endParaRPr sz="2003" b="1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0" name="Google Shape;397;p52">
            <a:extLst>
              <a:ext uri="{FF2B5EF4-FFF2-40B4-BE49-F238E27FC236}">
                <a16:creationId xmlns:a16="http://schemas.microsoft.com/office/drawing/2014/main" id="{CA4D9B1A-295A-7D4D-6F86-3E9E48467A9D}"/>
              </a:ext>
            </a:extLst>
          </p:cNvPr>
          <p:cNvSpPr txBox="1"/>
          <p:nvPr/>
        </p:nvSpPr>
        <p:spPr>
          <a:xfrm>
            <a:off x="642342" y="1609468"/>
            <a:ext cx="2040669" cy="5865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50" tIns="121750" rIns="121750" bIns="121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666"/>
              </a:spcAft>
              <a:buClr>
                <a:srgbClr val="000000"/>
              </a:buClr>
              <a:buSzPts val="2404"/>
              <a:buFont typeface="Arial"/>
              <a:buNone/>
            </a:pPr>
            <a:r>
              <a:rPr lang="fr-FR" sz="2404" b="1" i="0" u="none" strike="noStrike" cap="none" dirty="0">
                <a:solidFill>
                  <a:schemeClr val="accent6"/>
                </a:solidFill>
                <a:latin typeface="Open Sans" panose="020B0606030504020204" pitchFamily="34" charset="0"/>
                <a:ea typeface="Arial"/>
                <a:cs typeface="Arial"/>
                <a:sym typeface="Arial"/>
              </a:rPr>
              <a:t>Autonomie</a:t>
            </a:r>
            <a:endParaRPr sz="2003" b="1" i="0" u="none" strike="noStrike" cap="none" dirty="0">
              <a:solidFill>
                <a:schemeClr val="accent6"/>
              </a:solidFill>
              <a:latin typeface="Open Sans" panose="020B0606030504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11" name="Google Shape;398;p52">
            <a:extLst>
              <a:ext uri="{FF2B5EF4-FFF2-40B4-BE49-F238E27FC236}">
                <a16:creationId xmlns:a16="http://schemas.microsoft.com/office/drawing/2014/main" id="{8B092B7B-360D-4545-8212-53D3E853C714}"/>
              </a:ext>
            </a:extLst>
          </p:cNvPr>
          <p:cNvSpPr txBox="1"/>
          <p:nvPr/>
        </p:nvSpPr>
        <p:spPr>
          <a:xfrm>
            <a:off x="6240259" y="3636710"/>
            <a:ext cx="2569604" cy="1865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50" tIns="121750" rIns="121750" bIns="121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buNone/>
            </a:pPr>
            <a:r>
              <a:rPr lang="fr-FR" sz="1400" b="0" i="0" u="none" strike="noStrike" cap="none" dirty="0">
                <a:solidFill>
                  <a:srgbClr val="7F7F7F"/>
                </a:solidFill>
                <a:latin typeface="Open Sans" panose="020B0606030504020204" pitchFamily="34" charset="0"/>
                <a:sym typeface="Arial"/>
              </a:rPr>
              <a:t>Plus de perte de document ou d’oubli de date. Tout est archivé, sécurisé et nous veillons sur vos échéances grâce aux rappels automatiques.</a:t>
            </a:r>
            <a:endParaRPr sz="1400" b="0" i="0" u="none" strike="noStrike" cap="none" dirty="0">
              <a:solidFill>
                <a:srgbClr val="7F7F7F"/>
              </a:solidFill>
              <a:latin typeface="Open Sans" panose="020B0606030504020204" pitchFamily="34" charset="0"/>
              <a:sym typeface="Arial"/>
            </a:endParaRPr>
          </a:p>
        </p:txBody>
      </p:sp>
      <p:sp>
        <p:nvSpPr>
          <p:cNvPr id="12" name="Google Shape;399;p52">
            <a:extLst>
              <a:ext uri="{FF2B5EF4-FFF2-40B4-BE49-F238E27FC236}">
                <a16:creationId xmlns:a16="http://schemas.microsoft.com/office/drawing/2014/main" id="{D5C955CB-A9C1-F100-291A-FB4A44A0FE7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/>
              <a:t>Vos avantages au quotidien</a:t>
            </a:r>
            <a:endParaRPr/>
          </a:p>
        </p:txBody>
      </p:sp>
      <p:sp>
        <p:nvSpPr>
          <p:cNvPr id="13" name="Google Shape;400;p52">
            <a:extLst>
              <a:ext uri="{FF2B5EF4-FFF2-40B4-BE49-F238E27FC236}">
                <a16:creationId xmlns:a16="http://schemas.microsoft.com/office/drawing/2014/main" id="{F6D2FEC7-63A9-9160-267A-8F46A11F7A2A}"/>
              </a:ext>
            </a:extLst>
          </p:cNvPr>
          <p:cNvSpPr txBox="1"/>
          <p:nvPr/>
        </p:nvSpPr>
        <p:spPr>
          <a:xfrm>
            <a:off x="3303734" y="3636710"/>
            <a:ext cx="2725155" cy="18658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750" tIns="121750" rIns="121750" bIns="1217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buNone/>
            </a:pPr>
            <a:r>
              <a:rPr lang="fr-FR" sz="1400" b="0" i="0" u="none" strike="noStrike" cap="none" dirty="0">
                <a:solidFill>
                  <a:srgbClr val="7F7F7F"/>
                </a:solidFill>
                <a:latin typeface="Open Sans" panose="020B0606030504020204" pitchFamily="34" charset="0"/>
                <a:sym typeface="Arial"/>
              </a:rPr>
              <a:t>Partagez vos documents en toute simplicité. Une simple photo ou un transfert d'email suffit. Tout est fluide, sans effort de saisie</a:t>
            </a:r>
            <a:endParaRPr sz="1400" dirty="0">
              <a:latin typeface="Open Sans" panose="020B0606030504020204" pitchFamily="34" charset="0"/>
            </a:endParaRPr>
          </a:p>
        </p:txBody>
      </p:sp>
      <p:pic>
        <p:nvPicPr>
          <p:cNvPr id="14" name="Graphique 13">
            <a:extLst>
              <a:ext uri="{FF2B5EF4-FFF2-40B4-BE49-F238E27FC236}">
                <a16:creationId xmlns:a16="http://schemas.microsoft.com/office/drawing/2014/main" id="{21034BCD-FF2D-61FC-C975-80EA1690D5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9618" y="2405027"/>
            <a:ext cx="924025" cy="924025"/>
          </a:xfrm>
          <a:prstGeom prst="rect">
            <a:avLst/>
          </a:prstGeom>
        </p:spPr>
      </p:pic>
      <p:pic>
        <p:nvPicPr>
          <p:cNvPr id="15" name="Graphique 14">
            <a:extLst>
              <a:ext uri="{FF2B5EF4-FFF2-40B4-BE49-F238E27FC236}">
                <a16:creationId xmlns:a16="http://schemas.microsoft.com/office/drawing/2014/main" id="{01A35233-016B-5A3D-BCEC-D161EF284C7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88805" y="2428322"/>
            <a:ext cx="919243" cy="919243"/>
          </a:xfrm>
          <a:prstGeom prst="rect">
            <a:avLst/>
          </a:prstGeom>
        </p:spPr>
      </p:pic>
      <p:pic>
        <p:nvPicPr>
          <p:cNvPr id="16" name="Graphique 15">
            <a:extLst>
              <a:ext uri="{FF2B5EF4-FFF2-40B4-BE49-F238E27FC236}">
                <a16:creationId xmlns:a16="http://schemas.microsoft.com/office/drawing/2014/main" id="{4BF548E3-E897-040F-FC31-708B77BAB8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42143" y="2405027"/>
            <a:ext cx="924025" cy="924025"/>
          </a:xfrm>
          <a:prstGeom prst="rect">
            <a:avLst/>
          </a:prstGeom>
        </p:spPr>
      </p:pic>
      <p:pic>
        <p:nvPicPr>
          <p:cNvPr id="17" name="Graphique 16">
            <a:extLst>
              <a:ext uri="{FF2B5EF4-FFF2-40B4-BE49-F238E27FC236}">
                <a16:creationId xmlns:a16="http://schemas.microsoft.com/office/drawing/2014/main" id="{E56E96FF-BBBF-FA4C-36BF-3E5DD2CA223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900264" y="2428322"/>
            <a:ext cx="919243" cy="919243"/>
          </a:xfrm>
          <a:prstGeom prst="rect">
            <a:avLst/>
          </a:prstGeom>
        </p:spPr>
      </p:pic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5B6052A-A594-F444-1D1A-36DBE5FB87D5}"/>
              </a:ext>
            </a:extLst>
          </p:cNvPr>
          <p:cNvCxnSpPr>
            <a:cxnSpLocks/>
          </p:cNvCxnSpPr>
          <p:nvPr/>
        </p:nvCxnSpPr>
        <p:spPr>
          <a:xfrm flipH="1">
            <a:off x="6096000" y="3686733"/>
            <a:ext cx="10909" cy="1280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2326215E-CDC7-E64B-93F8-2040DEAD3806}"/>
              </a:ext>
            </a:extLst>
          </p:cNvPr>
          <p:cNvCxnSpPr>
            <a:cxnSpLocks/>
          </p:cNvCxnSpPr>
          <p:nvPr/>
        </p:nvCxnSpPr>
        <p:spPr>
          <a:xfrm flipH="1">
            <a:off x="3161563" y="3686733"/>
            <a:ext cx="10909" cy="1280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2DDFF53A-330E-BE12-0CEE-610F2403DBAB}"/>
              </a:ext>
            </a:extLst>
          </p:cNvPr>
          <p:cNvCxnSpPr>
            <a:cxnSpLocks/>
          </p:cNvCxnSpPr>
          <p:nvPr/>
        </p:nvCxnSpPr>
        <p:spPr>
          <a:xfrm flipH="1">
            <a:off x="8943213" y="3686733"/>
            <a:ext cx="10909" cy="12801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8415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>
          <a:extLst>
            <a:ext uri="{FF2B5EF4-FFF2-40B4-BE49-F238E27FC236}">
              <a16:creationId xmlns:a16="http://schemas.microsoft.com/office/drawing/2014/main" id="{EA4E5683-463E-FA63-D60A-0728182BA7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4">
            <a:extLst>
              <a:ext uri="{FF2B5EF4-FFF2-40B4-BE49-F238E27FC236}">
                <a16:creationId xmlns:a16="http://schemas.microsoft.com/office/drawing/2014/main" id="{3FD42A07-E8CA-A985-C422-47B9C11A696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9420005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ClrTx/>
            </a:pPr>
            <a:r>
              <a:rPr lang="fr-FR" altLang="fr-FR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 un passage à la Facture Électronique en toute sérénité</a:t>
            </a:r>
          </a:p>
        </p:txBody>
      </p:sp>
      <p:sp>
        <p:nvSpPr>
          <p:cNvPr id="4" name="Google Shape;228;p44">
            <a:extLst>
              <a:ext uri="{FF2B5EF4-FFF2-40B4-BE49-F238E27FC236}">
                <a16:creationId xmlns:a16="http://schemas.microsoft.com/office/drawing/2014/main" id="{297B595B-573B-4AA7-97F5-B6B705E50318}"/>
              </a:ext>
            </a:extLst>
          </p:cNvPr>
          <p:cNvSpPr txBox="1"/>
          <p:nvPr/>
        </p:nvSpPr>
        <p:spPr>
          <a:xfrm>
            <a:off x="398854" y="3876902"/>
            <a:ext cx="3366856" cy="17235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600"/>
              </a:spcAft>
              <a:buClrTx/>
            </a:pPr>
            <a:r>
              <a:rPr lang="fr-FR" altLang="fr-FR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Parlons-en ! </a:t>
            </a:r>
          </a:p>
          <a:p>
            <a:pPr lvl="0" eaLnBrk="0" fontAlgn="base" hangingPunct="0">
              <a:spcBef>
                <a:spcPct val="0"/>
              </a:spcBef>
              <a:spcAft>
                <a:spcPts val="600"/>
              </a:spcAft>
              <a:buClrTx/>
            </a:pP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 tant que </a:t>
            </a:r>
            <a:r>
              <a:rPr lang="fr-FR" altLang="fr-FR" sz="1600" b="1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partenaire de confiance</a:t>
            </a: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nous vous accompagnons </a:t>
            </a:r>
            <a:r>
              <a:rPr lang="fr-FR" altLang="fr-FR" sz="1600" b="1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dans le choix de la Plateforme Agréée </a:t>
            </a: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(PA) la plus adaptée à votre activité.</a:t>
            </a:r>
            <a:endParaRPr lang="fr-FR" altLang="fr-FR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6DB5676C-1C4C-2D12-3181-F34CA7721107}"/>
              </a:ext>
            </a:extLst>
          </p:cNvPr>
          <p:cNvGrpSpPr/>
          <p:nvPr/>
        </p:nvGrpSpPr>
        <p:grpSpPr>
          <a:xfrm>
            <a:off x="318704" y="2015067"/>
            <a:ext cx="3527156" cy="1398523"/>
            <a:chOff x="318704" y="2015067"/>
            <a:chExt cx="3527156" cy="1398523"/>
          </a:xfrm>
        </p:grpSpPr>
        <p:sp>
          <p:nvSpPr>
            <p:cNvPr id="2" name="Google Shape;228;p44">
              <a:extLst>
                <a:ext uri="{FF2B5EF4-FFF2-40B4-BE49-F238E27FC236}">
                  <a16:creationId xmlns:a16="http://schemas.microsoft.com/office/drawing/2014/main" id="{2EBA7651-138C-7073-3C72-251C76636F54}"/>
                </a:ext>
              </a:extLst>
            </p:cNvPr>
            <p:cNvSpPr txBox="1"/>
            <p:nvPr/>
          </p:nvSpPr>
          <p:spPr>
            <a:xfrm>
              <a:off x="387275" y="2136358"/>
              <a:ext cx="3366856" cy="12772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ts val="600"/>
                </a:spcAft>
                <a:buClrTx/>
              </a:pPr>
              <a:r>
                <a:rPr lang="fr-FR" altLang="fr-FR" sz="18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Ne cédez pas aux multiples propositions </a:t>
              </a:r>
              <a:r>
                <a:rPr lang="fr-FR" altLang="fr-FR" sz="18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 PA* venant des banques, éditeurs de logiciels.</a:t>
              </a:r>
              <a:r>
                <a:rPr lang="fr-FR" altLang="fr-FR" sz="18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fr-FR" altLang="fr-FR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" name="Google Shape;227;p44">
              <a:extLst>
                <a:ext uri="{FF2B5EF4-FFF2-40B4-BE49-F238E27FC236}">
                  <a16:creationId xmlns:a16="http://schemas.microsoft.com/office/drawing/2014/main" id="{BC5B3FBA-AF87-C4BE-2652-A73BF1688CA2}"/>
                </a:ext>
              </a:extLst>
            </p:cNvPr>
            <p:cNvSpPr/>
            <p:nvPr/>
          </p:nvSpPr>
          <p:spPr>
            <a:xfrm>
              <a:off x="318704" y="2015067"/>
              <a:ext cx="3527156" cy="1303868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8" name="Google Shape;228;p44">
            <a:extLst>
              <a:ext uri="{FF2B5EF4-FFF2-40B4-BE49-F238E27FC236}">
                <a16:creationId xmlns:a16="http://schemas.microsoft.com/office/drawing/2014/main" id="{5EC15AEA-B226-2586-A7AB-05363FBA6BC4}"/>
              </a:ext>
            </a:extLst>
          </p:cNvPr>
          <p:cNvSpPr txBox="1"/>
          <p:nvPr/>
        </p:nvSpPr>
        <p:spPr>
          <a:xfrm>
            <a:off x="4314258" y="3876902"/>
            <a:ext cx="3483334" cy="1892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600"/>
              </a:spcAft>
              <a:buClrTx/>
            </a:pP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Nous centralisons et mettons </a:t>
            </a:r>
            <a:r>
              <a:rPr lang="fr-FR" altLang="fr-FR" sz="1600" b="1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toutes vos factures électroniques, classiques </a:t>
            </a: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et autres documents </a:t>
            </a:r>
            <a:r>
              <a:rPr lang="fr-FR" altLang="fr-FR" sz="1600" b="1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à portée de main</a:t>
            </a: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directement </a:t>
            </a:r>
            <a:r>
              <a:rPr lang="fr-FR" altLang="fr-FR" sz="1600" b="1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depuis</a:t>
            </a: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l’application et </a:t>
            </a:r>
            <a:r>
              <a:rPr lang="fr-FR" altLang="fr-FR" sz="1600" b="1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portail web du cabinet</a:t>
            </a: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fr-FR" altLang="fr-FR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DB8ACE31-F58B-4256-DFDC-FFA0CD275012}"/>
              </a:ext>
            </a:extLst>
          </p:cNvPr>
          <p:cNvGrpSpPr/>
          <p:nvPr/>
        </p:nvGrpSpPr>
        <p:grpSpPr>
          <a:xfrm>
            <a:off x="4292347" y="2029536"/>
            <a:ext cx="3527156" cy="1289398"/>
            <a:chOff x="4252416" y="2029536"/>
            <a:chExt cx="3527156" cy="1289398"/>
          </a:xfrm>
        </p:grpSpPr>
        <p:sp>
          <p:nvSpPr>
            <p:cNvPr id="228" name="Google Shape;228;p44">
              <a:extLst>
                <a:ext uri="{FF2B5EF4-FFF2-40B4-BE49-F238E27FC236}">
                  <a16:creationId xmlns:a16="http://schemas.microsoft.com/office/drawing/2014/main" id="{500B68EA-7C4F-3825-3A53-418553EDC6D9}"/>
                </a:ext>
              </a:extLst>
            </p:cNvPr>
            <p:cNvSpPr txBox="1"/>
            <p:nvPr/>
          </p:nvSpPr>
          <p:spPr>
            <a:xfrm>
              <a:off x="4387679" y="2165161"/>
              <a:ext cx="3291588" cy="10002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ts val="600"/>
                </a:spcAft>
                <a:buClrTx/>
              </a:pPr>
              <a:r>
                <a:rPr lang="fr-FR" altLang="fr-FR" sz="18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Un seul point d'entrée, sans bousculer votre quotidien</a:t>
              </a:r>
              <a:endParaRPr lang="fr-FR" altLang="fr-FR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9" name="Google Shape;227;p44">
              <a:extLst>
                <a:ext uri="{FF2B5EF4-FFF2-40B4-BE49-F238E27FC236}">
                  <a16:creationId xmlns:a16="http://schemas.microsoft.com/office/drawing/2014/main" id="{3F27AD70-BE36-5E51-69DC-84BF5B93B05D}"/>
                </a:ext>
              </a:extLst>
            </p:cNvPr>
            <p:cNvSpPr/>
            <p:nvPr/>
          </p:nvSpPr>
          <p:spPr>
            <a:xfrm>
              <a:off x="4252416" y="2029536"/>
              <a:ext cx="3527156" cy="1289398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10" name="Google Shape;228;p44">
            <a:extLst>
              <a:ext uri="{FF2B5EF4-FFF2-40B4-BE49-F238E27FC236}">
                <a16:creationId xmlns:a16="http://schemas.microsoft.com/office/drawing/2014/main" id="{FA38AEED-8AF1-E6C9-946C-E775BD477A89}"/>
              </a:ext>
            </a:extLst>
          </p:cNvPr>
          <p:cNvSpPr txBox="1"/>
          <p:nvPr/>
        </p:nvSpPr>
        <p:spPr>
          <a:xfrm>
            <a:off x="8287901" y="3876902"/>
            <a:ext cx="3483334" cy="18927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600"/>
              </a:spcAft>
              <a:buClrTx/>
            </a:pP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 réforme exige des démarches rigoureuses ? </a:t>
            </a:r>
            <a:r>
              <a:rPr lang="fr-FR" altLang="fr-FR" sz="1600" b="1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Concentrez-vous</a:t>
            </a: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sur votre métier, </a:t>
            </a:r>
            <a:r>
              <a:rPr lang="fr-FR" altLang="fr-FR" sz="1600" b="1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nous gérons tout </a:t>
            </a:r>
            <a:r>
              <a:rPr lang="fr-FR" altLang="fr-FR" sz="1600" dirty="0">
                <a:solidFill>
                  <a:srgbClr val="30303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 vous : le choix de votre plateforme (PA), votre inscription à l'annuaire officiel et la connexion à notre portail.</a:t>
            </a:r>
            <a:endParaRPr lang="fr-FR" altLang="fr-FR" sz="1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2" name="Groupe 11">
            <a:extLst>
              <a:ext uri="{FF2B5EF4-FFF2-40B4-BE49-F238E27FC236}">
                <a16:creationId xmlns:a16="http://schemas.microsoft.com/office/drawing/2014/main" id="{5E41C321-2C07-12DE-FD4A-FEC9CB267596}"/>
              </a:ext>
            </a:extLst>
          </p:cNvPr>
          <p:cNvGrpSpPr/>
          <p:nvPr/>
        </p:nvGrpSpPr>
        <p:grpSpPr>
          <a:xfrm>
            <a:off x="8265990" y="2029536"/>
            <a:ext cx="3527156" cy="1289398"/>
            <a:chOff x="8265990" y="2029536"/>
            <a:chExt cx="3527156" cy="1289398"/>
          </a:xfrm>
        </p:grpSpPr>
        <p:sp>
          <p:nvSpPr>
            <p:cNvPr id="7" name="Google Shape;228;p44">
              <a:extLst>
                <a:ext uri="{FF2B5EF4-FFF2-40B4-BE49-F238E27FC236}">
                  <a16:creationId xmlns:a16="http://schemas.microsoft.com/office/drawing/2014/main" id="{E2D40C10-9D9A-1AD5-23F8-4F46FC32F9AC}"/>
                </a:ext>
              </a:extLst>
            </p:cNvPr>
            <p:cNvSpPr txBox="1"/>
            <p:nvPr/>
          </p:nvSpPr>
          <p:spPr>
            <a:xfrm>
              <a:off x="8456858" y="2160619"/>
              <a:ext cx="3159409" cy="10002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 eaLnBrk="0" fontAlgn="base" hangingPunct="0">
                <a:spcBef>
                  <a:spcPct val="0"/>
                </a:spcBef>
                <a:spcAft>
                  <a:spcPts val="600"/>
                </a:spcAft>
                <a:buClrTx/>
              </a:pPr>
              <a:r>
                <a:rPr lang="fr-FR" altLang="fr-FR" sz="1800" b="1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Mandatez le cabinet pour une transition « clé en main »</a:t>
              </a:r>
              <a:endParaRPr lang="fr-FR" altLang="fr-FR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Google Shape;227;p44">
              <a:extLst>
                <a:ext uri="{FF2B5EF4-FFF2-40B4-BE49-F238E27FC236}">
                  <a16:creationId xmlns:a16="http://schemas.microsoft.com/office/drawing/2014/main" id="{67B5749B-B274-6BE6-B7C1-AB918EE7E963}"/>
                </a:ext>
              </a:extLst>
            </p:cNvPr>
            <p:cNvSpPr/>
            <p:nvPr/>
          </p:nvSpPr>
          <p:spPr>
            <a:xfrm>
              <a:off x="8265990" y="2029536"/>
              <a:ext cx="3527156" cy="1289398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1435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"/>
          <p:cNvSpPr txBox="1"/>
          <p:nvPr/>
        </p:nvSpPr>
        <p:spPr>
          <a:xfrm>
            <a:off x="952733" y="2265321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 dirty="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02</a:t>
            </a:r>
            <a:endParaRPr sz="2300" b="1" i="0" u="none" strike="noStrike" cap="none" dirty="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55" name="Google Shape;55;p2">
            <a:hlinkClick r:id="rId3" action="ppaction://hlinksldjump"/>
          </p:cNvPr>
          <p:cNvSpPr txBox="1"/>
          <p:nvPr/>
        </p:nvSpPr>
        <p:spPr>
          <a:xfrm>
            <a:off x="1887641" y="2102062"/>
            <a:ext cx="32652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Partagez vos fichiers simplement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2"/>
          <p:cNvSpPr txBox="1"/>
          <p:nvPr/>
        </p:nvSpPr>
        <p:spPr>
          <a:xfrm>
            <a:off x="952733" y="3890267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04</a:t>
            </a:r>
            <a:endParaRPr sz="2300" b="1" i="0" u="none" strike="noStrike" cap="none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56" name="Google Shape;56;p2">
            <a:hlinkClick r:id="rId4" action="ppaction://hlinksldjump"/>
          </p:cNvPr>
          <p:cNvSpPr txBox="1"/>
          <p:nvPr/>
        </p:nvSpPr>
        <p:spPr>
          <a:xfrm>
            <a:off x="7363993" y="1352007"/>
            <a:ext cx="32652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Consultez vos documents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2"/>
          <p:cNvSpPr txBox="1"/>
          <p:nvPr/>
        </p:nvSpPr>
        <p:spPr>
          <a:xfrm>
            <a:off x="952733" y="1363123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 dirty="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01</a:t>
            </a:r>
            <a:endParaRPr sz="2300" b="1" i="0" u="none" strike="noStrike" cap="none" dirty="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57" name="Google Shape;57;p2">
            <a:hlinkClick r:id="rId5" action="ppaction://hlinksldjump"/>
          </p:cNvPr>
          <p:cNvSpPr txBox="1"/>
          <p:nvPr/>
        </p:nvSpPr>
        <p:spPr>
          <a:xfrm>
            <a:off x="1887641" y="1352007"/>
            <a:ext cx="32652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Vos premiers pas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2"/>
          <p:cNvSpPr txBox="1"/>
          <p:nvPr/>
        </p:nvSpPr>
        <p:spPr>
          <a:xfrm>
            <a:off x="952733" y="4651459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05</a:t>
            </a:r>
            <a:endParaRPr sz="2300" b="1" i="0" u="none" strike="noStrike" cap="none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58" name="Google Shape;58;p2">
            <a:hlinkClick r:id="rId6" action="ppaction://hlinksldjump"/>
          </p:cNvPr>
          <p:cNvSpPr txBox="1"/>
          <p:nvPr/>
        </p:nvSpPr>
        <p:spPr>
          <a:xfrm>
            <a:off x="7363993" y="2254205"/>
            <a:ext cx="367207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Gérez vos factures électroniques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2"/>
          <p:cNvSpPr txBox="1"/>
          <p:nvPr/>
        </p:nvSpPr>
        <p:spPr>
          <a:xfrm>
            <a:off x="952733" y="5379323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 dirty="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06</a:t>
            </a:r>
            <a:endParaRPr sz="2300" b="1" i="0" u="none" strike="noStrike" cap="none" dirty="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59" name="Google Shape;59;p2">
            <a:hlinkClick r:id="rId7" action="ppaction://hlinksldjump"/>
          </p:cNvPr>
          <p:cNvSpPr txBox="1"/>
          <p:nvPr/>
        </p:nvSpPr>
        <p:spPr>
          <a:xfrm>
            <a:off x="7363993" y="3117226"/>
            <a:ext cx="3672074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Nos missions à votre service</a:t>
            </a:r>
            <a:endParaRPr dirty="0"/>
          </a:p>
        </p:txBody>
      </p:sp>
      <p:sp>
        <p:nvSpPr>
          <p:cNvPr id="61" name="Google Shape;61;p2">
            <a:hlinkClick r:id="rId8" action="ppaction://hlinksldjump"/>
          </p:cNvPr>
          <p:cNvSpPr txBox="1"/>
          <p:nvPr/>
        </p:nvSpPr>
        <p:spPr>
          <a:xfrm>
            <a:off x="7363993" y="4629226"/>
            <a:ext cx="3870877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L’actualité du cabinet</a:t>
            </a:r>
            <a:endParaRPr dirty="0"/>
          </a:p>
        </p:txBody>
      </p:sp>
      <p:sp>
        <p:nvSpPr>
          <p:cNvPr id="62" name="Google Shape;62;p2"/>
          <p:cNvSpPr txBox="1"/>
          <p:nvPr/>
        </p:nvSpPr>
        <p:spPr>
          <a:xfrm>
            <a:off x="6332057" y="1363102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08</a:t>
            </a:r>
            <a:endParaRPr sz="2300" b="1" i="0" u="none" strike="noStrike" cap="none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0" name="Google Shape;60;p2"/>
          <p:cNvSpPr txBox="1"/>
          <p:nvPr/>
        </p:nvSpPr>
        <p:spPr>
          <a:xfrm>
            <a:off x="952733" y="6107187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 dirty="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07</a:t>
            </a:r>
            <a:endParaRPr sz="2300" b="1" i="0" u="none" strike="noStrike" cap="none" dirty="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3" name="Google Shape;63;p2">
            <a:hlinkClick r:id="rId9" action="ppaction://hlinksldjump"/>
          </p:cNvPr>
          <p:cNvSpPr txBox="1"/>
          <p:nvPr/>
        </p:nvSpPr>
        <p:spPr>
          <a:xfrm>
            <a:off x="7363993" y="3879171"/>
            <a:ext cx="4547376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Accédez à vos outils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2">
            <a:hlinkClick r:id="rId10" action="ppaction://hlinksldjump"/>
          </p:cNvPr>
          <p:cNvSpPr txBox="1"/>
          <p:nvPr/>
        </p:nvSpPr>
        <p:spPr>
          <a:xfrm>
            <a:off x="7363993" y="5315555"/>
            <a:ext cx="3265200" cy="4746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Personnalisez votre accueil</a:t>
            </a:r>
            <a:endParaRPr sz="1800" b="0" i="0" u="none" strike="noStrike" cap="none" dirty="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4" name="Google Shape;64;p2"/>
          <p:cNvSpPr txBox="1"/>
          <p:nvPr/>
        </p:nvSpPr>
        <p:spPr>
          <a:xfrm>
            <a:off x="6346081" y="2265321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09</a:t>
            </a:r>
            <a:endParaRPr sz="2300" b="1" i="0" u="none" strike="noStrike" cap="none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6" name="Google Shape;66;p2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9" cy="5171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Open Sans"/>
              <a:buNone/>
            </a:pPr>
            <a:r>
              <a:rPr lang="fr-FR"/>
              <a:t>Sommaire</a:t>
            </a:r>
            <a:endParaRPr/>
          </a:p>
        </p:txBody>
      </p:sp>
      <p:sp>
        <p:nvSpPr>
          <p:cNvPr id="50" name="Google Shape;50;p2"/>
          <p:cNvSpPr txBox="1"/>
          <p:nvPr/>
        </p:nvSpPr>
        <p:spPr>
          <a:xfrm>
            <a:off x="952733" y="3140212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0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03</a:t>
            </a:r>
            <a:endParaRPr sz="2300" b="1" i="0" u="none" strike="noStrike" cap="none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6" name="Google Shape;56;p2">
            <a:hlinkClick r:id="rId11" action="ppaction://hlinksldjump"/>
            <a:extLst>
              <a:ext uri="{FF2B5EF4-FFF2-40B4-BE49-F238E27FC236}">
                <a16:creationId xmlns:a16="http://schemas.microsoft.com/office/drawing/2014/main" id="{18A2A211-A2A3-8750-A7D4-86B73022B5B6}"/>
              </a:ext>
            </a:extLst>
          </p:cNvPr>
          <p:cNvSpPr txBox="1"/>
          <p:nvPr/>
        </p:nvSpPr>
        <p:spPr>
          <a:xfrm>
            <a:off x="1887641" y="3129116"/>
            <a:ext cx="3265200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Me</a:t>
            </a:r>
            <a:r>
              <a:rPr lang="fr-FR" sz="18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s adresses d’envoi</a:t>
            </a:r>
          </a:p>
        </p:txBody>
      </p:sp>
      <p:sp>
        <p:nvSpPr>
          <p:cNvPr id="65" name="Google Shape;65;p2">
            <a:hlinkClick r:id="rId12" action="ppaction://hlinksldjump"/>
          </p:cNvPr>
          <p:cNvSpPr txBox="1"/>
          <p:nvPr/>
        </p:nvSpPr>
        <p:spPr>
          <a:xfrm>
            <a:off x="7363993" y="6096071"/>
            <a:ext cx="367207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b="0" i="0" u="none" strike="noStrike" cap="none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Vos avantages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" name="Google Shape;64;p2">
            <a:extLst>
              <a:ext uri="{FF2B5EF4-FFF2-40B4-BE49-F238E27FC236}">
                <a16:creationId xmlns:a16="http://schemas.microsoft.com/office/drawing/2014/main" id="{EE6C38DF-333D-F8A7-7D8F-333D1894EC70}"/>
              </a:ext>
            </a:extLst>
          </p:cNvPr>
          <p:cNvSpPr txBox="1"/>
          <p:nvPr/>
        </p:nvSpPr>
        <p:spPr>
          <a:xfrm>
            <a:off x="6346081" y="3139417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 dirty="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10</a:t>
            </a:r>
            <a:endParaRPr sz="2300" b="1" i="0" u="none" strike="noStrike" cap="none" dirty="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3" name="Google Shape;62;p2">
            <a:extLst>
              <a:ext uri="{FF2B5EF4-FFF2-40B4-BE49-F238E27FC236}">
                <a16:creationId xmlns:a16="http://schemas.microsoft.com/office/drawing/2014/main" id="{41052F01-95C3-32E9-755F-7AB6BCF46445}"/>
              </a:ext>
            </a:extLst>
          </p:cNvPr>
          <p:cNvSpPr txBox="1"/>
          <p:nvPr/>
        </p:nvSpPr>
        <p:spPr>
          <a:xfrm>
            <a:off x="6346081" y="3890266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 dirty="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11</a:t>
            </a:r>
            <a:endParaRPr sz="2300" b="1" i="0" u="none" strike="noStrike" cap="none" dirty="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4" name="Google Shape;64;p2">
            <a:extLst>
              <a:ext uri="{FF2B5EF4-FFF2-40B4-BE49-F238E27FC236}">
                <a16:creationId xmlns:a16="http://schemas.microsoft.com/office/drawing/2014/main" id="{AA5C79AF-A69C-AA43-9176-B7CAF0EA252F}"/>
              </a:ext>
            </a:extLst>
          </p:cNvPr>
          <p:cNvSpPr txBox="1"/>
          <p:nvPr/>
        </p:nvSpPr>
        <p:spPr>
          <a:xfrm>
            <a:off x="6346081" y="4651458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 dirty="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12</a:t>
            </a:r>
            <a:endParaRPr sz="2300" b="1" i="0" u="none" strike="noStrike" cap="none" dirty="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5" name="Google Shape;64;p2">
            <a:extLst>
              <a:ext uri="{FF2B5EF4-FFF2-40B4-BE49-F238E27FC236}">
                <a16:creationId xmlns:a16="http://schemas.microsoft.com/office/drawing/2014/main" id="{78F95EF3-C4C4-0CAD-4009-E1111911565A}"/>
              </a:ext>
            </a:extLst>
          </p:cNvPr>
          <p:cNvSpPr txBox="1"/>
          <p:nvPr/>
        </p:nvSpPr>
        <p:spPr>
          <a:xfrm>
            <a:off x="6332057" y="5379323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 dirty="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13</a:t>
            </a:r>
            <a:endParaRPr sz="2300" b="1" i="0" u="none" strike="noStrike" cap="none" dirty="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11" name="Google Shape;64;p2">
            <a:extLst>
              <a:ext uri="{FF2B5EF4-FFF2-40B4-BE49-F238E27FC236}">
                <a16:creationId xmlns:a16="http://schemas.microsoft.com/office/drawing/2014/main" id="{72EF8569-5DFC-26DF-E568-ACC5FBA025E8}"/>
              </a:ext>
            </a:extLst>
          </p:cNvPr>
          <p:cNvSpPr txBox="1"/>
          <p:nvPr/>
        </p:nvSpPr>
        <p:spPr>
          <a:xfrm>
            <a:off x="6332057" y="6107187"/>
            <a:ext cx="734700" cy="3471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erriweather Sans"/>
              <a:buNone/>
            </a:pPr>
            <a:r>
              <a:rPr lang="fr-FR" sz="2300" b="1" i="0" u="none" strike="noStrike" cap="none" dirty="0">
                <a:solidFill>
                  <a:schemeClr val="dk1"/>
                </a:solidFill>
                <a:latin typeface="Merriweather Sans"/>
                <a:ea typeface="Merriweather Sans"/>
                <a:cs typeface="Merriweather Sans"/>
                <a:sym typeface="Merriweather Sans"/>
              </a:rPr>
              <a:t>14</a:t>
            </a:r>
            <a:endParaRPr sz="2300" b="1" i="0" u="none" strike="noStrike" cap="none" dirty="0">
              <a:solidFill>
                <a:schemeClr val="dk1"/>
              </a:solidFill>
              <a:latin typeface="Merriweather Sans"/>
              <a:ea typeface="Merriweather Sans"/>
              <a:cs typeface="Merriweather Sans"/>
              <a:sym typeface="Merriweather Sans"/>
            </a:endParaRPr>
          </a:p>
        </p:txBody>
      </p:sp>
      <p:sp>
        <p:nvSpPr>
          <p:cNvPr id="12" name="Google Shape;56;p2">
            <a:hlinkClick r:id="rId13" action="ppaction://hlinksldjump"/>
            <a:extLst>
              <a:ext uri="{FF2B5EF4-FFF2-40B4-BE49-F238E27FC236}">
                <a16:creationId xmlns:a16="http://schemas.microsoft.com/office/drawing/2014/main" id="{C64FC161-AB08-4B6F-5ECA-2BEC32E6D5C8}"/>
              </a:ext>
            </a:extLst>
          </p:cNvPr>
          <p:cNvSpPr txBox="1"/>
          <p:nvPr/>
        </p:nvSpPr>
        <p:spPr>
          <a:xfrm>
            <a:off x="1887641" y="3879170"/>
            <a:ext cx="343789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Partagez les variables de paie</a:t>
            </a:r>
            <a:endParaRPr lang="fr-FR" sz="18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3" name="Google Shape;56;p2">
            <a:hlinkClick r:id="rId14" action="ppaction://hlinksldjump"/>
            <a:extLst>
              <a:ext uri="{FF2B5EF4-FFF2-40B4-BE49-F238E27FC236}">
                <a16:creationId xmlns:a16="http://schemas.microsoft.com/office/drawing/2014/main" id="{C46D14BE-9D42-5EAD-5105-778DD466F2D9}"/>
              </a:ext>
            </a:extLst>
          </p:cNvPr>
          <p:cNvSpPr txBox="1"/>
          <p:nvPr/>
        </p:nvSpPr>
        <p:spPr>
          <a:xfrm>
            <a:off x="1887641" y="4651458"/>
            <a:ext cx="3514092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Transmettez vos notes de frais </a:t>
            </a:r>
            <a:endParaRPr lang="fr-FR" sz="18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0" name="Google Shape;56;p2">
            <a:hlinkClick r:id="rId15" action="ppaction://hlinksldjump"/>
            <a:extLst>
              <a:ext uri="{FF2B5EF4-FFF2-40B4-BE49-F238E27FC236}">
                <a16:creationId xmlns:a16="http://schemas.microsoft.com/office/drawing/2014/main" id="{E891EDF5-E251-35A5-6D8C-5BEC9A7F893B}"/>
              </a:ext>
            </a:extLst>
          </p:cNvPr>
          <p:cNvSpPr txBox="1"/>
          <p:nvPr/>
        </p:nvSpPr>
        <p:spPr>
          <a:xfrm>
            <a:off x="1887641" y="5252319"/>
            <a:ext cx="3514092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Vos relevés kilométriques en un clin d'œil</a:t>
            </a:r>
          </a:p>
        </p:txBody>
      </p:sp>
      <p:sp>
        <p:nvSpPr>
          <p:cNvPr id="21" name="Google Shape;56;p2">
            <a:hlinkClick r:id="rId16" action="ppaction://hlinksldjump"/>
            <a:extLst>
              <a:ext uri="{FF2B5EF4-FFF2-40B4-BE49-F238E27FC236}">
                <a16:creationId xmlns:a16="http://schemas.microsoft.com/office/drawing/2014/main" id="{73DFDBFF-077A-EB26-2926-3F008B590AD2}"/>
              </a:ext>
            </a:extLst>
          </p:cNvPr>
          <p:cNvSpPr txBox="1"/>
          <p:nvPr/>
        </p:nvSpPr>
        <p:spPr>
          <a:xfrm>
            <a:off x="1887641" y="5924132"/>
            <a:ext cx="326520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fr-FR" sz="1800" dirty="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rPr>
              <a:t>Alertes RH : anticiper vos échéances</a:t>
            </a:r>
            <a:endParaRPr lang="fr-FR" sz="1800" b="0" i="0" u="none" strike="noStrike" cap="none" dirty="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b9990fe798_1_0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0" cy="5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fr-FR">
                <a:solidFill>
                  <a:schemeClr val="dk1"/>
                </a:solidFill>
                <a:highlight>
                  <a:srgbClr val="FFFFFF"/>
                </a:highlight>
              </a:rPr>
              <a:t>L’activation de votre compte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74" name="Google Shape;74;g3b9990fe798_1_0"/>
          <p:cNvSpPr txBox="1"/>
          <p:nvPr/>
        </p:nvSpPr>
        <p:spPr>
          <a:xfrm>
            <a:off x="5665762" y="1982821"/>
            <a:ext cx="5475850" cy="3323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Tout commence par un e-mail.</a:t>
            </a:r>
            <a:r>
              <a:rPr lang="fr-FR" sz="20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accent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Vous avez reçu une invitation de notre part 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8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Ouvrez-la et cliquez sur le lien intégré pour définir votre mot de passe confidentiel. C'est la seule étape nécessaire pour sécuriser et accéder à votre nouvel espace d'échange.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accent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800" b="1" i="1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Vous ne trouvez pas l'e-mail ?</a:t>
            </a:r>
            <a:r>
              <a:rPr lang="fr-FR" sz="1800" b="0" i="1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 Pensez à vérifier votre dossier « Indésirables » ou « Spams » avant de nous contacter.</a:t>
            </a:r>
            <a:endParaRPr sz="1800" b="0" i="0" u="none" strike="noStrike" cap="none" dirty="0">
              <a:solidFill>
                <a:schemeClr val="accent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AE3D4FD-8278-2E93-1964-7AB3183F97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77" y="1330558"/>
            <a:ext cx="4770654" cy="462851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1"/>
          <p:cNvSpPr/>
          <p:nvPr/>
        </p:nvSpPr>
        <p:spPr>
          <a:xfrm>
            <a:off x="3863317" y="2545206"/>
            <a:ext cx="7186773" cy="176758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9050" cap="flat" cmpd="sng">
            <a:solidFill>
              <a:srgbClr val="DF267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rgbClr val="696C7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41"/>
          <p:cNvSpPr txBox="1">
            <a:spLocks noGrp="1"/>
          </p:cNvSpPr>
          <p:nvPr>
            <p:ph type="title"/>
          </p:nvPr>
        </p:nvSpPr>
        <p:spPr>
          <a:xfrm>
            <a:off x="479004" y="348662"/>
            <a:ext cx="6977700" cy="51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SzPts val="1100"/>
              <a:buNone/>
            </a:pPr>
            <a:r>
              <a:rPr lang="fr-FR" dirty="0">
                <a:highlight>
                  <a:srgbClr val="FFFFFF"/>
                </a:highlight>
              </a:rPr>
              <a:t>Ajouter un nouveau contact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100" name="Google Shape;100;p41"/>
          <p:cNvSpPr txBox="1"/>
          <p:nvPr/>
        </p:nvSpPr>
        <p:spPr>
          <a:xfrm>
            <a:off x="4146552" y="2628795"/>
            <a:ext cx="6620301" cy="1600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800" b="1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Ajoutez un nouvel utilisateur à votre espace !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fr-FR" sz="1600" b="0" i="0" u="none" strike="noStrike" cap="none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rPr>
              <a:t>Vous souhaitez donner accès au portail à un autre collaborateur de votre entreprise ? Il vous suffit d'en faire la demande auprès de notre équipe. Nous lui créerons son propre accès pour une collaboration fluide et sécurisée.</a:t>
            </a:r>
            <a:endParaRPr dirty="0"/>
          </a:p>
        </p:txBody>
      </p:sp>
      <p:pic>
        <p:nvPicPr>
          <p:cNvPr id="2" name="Google Shape;84;g3c255a2b1c4_0_0">
            <a:extLst>
              <a:ext uri="{FF2B5EF4-FFF2-40B4-BE49-F238E27FC236}">
                <a16:creationId xmlns:a16="http://schemas.microsoft.com/office/drawing/2014/main" id="{F5D5667B-FDB3-6B3E-2434-5E6E9C053FF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rcRect t="1" b="3697"/>
          <a:stretch>
            <a:fillRect/>
          </a:stretch>
        </p:blipFill>
        <p:spPr>
          <a:xfrm>
            <a:off x="843278" y="1155268"/>
            <a:ext cx="2464528" cy="5156718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3c255a2b1c4_0_0"/>
          <p:cNvSpPr txBox="1">
            <a:spLocks noGrp="1"/>
          </p:cNvSpPr>
          <p:nvPr>
            <p:ph type="title"/>
          </p:nvPr>
        </p:nvSpPr>
        <p:spPr>
          <a:xfrm>
            <a:off x="478998" y="234150"/>
            <a:ext cx="100083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lnSpc>
                <a:spcPct val="150000"/>
              </a:lnSpc>
              <a:spcAft>
                <a:spcPts val="600"/>
              </a:spcAft>
              <a:buSzPts val="1100"/>
            </a:pPr>
            <a:r>
              <a:rPr lang="fr-FR" dirty="0">
                <a:highlight>
                  <a:srgbClr val="FFFFFF"/>
                </a:highlight>
              </a:rPr>
              <a:t>Téléchargez l’application Cab </a:t>
            </a:r>
            <a:r>
              <a:rPr lang="fr-FR" dirty="0" err="1">
                <a:highlight>
                  <a:srgbClr val="FFFFFF"/>
                </a:highlight>
              </a:rPr>
              <a:t>Connect</a:t>
            </a:r>
            <a:r>
              <a:rPr lang="fr-FR" dirty="0">
                <a:highlight>
                  <a:srgbClr val="FFFFFF"/>
                </a:highlight>
              </a:rPr>
              <a:t> depuis votre store </a:t>
            </a:r>
            <a:endParaRPr dirty="0">
              <a:solidFill>
                <a:schemeClr val="dk1"/>
              </a:solidFill>
            </a:endParaRPr>
          </a:p>
        </p:txBody>
      </p:sp>
      <p:grpSp>
        <p:nvGrpSpPr>
          <p:cNvPr id="81" name="Google Shape;81;g3c255a2b1c4_0_0"/>
          <p:cNvGrpSpPr/>
          <p:nvPr/>
        </p:nvGrpSpPr>
        <p:grpSpPr>
          <a:xfrm>
            <a:off x="3450355" y="1300773"/>
            <a:ext cx="7276681" cy="1526376"/>
            <a:chOff x="4796950" y="1775349"/>
            <a:chExt cx="5319600" cy="1729800"/>
          </a:xfrm>
        </p:grpSpPr>
        <p:sp>
          <p:nvSpPr>
            <p:cNvPr id="82" name="Google Shape;82;g3c255a2b1c4_0_0"/>
            <p:cNvSpPr/>
            <p:nvPr/>
          </p:nvSpPr>
          <p:spPr>
            <a:xfrm>
              <a:off x="4796950" y="1775349"/>
              <a:ext cx="5319600" cy="1729800"/>
            </a:xfrm>
            <a:prstGeom prst="roundRect">
              <a:avLst>
                <a:gd name="adj" fmla="val 16667"/>
              </a:avLst>
            </a:prstGeom>
            <a:solidFill>
              <a:schemeClr val="lt1"/>
            </a:solidFill>
            <a:ln w="19050" cap="flat" cmpd="sng">
              <a:solidFill>
                <a:srgbClr val="DF267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696C73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g3c255a2b1c4_0_0"/>
            <p:cNvSpPr txBox="1"/>
            <p:nvPr/>
          </p:nvSpPr>
          <p:spPr>
            <a:xfrm>
              <a:off x="4845311" y="1889360"/>
              <a:ext cx="5261100" cy="14823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fr-FR" sz="1800" b="1" dirty="0">
                  <a:solidFill>
                    <a:schemeClr val="accent6"/>
                  </a:solidFill>
                  <a:latin typeface="Open Sans"/>
                  <a:ea typeface="Open Sans"/>
                  <a:cs typeface="Open Sans"/>
                  <a:sym typeface="Open Sans"/>
                </a:rPr>
                <a:t>Toutes vos informations à portée de main : téléchargez « Nom de l’application »</a:t>
              </a:r>
              <a:endParaRPr sz="1800" b="1" dirty="0">
                <a:solidFill>
                  <a:schemeClr val="accent6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marL="0" marR="0" lvl="0" indent="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lang="fr-FR" sz="1600" dirty="0">
                  <a:solidFill>
                    <a:schemeClr val="accent6"/>
                  </a:solidFill>
                  <a:latin typeface="Open Sans"/>
                  <a:ea typeface="Open Sans"/>
                  <a:cs typeface="Open Sans"/>
                  <a:sym typeface="Open Sans"/>
                </a:rPr>
                <a:t>Rendez-vous sur votre store pour télécharger l’application du cabinet et profiter de toutes ses fonctionnalités.</a:t>
              </a:r>
              <a:endParaRPr dirty="0"/>
            </a:p>
          </p:txBody>
        </p:sp>
      </p:grpSp>
      <p:pic>
        <p:nvPicPr>
          <p:cNvPr id="84" name="Google Shape;84;g3c255a2b1c4_0_0"/>
          <p:cNvPicPr preferRelativeResize="0"/>
          <p:nvPr/>
        </p:nvPicPr>
        <p:blipFill>
          <a:blip r:embed="rId3">
            <a:alphaModFix/>
          </a:blip>
          <a:srcRect t="1" b="3697"/>
          <a:stretch>
            <a:fillRect/>
          </a:stretch>
        </p:blipFill>
        <p:spPr>
          <a:xfrm>
            <a:off x="608213" y="1138335"/>
            <a:ext cx="2464528" cy="5156718"/>
          </a:xfrm>
          <a:prstGeom prst="rect">
            <a:avLst/>
          </a:prstGeom>
          <a:noFill/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86" name="Google Shape;86;g3c255a2b1c4_0_0">
            <a:hlinkClick r:id="rId4"/>
          </p:cNvPr>
          <p:cNvSpPr txBox="1"/>
          <p:nvPr/>
        </p:nvSpPr>
        <p:spPr>
          <a:xfrm>
            <a:off x="8500764" y="5575210"/>
            <a:ext cx="1397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800" b="1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Play store</a:t>
            </a:r>
            <a:endParaRPr/>
          </a:p>
        </p:txBody>
      </p:sp>
      <p:pic>
        <p:nvPicPr>
          <p:cNvPr id="88" name="Google Shape;88;g3c255a2b1c4_0_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881951" y="5575210"/>
            <a:ext cx="505927" cy="56575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g3c255a2b1c4_0_0"/>
          <p:cNvSpPr txBox="1"/>
          <p:nvPr/>
        </p:nvSpPr>
        <p:spPr>
          <a:xfrm>
            <a:off x="5250251" y="5561660"/>
            <a:ext cx="13971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fr-FR" sz="1800" b="1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7"/>
              </a:rPr>
              <a:t>Apps store</a:t>
            </a:r>
            <a:endParaRPr/>
          </a:p>
        </p:txBody>
      </p:sp>
      <p:pic>
        <p:nvPicPr>
          <p:cNvPr id="92" name="Google Shape;92;g3c255a2b1c4_0_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652894" y="5457612"/>
            <a:ext cx="669801" cy="6698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E360485-5184-4DF5-EED7-BD035AF24682}"/>
              </a:ext>
            </a:extLst>
          </p:cNvPr>
          <p:cNvSpPr/>
          <p:nvPr/>
        </p:nvSpPr>
        <p:spPr>
          <a:xfrm>
            <a:off x="4652894" y="3564610"/>
            <a:ext cx="1994457" cy="17752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u="sng" dirty="0">
                <a:solidFill>
                  <a:sysClr val="windowText" lastClr="000000"/>
                </a:solidFill>
              </a:rPr>
              <a:t>QR-CODE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3FDBC99-F157-7E4B-CF13-33B0B1884099}"/>
              </a:ext>
            </a:extLst>
          </p:cNvPr>
          <p:cNvSpPr/>
          <p:nvPr/>
        </p:nvSpPr>
        <p:spPr>
          <a:xfrm>
            <a:off x="7903407" y="3564609"/>
            <a:ext cx="1994457" cy="1775249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u="sng" dirty="0">
                <a:solidFill>
                  <a:sysClr val="windowText" lastClr="000000"/>
                </a:solidFill>
              </a:rPr>
              <a:t>QR-CODE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Nuances de gris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17907</TotalTime>
  <Words>2931</Words>
  <Application>Microsoft Office PowerPoint</Application>
  <PresentationFormat>Grand écran</PresentationFormat>
  <Paragraphs>281</Paragraphs>
  <Slides>42</Slides>
  <Notes>42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42</vt:i4>
      </vt:variant>
    </vt:vector>
  </HeadingPairs>
  <TitlesOfParts>
    <vt:vector size="47" baseType="lpstr">
      <vt:lpstr>Arial</vt:lpstr>
      <vt:lpstr>Calibri</vt:lpstr>
      <vt:lpstr>Merriweather Sans</vt:lpstr>
      <vt:lpstr>Open Sans</vt:lpstr>
      <vt:lpstr>Thème Office</vt:lpstr>
      <vt:lpstr>Bienvenue sur le portail du cabinet !</vt:lpstr>
      <vt:lpstr>Yvan Expertise</vt:lpstr>
      <vt:lpstr>La Facture électronique : ce que le cabinet vous apporte</vt:lpstr>
      <vt:lpstr>La facture électronique : vous recevrez encore des factures classiques</vt:lpstr>
      <vt:lpstr>Pour un passage à la Facture Électronique en toute sérénité</vt:lpstr>
      <vt:lpstr>Sommaire</vt:lpstr>
      <vt:lpstr>L’activation de votre compte</vt:lpstr>
      <vt:lpstr>Ajouter un nouveau contact</vt:lpstr>
      <vt:lpstr>Téléchargez l’application Cab Connect depuis votre store </vt:lpstr>
      <vt:lpstr>Mise en place de l’ouverture automatique</vt:lpstr>
      <vt:lpstr>Connexion sécurisée avec vos identifiants</vt:lpstr>
      <vt:lpstr>Partagez vos fichiers simplement </vt:lpstr>
      <vt:lpstr>Scannez, rangez et partagez facilement vos factures</vt:lpstr>
      <vt:lpstr>Scannez, rangez et partagez facilement vos documents</vt:lpstr>
      <vt:lpstr>Déposez manuellement votre facture dans le bon dossier</vt:lpstr>
      <vt:lpstr>Transférez vos documents reçus par email vers une adresse dédiée</vt:lpstr>
      <vt:lpstr>Saisissez et partagez instantanément les variables de paie</vt:lpstr>
      <vt:lpstr>Saisissez et partagez instantanément les variables de paie</vt:lpstr>
      <vt:lpstr>Saisissez et partagez instantanément les variables de paie</vt:lpstr>
      <vt:lpstr>Transmettez vos notes de frais en un éclair</vt:lpstr>
      <vt:lpstr>Transmettez vos notes de frais en un éclair</vt:lpstr>
      <vt:lpstr>Vos relevés kilométriques en un clin d'œil</vt:lpstr>
      <vt:lpstr>Vos relevés kilométriques en un clin d'œil</vt:lpstr>
      <vt:lpstr>Vos relevés kilométriques en un clin d'œil</vt:lpstr>
      <vt:lpstr>Des alertes RH pour informer facilement le cabinet </vt:lpstr>
      <vt:lpstr>Des alertes RH pour informer facilement le cabinet </vt:lpstr>
      <vt:lpstr>Consultez vos documents à tout moment : </vt:lpstr>
      <vt:lpstr>Le suivi précis de vos échanges</vt:lpstr>
      <vt:lpstr>La Facture électronique : de l’obligation au pilotage simplifié</vt:lpstr>
      <vt:lpstr>Toutes vos factures au même endroit et à portée de main</vt:lpstr>
      <vt:lpstr>Toutes vos factures au même endroit et à portée de main</vt:lpstr>
      <vt:lpstr>Toutes vos factures au même endroit et à portée de main</vt:lpstr>
      <vt:lpstr>Gérez vos factures électroniques</vt:lpstr>
      <vt:lpstr>Gérez vos factures électroniques d’achat</vt:lpstr>
      <vt:lpstr>Gérez vos factures électroniques : vente</vt:lpstr>
      <vt:lpstr>J’ai besoin : nos missions à votre service</vt:lpstr>
      <vt:lpstr>L’accès à vos outils de gestion</vt:lpstr>
      <vt:lpstr>Outils de calcul : vos chiffres clés en un instant</vt:lpstr>
      <vt:lpstr>L'actualité du cabinet</vt:lpstr>
      <vt:lpstr>Menu latéral : tous vos modules</vt:lpstr>
      <vt:lpstr>Votre accueil sur-mesure</vt:lpstr>
      <vt:lpstr>Vos avantages au quotidien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Timothée Clifford</dc:creator>
  <cp:lastModifiedBy>Géraud</cp:lastModifiedBy>
  <cp:revision>61</cp:revision>
  <dcterms:created xsi:type="dcterms:W3CDTF">2023-05-04T20:55:13Z</dcterms:created>
  <dcterms:modified xsi:type="dcterms:W3CDTF">2026-03-20T13:11:47Z</dcterms:modified>
</cp:coreProperties>
</file>