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heme/themeOverride1.xml" ContentType="application/vnd.openxmlformats-officedocument.themeOverride+xml"/>
  <Override PartName="/ppt/theme/themeOverride2.xml" ContentType="application/vnd.openxmlformats-officedocument.themeOverride+xml"/>
  <Override PartName="/ppt/notesSlides/notesSlide11.xml" ContentType="application/vnd.openxmlformats-officedocument.presentationml.notesSl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Override8.xml" ContentType="application/vnd.openxmlformats-officedocument.themeOverr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heme/themeOverride9.xml" ContentType="application/vnd.openxmlformats-officedocument.themeOverride+xml"/>
  <Override PartName="/ppt/theme/themeOverride10.xml" ContentType="application/vnd.openxmlformats-officedocument.themeOverride+xml"/>
  <Override PartName="/ppt/theme/themeOverride11.xml" ContentType="application/vnd.openxmlformats-officedocument.themeOverride+xml"/>
  <Override PartName="/ppt/theme/themeOverride12.xml" ContentType="application/vnd.openxmlformats-officedocument.themeOverr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0"/>
  </p:notesMasterIdLst>
  <p:handoutMasterIdLst>
    <p:handoutMasterId r:id="rId51"/>
  </p:handoutMasterIdLst>
  <p:sldIdLst>
    <p:sldId id="2145705716" r:id="rId2"/>
    <p:sldId id="283" r:id="rId3"/>
    <p:sldId id="2145705737" r:id="rId4"/>
    <p:sldId id="2145705719" r:id="rId5"/>
    <p:sldId id="2145705738" r:id="rId6"/>
    <p:sldId id="2145705734" r:id="rId7"/>
    <p:sldId id="2145705708" r:id="rId8"/>
    <p:sldId id="2145705721" r:id="rId9"/>
    <p:sldId id="2145705709" r:id="rId10"/>
    <p:sldId id="2145705710" r:id="rId11"/>
    <p:sldId id="2145705711" r:id="rId12"/>
    <p:sldId id="309" r:id="rId13"/>
    <p:sldId id="293" r:id="rId14"/>
    <p:sldId id="292" r:id="rId15"/>
    <p:sldId id="2145705712" r:id="rId16"/>
    <p:sldId id="286" r:id="rId17"/>
    <p:sldId id="291" r:id="rId18"/>
    <p:sldId id="288" r:id="rId19"/>
    <p:sldId id="289" r:id="rId20"/>
    <p:sldId id="2145705718" r:id="rId21"/>
    <p:sldId id="325" r:id="rId22"/>
    <p:sldId id="326" r:id="rId23"/>
    <p:sldId id="297" r:id="rId24"/>
    <p:sldId id="308" r:id="rId25"/>
    <p:sldId id="287" r:id="rId26"/>
    <p:sldId id="294" r:id="rId27"/>
    <p:sldId id="2145705706" r:id="rId28"/>
    <p:sldId id="298" r:id="rId29"/>
    <p:sldId id="269" r:id="rId30"/>
    <p:sldId id="2145705724" r:id="rId31"/>
    <p:sldId id="2145705736" r:id="rId32"/>
    <p:sldId id="306" r:id="rId33"/>
    <p:sldId id="2145705726" r:id="rId34"/>
    <p:sldId id="332" r:id="rId35"/>
    <p:sldId id="2145705727" r:id="rId36"/>
    <p:sldId id="2145705728" r:id="rId37"/>
    <p:sldId id="2145705729" r:id="rId38"/>
    <p:sldId id="2145705730" r:id="rId39"/>
    <p:sldId id="2145705731" r:id="rId40"/>
    <p:sldId id="301" r:id="rId41"/>
    <p:sldId id="2145705732" r:id="rId42"/>
    <p:sldId id="302" r:id="rId43"/>
    <p:sldId id="2145705733" r:id="rId44"/>
    <p:sldId id="312" r:id="rId45"/>
    <p:sldId id="305" r:id="rId46"/>
    <p:sldId id="313" r:id="rId47"/>
    <p:sldId id="304" r:id="rId48"/>
    <p:sldId id="2145705735" r:id="rId49"/>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Connexion a votre espace" id="{B8202F17-A957-054B-A3BF-AD6ADB0C5C2A}">
          <p14:sldIdLst>
            <p14:sldId id="2145705716"/>
            <p14:sldId id="283"/>
            <p14:sldId id="2145705737"/>
            <p14:sldId id="2145705719"/>
            <p14:sldId id="2145705738"/>
            <p14:sldId id="2145705734"/>
          </p14:sldIdLst>
        </p14:section>
        <p14:section name="Connexion au portail" id="{F8609DC4-C2DD-794D-95FE-94213A71501E}">
          <p14:sldIdLst>
            <p14:sldId id="2145705708"/>
            <p14:sldId id="2145705721"/>
            <p14:sldId id="2145705709"/>
            <p14:sldId id="2145705710"/>
          </p14:sldIdLst>
        </p14:section>
        <p14:section name="Déposez via les accès rapides" id="{862D7C74-D90B-2A4A-8637-F976B4B2F6E4}">
          <p14:sldIdLst>
            <p14:sldId id="2145705711"/>
            <p14:sldId id="309"/>
            <p14:sldId id="293"/>
            <p14:sldId id="292"/>
          </p14:sldIdLst>
        </p14:section>
        <p14:section name="Déposez via « Mes fichiers »" id="{6803EAAC-F868-B849-BFA0-B16C94C16066}">
          <p14:sldIdLst>
            <p14:sldId id="2145705712"/>
            <p14:sldId id="286"/>
            <p14:sldId id="291"/>
            <p14:sldId id="288"/>
            <p14:sldId id="289"/>
            <p14:sldId id="2145705718"/>
          </p14:sldIdLst>
        </p14:section>
        <p14:section name="Vos adresses d'envoi" id="{3C5200E6-0FD0-4382-BF05-B06F72E69074}">
          <p14:sldIdLst>
            <p14:sldId id="325"/>
            <p14:sldId id="326"/>
          </p14:sldIdLst>
        </p14:section>
        <p14:section name="Consultez vos dossiers" id="{423EA8F0-C8B7-E046-A165-FDF0B76524FF}">
          <p14:sldIdLst>
            <p14:sldId id="297"/>
            <p14:sldId id="308"/>
            <p14:sldId id="287"/>
            <p14:sldId id="294"/>
            <p14:sldId id="2145705706"/>
          </p14:sldIdLst>
        </p14:section>
        <p14:section name="Gérez vos Factures électroniques" id="{7E2707CD-B7DC-034C-8EA9-AA2D746112E4}">
          <p14:sldIdLst>
            <p14:sldId id="298"/>
            <p14:sldId id="269"/>
            <p14:sldId id="2145705724"/>
            <p14:sldId id="2145705736"/>
            <p14:sldId id="306"/>
            <p14:sldId id="2145705726"/>
            <p14:sldId id="332"/>
            <p14:sldId id="2145705727"/>
            <p14:sldId id="2145705728"/>
            <p14:sldId id="2145705729"/>
            <p14:sldId id="2145705730"/>
          </p14:sldIdLst>
        </p14:section>
        <p14:section name="Les redirections : Accéder aux autres outils" id="{6FC95209-09EE-6A43-B386-8E7C77ABBC5B}">
          <p14:sldIdLst>
            <p14:sldId id="2145705731"/>
            <p14:sldId id="301"/>
          </p14:sldIdLst>
        </p14:section>
        <p14:section name="J'ai besoin : Les autres services du cabinet" id="{86A0494F-7E72-614F-87B9-D8A83FBAB5E3}">
          <p14:sldIdLst>
            <p14:sldId id="2145705732"/>
            <p14:sldId id="302"/>
          </p14:sldIdLst>
        </p14:section>
        <p14:section name="Mes échéances importantes" id="{5E7C482E-0A52-0E4E-ABCD-B4F78820B84A}">
          <p14:sldIdLst>
            <p14:sldId id="2145705733"/>
            <p14:sldId id="312"/>
            <p14:sldId id="305"/>
          </p14:sldIdLst>
        </p14:section>
        <p14:section name="Les actualités du cabinet" id="{35828E8C-E165-BE4B-AF87-98297A9803C6}">
          <p14:sldIdLst>
            <p14:sldId id="313"/>
            <p14:sldId id="304"/>
            <p14:sldId id="2145705735"/>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34166"/>
    <a:srgbClr val="EE3954"/>
    <a:srgbClr val="E8657C"/>
    <a:srgbClr val="696C73"/>
    <a:srgbClr val="F5A330"/>
    <a:srgbClr val="595959"/>
    <a:srgbClr val="03A9F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433" autoAdjust="0"/>
    <p:restoredTop sz="95102" autoAdjust="0"/>
  </p:normalViewPr>
  <p:slideViewPr>
    <p:cSldViewPr snapToGrid="0">
      <p:cViewPr varScale="1">
        <p:scale>
          <a:sx n="58" d="100"/>
          <a:sy n="58" d="100"/>
        </p:scale>
        <p:origin x="84" y="111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118" d="100"/>
          <a:sy n="118" d="100"/>
        </p:scale>
        <p:origin x="3952" y="21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55"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handoutMaster" Target="handoutMasters/handout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D6A51193-92E6-C293-9F55-9ECF6228A052}"/>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a:extLst>
              <a:ext uri="{FF2B5EF4-FFF2-40B4-BE49-F238E27FC236}">
                <a16:creationId xmlns:a16="http://schemas.microsoft.com/office/drawing/2014/main" id="{7BDACBEA-4A2A-DF9D-8EBB-9A23FB88E2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2361C1E-EAA8-4389-977A-9B89BE066265}" type="datetimeFigureOut">
              <a:rPr lang="fr-FR" smtClean="0"/>
              <a:t>20/03/2026</a:t>
            </a:fld>
            <a:endParaRPr lang="fr-FR"/>
          </a:p>
        </p:txBody>
      </p:sp>
      <p:sp>
        <p:nvSpPr>
          <p:cNvPr id="4" name="Espace réservé du pied de page 3">
            <a:extLst>
              <a:ext uri="{FF2B5EF4-FFF2-40B4-BE49-F238E27FC236}">
                <a16:creationId xmlns:a16="http://schemas.microsoft.com/office/drawing/2014/main" id="{89463FF3-9C4B-D1F3-6D5E-0B467CA874D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a:extLst>
              <a:ext uri="{FF2B5EF4-FFF2-40B4-BE49-F238E27FC236}">
                <a16:creationId xmlns:a16="http://schemas.microsoft.com/office/drawing/2014/main" id="{1A9F7F34-4D2A-46D6-1B33-9FF9C0F41FC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0761750-89A1-485D-9DC9-947010095C48}" type="slidenum">
              <a:rPr lang="fr-FR" smtClean="0"/>
              <a:t>‹N°›</a:t>
            </a:fld>
            <a:endParaRPr lang="fr-FR"/>
          </a:p>
        </p:txBody>
      </p:sp>
    </p:spTree>
    <p:extLst>
      <p:ext uri="{BB962C8B-B14F-4D97-AF65-F5344CB8AC3E}">
        <p14:creationId xmlns:p14="http://schemas.microsoft.com/office/powerpoint/2010/main" val="328430760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dirty="0"/>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C22A61B-DAF3-4499-A2CA-F1F0970F8E64}" type="datetimeFigureOut">
              <a:rPr lang="fr-FR" smtClean="0"/>
              <a:t>20/03/2026</a:t>
            </a:fld>
            <a:endParaRPr lang="fr-FR" dirty="0"/>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dirty="0"/>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dirty="0"/>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92248A1-591C-4459-984A-C03581EC4D57}" type="slidenum">
              <a:rPr lang="fr-FR" smtClean="0"/>
              <a:t>‹N°›</a:t>
            </a:fld>
            <a:endParaRPr lang="fr-FR" dirty="0"/>
          </a:p>
        </p:txBody>
      </p:sp>
    </p:spTree>
    <p:extLst>
      <p:ext uri="{BB962C8B-B14F-4D97-AF65-F5344CB8AC3E}">
        <p14:creationId xmlns:p14="http://schemas.microsoft.com/office/powerpoint/2010/main" val="5491369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a:extLst>
            <a:ext uri="{FF2B5EF4-FFF2-40B4-BE49-F238E27FC236}">
              <a16:creationId xmlns:a16="http://schemas.microsoft.com/office/drawing/2014/main" id="{35D2C92E-48BD-FB10-F5AF-8751B08FF37F}"/>
            </a:ext>
          </a:extLst>
        </p:cNvPr>
        <p:cNvGrpSpPr/>
        <p:nvPr/>
      </p:nvGrpSpPr>
      <p:grpSpPr>
        <a:xfrm>
          <a:off x="0" y="0"/>
          <a:ext cx="0" cy="0"/>
          <a:chOff x="0" y="0"/>
          <a:chExt cx="0" cy="0"/>
        </a:xfrm>
      </p:grpSpPr>
      <p:sp>
        <p:nvSpPr>
          <p:cNvPr id="221" name="Google Shape;221;p44:notes">
            <a:extLst>
              <a:ext uri="{FF2B5EF4-FFF2-40B4-BE49-F238E27FC236}">
                <a16:creationId xmlns:a16="http://schemas.microsoft.com/office/drawing/2014/main" id="{B6417D51-1FC8-DD2F-8ED5-89F40CEC935D}"/>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22" name="Google Shape;222;p44:notes">
            <a:extLst>
              <a:ext uri="{FF2B5EF4-FFF2-40B4-BE49-F238E27FC236}">
                <a16:creationId xmlns:a16="http://schemas.microsoft.com/office/drawing/2014/main" id="{9F402E54-3531-B28C-5606-49A9025C3E59}"/>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214939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Explication a ajouter : changement d’image</a:t>
            </a:r>
          </a:p>
        </p:txBody>
      </p:sp>
      <p:sp>
        <p:nvSpPr>
          <p:cNvPr id="4" name="Espace réservé du numéro de diapositive 3"/>
          <p:cNvSpPr>
            <a:spLocks noGrp="1"/>
          </p:cNvSpPr>
          <p:nvPr>
            <p:ph type="sldNum" sz="quarter" idx="5"/>
          </p:nvPr>
        </p:nvSpPr>
        <p:spPr/>
        <p:txBody>
          <a:bodyPr/>
          <a:lstStyle/>
          <a:p>
            <a:fld id="{C92248A1-591C-4459-984A-C03581EC4D57}" type="slidenum">
              <a:rPr lang="fr-FR" smtClean="0"/>
              <a:t>11</a:t>
            </a:fld>
            <a:endParaRPr lang="fr-FR" dirty="0"/>
          </a:p>
        </p:txBody>
      </p:sp>
    </p:spTree>
    <p:extLst>
      <p:ext uri="{BB962C8B-B14F-4D97-AF65-F5344CB8AC3E}">
        <p14:creationId xmlns:p14="http://schemas.microsoft.com/office/powerpoint/2010/main" val="25224668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200" b="0" i="0" kern="1200" dirty="0">
                <a:solidFill>
                  <a:schemeClr val="tx1"/>
                </a:solidFill>
                <a:effectLst/>
                <a:latin typeface="+mn-lt"/>
                <a:ea typeface="+mn-ea"/>
                <a:cs typeface="+mn-cs"/>
              </a:rPr>
              <a:t>La possibilité de déposer rapidement des documents dans leur zone de dépôt ("Mes fichiers") en quelques clics.</a:t>
            </a:r>
          </a:p>
          <a:p>
            <a:endParaRPr lang="fr-FR" dirty="0"/>
          </a:p>
        </p:txBody>
      </p:sp>
      <p:sp>
        <p:nvSpPr>
          <p:cNvPr id="4" name="Espace réservé du numéro de diapositive 3"/>
          <p:cNvSpPr>
            <a:spLocks noGrp="1"/>
          </p:cNvSpPr>
          <p:nvPr>
            <p:ph type="sldNum" sz="quarter" idx="5"/>
          </p:nvPr>
        </p:nvSpPr>
        <p:spPr/>
        <p:txBody>
          <a:bodyPr/>
          <a:lstStyle/>
          <a:p>
            <a:fld id="{C92248A1-591C-4459-984A-C03581EC4D57}" type="slidenum">
              <a:rPr lang="fr-FR" smtClean="0"/>
              <a:t>15</a:t>
            </a:fld>
            <a:endParaRPr lang="fr-FR" dirty="0"/>
          </a:p>
        </p:txBody>
      </p:sp>
    </p:spTree>
    <p:extLst>
      <p:ext uri="{BB962C8B-B14F-4D97-AF65-F5344CB8AC3E}">
        <p14:creationId xmlns:p14="http://schemas.microsoft.com/office/powerpoint/2010/main" val="39102052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p4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22" name="Google Shape;222;p4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C92248A1-591C-4459-984A-C03581EC4D57}" type="slidenum">
              <a:rPr lang="fr-FR" smtClean="0"/>
              <a:t>38</a:t>
            </a:fld>
            <a:endParaRPr lang="fr-FR" dirty="0"/>
          </a:p>
        </p:txBody>
      </p:sp>
    </p:spTree>
    <p:extLst>
      <p:ext uri="{BB962C8B-B14F-4D97-AF65-F5344CB8AC3E}">
        <p14:creationId xmlns:p14="http://schemas.microsoft.com/office/powerpoint/2010/main" val="409283055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5">
          <a:extLst>
            <a:ext uri="{FF2B5EF4-FFF2-40B4-BE49-F238E27FC236}">
              <a16:creationId xmlns:a16="http://schemas.microsoft.com/office/drawing/2014/main" id="{C36D624F-B94F-81FC-C8E8-502A1FABB158}"/>
            </a:ext>
          </a:extLst>
        </p:cNvPr>
        <p:cNvGrpSpPr/>
        <p:nvPr/>
      </p:nvGrpSpPr>
      <p:grpSpPr>
        <a:xfrm>
          <a:off x="0" y="0"/>
          <a:ext cx="0" cy="0"/>
          <a:chOff x="0" y="0"/>
          <a:chExt cx="0" cy="0"/>
        </a:xfrm>
      </p:grpSpPr>
      <p:sp>
        <p:nvSpPr>
          <p:cNvPr id="776" name="Google Shape;776;p33:notes">
            <a:extLst>
              <a:ext uri="{FF2B5EF4-FFF2-40B4-BE49-F238E27FC236}">
                <a16:creationId xmlns:a16="http://schemas.microsoft.com/office/drawing/2014/main" id="{A2F07B3C-97C9-6FF1-2182-D55A17F10F47}"/>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77" name="Google Shape;777;p33:notes">
            <a:extLst>
              <a:ext uri="{FF2B5EF4-FFF2-40B4-BE49-F238E27FC236}">
                <a16:creationId xmlns:a16="http://schemas.microsoft.com/office/drawing/2014/main" id="{29BB750D-26E7-E4A4-8111-0431887A199A}"/>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2393250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C92248A1-591C-4459-984A-C03581EC4D57}" type="slidenum">
              <a:rPr lang="fr-FR" smtClean="0"/>
              <a:t>2</a:t>
            </a:fld>
            <a:endParaRPr lang="fr-FR" dirty="0"/>
          </a:p>
        </p:txBody>
      </p:sp>
    </p:spTree>
    <p:extLst>
      <p:ext uri="{BB962C8B-B14F-4D97-AF65-F5344CB8AC3E}">
        <p14:creationId xmlns:p14="http://schemas.microsoft.com/office/powerpoint/2010/main" val="31323815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a:extLst>
            <a:ext uri="{FF2B5EF4-FFF2-40B4-BE49-F238E27FC236}">
              <a16:creationId xmlns:a16="http://schemas.microsoft.com/office/drawing/2014/main" id="{4B5449EC-5B38-A7E2-7168-A4220275B7A6}"/>
            </a:ext>
          </a:extLst>
        </p:cNvPr>
        <p:cNvGrpSpPr/>
        <p:nvPr/>
      </p:nvGrpSpPr>
      <p:grpSpPr>
        <a:xfrm>
          <a:off x="0" y="0"/>
          <a:ext cx="0" cy="0"/>
          <a:chOff x="0" y="0"/>
          <a:chExt cx="0" cy="0"/>
        </a:xfrm>
      </p:grpSpPr>
      <p:sp>
        <p:nvSpPr>
          <p:cNvPr id="221" name="Google Shape;221;p44:notes">
            <a:extLst>
              <a:ext uri="{FF2B5EF4-FFF2-40B4-BE49-F238E27FC236}">
                <a16:creationId xmlns:a16="http://schemas.microsoft.com/office/drawing/2014/main" id="{F5D47B98-FEA1-DCB5-B535-CBA00642A720}"/>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22" name="Google Shape;222;p44:notes">
            <a:extLst>
              <a:ext uri="{FF2B5EF4-FFF2-40B4-BE49-F238E27FC236}">
                <a16:creationId xmlns:a16="http://schemas.microsoft.com/office/drawing/2014/main" id="{F015881E-9E00-806C-6E68-9888D0ECB3C0}"/>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379816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a:extLst>
            <a:ext uri="{FF2B5EF4-FFF2-40B4-BE49-F238E27FC236}">
              <a16:creationId xmlns:a16="http://schemas.microsoft.com/office/drawing/2014/main" id="{625FD245-5013-7746-B522-50E2109AE827}"/>
            </a:ext>
          </a:extLst>
        </p:cNvPr>
        <p:cNvGrpSpPr/>
        <p:nvPr/>
      </p:nvGrpSpPr>
      <p:grpSpPr>
        <a:xfrm>
          <a:off x="0" y="0"/>
          <a:ext cx="0" cy="0"/>
          <a:chOff x="0" y="0"/>
          <a:chExt cx="0" cy="0"/>
        </a:xfrm>
      </p:grpSpPr>
      <p:sp>
        <p:nvSpPr>
          <p:cNvPr id="221" name="Google Shape;221;p44:notes">
            <a:extLst>
              <a:ext uri="{FF2B5EF4-FFF2-40B4-BE49-F238E27FC236}">
                <a16:creationId xmlns:a16="http://schemas.microsoft.com/office/drawing/2014/main" id="{89A6CBBB-7967-1349-7909-060D44CD7506}"/>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22" name="Google Shape;222;p44:notes">
            <a:extLst>
              <a:ext uri="{FF2B5EF4-FFF2-40B4-BE49-F238E27FC236}">
                <a16:creationId xmlns:a16="http://schemas.microsoft.com/office/drawing/2014/main" id="{DBAA3720-E8F4-04C0-55B9-A945B27D74D8}"/>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758919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a:extLst>
            <a:ext uri="{FF2B5EF4-FFF2-40B4-BE49-F238E27FC236}">
              <a16:creationId xmlns:a16="http://schemas.microsoft.com/office/drawing/2014/main" id="{C5E318A0-1B3E-A36F-3550-79E037DD2E05}"/>
            </a:ext>
          </a:extLst>
        </p:cNvPr>
        <p:cNvGrpSpPr/>
        <p:nvPr/>
      </p:nvGrpSpPr>
      <p:grpSpPr>
        <a:xfrm>
          <a:off x="0" y="0"/>
          <a:ext cx="0" cy="0"/>
          <a:chOff x="0" y="0"/>
          <a:chExt cx="0" cy="0"/>
        </a:xfrm>
      </p:grpSpPr>
      <p:sp>
        <p:nvSpPr>
          <p:cNvPr id="221" name="Google Shape;221;p44:notes">
            <a:extLst>
              <a:ext uri="{FF2B5EF4-FFF2-40B4-BE49-F238E27FC236}">
                <a16:creationId xmlns:a16="http://schemas.microsoft.com/office/drawing/2014/main" id="{8D70EA07-EBFE-AC1C-1F28-B66D64307635}"/>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22" name="Google Shape;222;p44:notes">
            <a:extLst>
              <a:ext uri="{FF2B5EF4-FFF2-40B4-BE49-F238E27FC236}">
                <a16:creationId xmlns:a16="http://schemas.microsoft.com/office/drawing/2014/main" id="{12ADC445-91A2-CF0C-A9A4-610B518529FF}"/>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608043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Explication a ajouter : Page de connexion du site web</a:t>
            </a:r>
          </a:p>
        </p:txBody>
      </p:sp>
      <p:sp>
        <p:nvSpPr>
          <p:cNvPr id="4" name="Espace réservé du numéro de diapositive 3"/>
          <p:cNvSpPr>
            <a:spLocks noGrp="1"/>
          </p:cNvSpPr>
          <p:nvPr>
            <p:ph type="sldNum" sz="quarter" idx="5"/>
          </p:nvPr>
        </p:nvSpPr>
        <p:spPr/>
        <p:txBody>
          <a:bodyPr/>
          <a:lstStyle/>
          <a:p>
            <a:fld id="{C92248A1-591C-4459-984A-C03581EC4D57}" type="slidenum">
              <a:rPr lang="fr-FR" smtClean="0"/>
              <a:t>7</a:t>
            </a:fld>
            <a:endParaRPr lang="fr-FR" dirty="0"/>
          </a:p>
        </p:txBody>
      </p:sp>
    </p:spTree>
    <p:extLst>
      <p:ext uri="{BB962C8B-B14F-4D97-AF65-F5344CB8AC3E}">
        <p14:creationId xmlns:p14="http://schemas.microsoft.com/office/powerpoint/2010/main" val="14810652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Google Shape;94;p4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5" name="Google Shape;95;p4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a:t>Suivez les indications c’est simple et rapide</a:t>
            </a:r>
            <a:endParaRPr/>
          </a:p>
        </p:txBody>
      </p:sp>
      <p:sp>
        <p:nvSpPr>
          <p:cNvPr id="96" name="Google Shape;96;p4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fr-FR"/>
              <a:t>8</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9E9D18-AEBA-5F77-D09E-FCA8E8825123}"/>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E4499C19-B107-7949-6F2F-CC87A96B6C55}"/>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1401E6ED-ED1E-43DA-A3DF-5F1AF41EB187}"/>
              </a:ext>
            </a:extLst>
          </p:cNvPr>
          <p:cNvSpPr>
            <a:spLocks noGrp="1"/>
          </p:cNvSpPr>
          <p:nvPr>
            <p:ph type="body" idx="1"/>
          </p:nvPr>
        </p:nvSpPr>
        <p:spPr/>
        <p:txBody>
          <a:bodyPr/>
          <a:lstStyle/>
          <a:p>
            <a:r>
              <a:rPr lang="fr-FR" dirty="0"/>
              <a:t>Explication a ajouter : Page de connexion du site web</a:t>
            </a:r>
          </a:p>
        </p:txBody>
      </p:sp>
      <p:sp>
        <p:nvSpPr>
          <p:cNvPr id="4" name="Espace réservé du numéro de diapositive 3">
            <a:extLst>
              <a:ext uri="{FF2B5EF4-FFF2-40B4-BE49-F238E27FC236}">
                <a16:creationId xmlns:a16="http://schemas.microsoft.com/office/drawing/2014/main" id="{2131033E-E195-F569-83B5-508419B49921}"/>
              </a:ext>
            </a:extLst>
          </p:cNvPr>
          <p:cNvSpPr>
            <a:spLocks noGrp="1"/>
          </p:cNvSpPr>
          <p:nvPr>
            <p:ph type="sldNum" sz="quarter" idx="5"/>
          </p:nvPr>
        </p:nvSpPr>
        <p:spPr/>
        <p:txBody>
          <a:bodyPr/>
          <a:lstStyle/>
          <a:p>
            <a:fld id="{C92248A1-591C-4459-984A-C03581EC4D57}" type="slidenum">
              <a:rPr lang="fr-FR" smtClean="0"/>
              <a:t>9</a:t>
            </a:fld>
            <a:endParaRPr lang="fr-FR" dirty="0"/>
          </a:p>
        </p:txBody>
      </p:sp>
    </p:spTree>
    <p:extLst>
      <p:ext uri="{BB962C8B-B14F-4D97-AF65-F5344CB8AC3E}">
        <p14:creationId xmlns:p14="http://schemas.microsoft.com/office/powerpoint/2010/main" val="17665003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1C47FD-AC33-BBAD-7630-0D56F112E09F}"/>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3FF9581B-49E9-B1A9-73A3-074F29CDEBC2}"/>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090049D9-6FE1-D3F1-571F-BC79CEC2D356}"/>
              </a:ext>
            </a:extLst>
          </p:cNvPr>
          <p:cNvSpPr>
            <a:spLocks noGrp="1"/>
          </p:cNvSpPr>
          <p:nvPr>
            <p:ph type="body" idx="1"/>
          </p:nvPr>
        </p:nvSpPr>
        <p:spPr/>
        <p:txBody>
          <a:bodyPr/>
          <a:lstStyle/>
          <a:p>
            <a:r>
              <a:rPr lang="fr-FR" dirty="0"/>
              <a:t>Explication a ajouter : Page de connexion du site web</a:t>
            </a:r>
          </a:p>
        </p:txBody>
      </p:sp>
      <p:sp>
        <p:nvSpPr>
          <p:cNvPr id="4" name="Espace réservé du numéro de diapositive 3">
            <a:extLst>
              <a:ext uri="{FF2B5EF4-FFF2-40B4-BE49-F238E27FC236}">
                <a16:creationId xmlns:a16="http://schemas.microsoft.com/office/drawing/2014/main" id="{55667021-D26E-D473-EACB-7D26BC8283D2}"/>
              </a:ext>
            </a:extLst>
          </p:cNvPr>
          <p:cNvSpPr>
            <a:spLocks noGrp="1"/>
          </p:cNvSpPr>
          <p:nvPr>
            <p:ph type="sldNum" sz="quarter" idx="5"/>
          </p:nvPr>
        </p:nvSpPr>
        <p:spPr/>
        <p:txBody>
          <a:bodyPr/>
          <a:lstStyle/>
          <a:p>
            <a:fld id="{C92248A1-591C-4459-984A-C03581EC4D57}" type="slidenum">
              <a:rPr lang="fr-FR" smtClean="0"/>
              <a:t>10</a:t>
            </a:fld>
            <a:endParaRPr lang="fr-FR" dirty="0"/>
          </a:p>
        </p:txBody>
      </p:sp>
    </p:spTree>
    <p:extLst>
      <p:ext uri="{BB962C8B-B14F-4D97-AF65-F5344CB8AC3E}">
        <p14:creationId xmlns:p14="http://schemas.microsoft.com/office/powerpoint/2010/main" val="41650707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body" preserve="1" userDrawn="1">
  <p:cSld name="1_Title and body">
    <p:bg>
      <p:bgPr>
        <a:gradFill>
          <a:gsLst>
            <a:gs pos="0">
              <a:srgbClr val="E8657C"/>
            </a:gs>
            <a:gs pos="100000">
              <a:srgbClr val="FF0000"/>
            </a:gs>
          </a:gsLst>
          <a:lin ang="5400000" scaled="1"/>
        </a:gradFill>
        <a:effectLst/>
      </p:bgPr>
    </p:bg>
    <p:spTree>
      <p:nvGrpSpPr>
        <p:cNvPr id="1" name="Shape 24"/>
        <p:cNvGrpSpPr/>
        <p:nvPr/>
      </p:nvGrpSpPr>
      <p:grpSpPr>
        <a:xfrm>
          <a:off x="0" y="0"/>
          <a:ext cx="0" cy="0"/>
          <a:chOff x="0" y="0"/>
          <a:chExt cx="0" cy="0"/>
        </a:xfrm>
      </p:grpSpPr>
      <p:sp>
        <p:nvSpPr>
          <p:cNvPr id="25" name="Google Shape;25;p4"/>
          <p:cNvSpPr/>
          <p:nvPr/>
        </p:nvSpPr>
        <p:spPr>
          <a:xfrm>
            <a:off x="182367" y="198633"/>
            <a:ext cx="11827200" cy="6460800"/>
          </a:xfrm>
          <a:prstGeom prst="roundRect">
            <a:avLst>
              <a:gd name="adj" fmla="val 5024"/>
            </a:avLst>
          </a:prstGeom>
          <a:solidFill>
            <a:schemeClr val="lt1"/>
          </a:solidFill>
          <a:ln>
            <a:noFill/>
          </a:ln>
          <a:effectLst>
            <a:outerShdw blurRad="57150" dist="66675" dir="3180000" algn="bl" rotWithShape="0">
              <a:schemeClr val="dk1">
                <a:alpha val="20000"/>
              </a:scheme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a:latin typeface="Open Sans"/>
              <a:ea typeface="Open Sans"/>
              <a:cs typeface="Open Sans"/>
              <a:sym typeface="Open Sans"/>
            </a:endParaRPr>
          </a:p>
        </p:txBody>
      </p:sp>
      <p:sp>
        <p:nvSpPr>
          <p:cNvPr id="3" name="Google Shape;472;p39">
            <a:extLst>
              <a:ext uri="{FF2B5EF4-FFF2-40B4-BE49-F238E27FC236}">
                <a16:creationId xmlns:a16="http://schemas.microsoft.com/office/drawing/2014/main" id="{EF31E709-88AA-3B40-C15D-8367AA6E138C}"/>
              </a:ext>
            </a:extLst>
          </p:cNvPr>
          <p:cNvSpPr txBox="1">
            <a:spLocks noGrp="1"/>
          </p:cNvSpPr>
          <p:nvPr>
            <p:ph type="title" hasCustomPrompt="1"/>
          </p:nvPr>
        </p:nvSpPr>
        <p:spPr>
          <a:xfrm>
            <a:off x="827347" y="1216646"/>
            <a:ext cx="4550196" cy="841800"/>
          </a:xfrm>
          <a:prstGeom prst="rect">
            <a:avLst/>
          </a:prstGeom>
        </p:spPr>
        <p:txBody>
          <a:bodyPr spcFirstLastPara="1" wrap="square" lIns="91425" tIns="91425" rIns="91425" bIns="91425" anchor="ctr" anchorCtr="0">
            <a:noAutofit/>
          </a:bodyPr>
          <a:lstStyle>
            <a:lvl1pPr>
              <a:defRPr>
                <a:latin typeface="+mj-lt"/>
              </a:defRPr>
            </a:lvl1pPr>
          </a:lstStyle>
          <a:p>
            <a:pPr marL="0" lvl="0" indent="0" algn="l" rtl="0">
              <a:spcBef>
                <a:spcPts val="0"/>
              </a:spcBef>
              <a:spcAft>
                <a:spcPts val="0"/>
              </a:spcAft>
              <a:buClr>
                <a:schemeClr val="dk1"/>
              </a:buClr>
              <a:buSzPts val="1100"/>
              <a:buFont typeface="Arial"/>
              <a:buNone/>
            </a:pPr>
            <a:r>
              <a:rPr lang="en" dirty="0"/>
              <a:t>Guide </a:t>
            </a:r>
            <a:r>
              <a:rPr lang="en" dirty="0" err="1"/>
              <a:t>utilisateur</a:t>
            </a:r>
            <a:endParaRPr dirty="0"/>
          </a:p>
        </p:txBody>
      </p:sp>
      <p:sp>
        <p:nvSpPr>
          <p:cNvPr id="5" name="Google Shape;474;p39">
            <a:extLst>
              <a:ext uri="{FF2B5EF4-FFF2-40B4-BE49-F238E27FC236}">
                <a16:creationId xmlns:a16="http://schemas.microsoft.com/office/drawing/2014/main" id="{3CBDB253-798F-9335-1DF9-12430FC424E2}"/>
              </a:ext>
            </a:extLst>
          </p:cNvPr>
          <p:cNvSpPr txBox="1">
            <a:spLocks noGrp="1"/>
          </p:cNvSpPr>
          <p:nvPr>
            <p:ph type="subTitle" idx="1"/>
          </p:nvPr>
        </p:nvSpPr>
        <p:spPr>
          <a:xfrm>
            <a:off x="827347" y="2418470"/>
            <a:ext cx="4550196" cy="1821357"/>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dirty="0"/>
              <a:t>You can enter a subtitle here if you need it</a:t>
            </a:r>
            <a:endParaRPr dirty="0"/>
          </a:p>
        </p:txBody>
      </p:sp>
      <p:cxnSp>
        <p:nvCxnSpPr>
          <p:cNvPr id="53" name="Google Shape;516;p39">
            <a:extLst>
              <a:ext uri="{FF2B5EF4-FFF2-40B4-BE49-F238E27FC236}">
                <a16:creationId xmlns:a16="http://schemas.microsoft.com/office/drawing/2014/main" id="{114A2D81-C05B-AF71-2D87-3BDF10705481}"/>
              </a:ext>
            </a:extLst>
          </p:cNvPr>
          <p:cNvCxnSpPr/>
          <p:nvPr userDrawn="1"/>
        </p:nvCxnSpPr>
        <p:spPr>
          <a:xfrm>
            <a:off x="2301950" y="2169938"/>
            <a:ext cx="1991100" cy="0"/>
          </a:xfrm>
          <a:prstGeom prst="straightConnector1">
            <a:avLst/>
          </a:prstGeom>
          <a:noFill/>
          <a:ln w="28575" cap="flat" cmpd="sng">
            <a:solidFill>
              <a:schemeClr val="dk1"/>
            </a:solidFill>
            <a:prstDash val="solid"/>
            <a:round/>
            <a:headEnd type="none" w="med" len="med"/>
            <a:tailEnd type="none" w="med" len="med"/>
          </a:ln>
        </p:spPr>
      </p:cxnSp>
      <p:sp>
        <p:nvSpPr>
          <p:cNvPr id="54" name="Rectangle : coins arrondis 53">
            <a:extLst>
              <a:ext uri="{FF2B5EF4-FFF2-40B4-BE49-F238E27FC236}">
                <a16:creationId xmlns:a16="http://schemas.microsoft.com/office/drawing/2014/main" id="{E1535D5B-6440-1FEF-96A5-76492989B4CF}"/>
              </a:ext>
            </a:extLst>
          </p:cNvPr>
          <p:cNvSpPr/>
          <p:nvPr userDrawn="1"/>
        </p:nvSpPr>
        <p:spPr>
          <a:xfrm>
            <a:off x="5921796" y="607721"/>
            <a:ext cx="5442857" cy="5442857"/>
          </a:xfrm>
          <a:prstGeom prst="roundRect">
            <a:avLst/>
          </a:prstGeom>
          <a:solidFill>
            <a:schemeClr val="bg1">
              <a:lumMod val="95000"/>
            </a:schemeClr>
          </a:solidFill>
          <a:ln w="28575">
            <a:noFill/>
          </a:ln>
          <a:effectLst>
            <a:outerShdw blurRad="50800" dist="81736" dir="2700000" algn="tl" rotWithShape="0">
              <a:schemeClr val="tx1">
                <a:lumMod val="50000"/>
                <a:lumOff val="50000"/>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571633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preserve="1" userDrawn="1">
  <p:cSld name="1_Title and body">
    <p:bg>
      <p:bgPr>
        <a:gradFill>
          <a:gsLst>
            <a:gs pos="0">
              <a:srgbClr val="E8657C"/>
            </a:gs>
            <a:gs pos="100000">
              <a:srgbClr val="FF0000"/>
            </a:gs>
          </a:gsLst>
          <a:lin ang="5400000" scaled="1"/>
        </a:gradFill>
        <a:effectLst/>
      </p:bgPr>
    </p:bg>
    <p:spTree>
      <p:nvGrpSpPr>
        <p:cNvPr id="1" name="Shape 24"/>
        <p:cNvGrpSpPr/>
        <p:nvPr/>
      </p:nvGrpSpPr>
      <p:grpSpPr>
        <a:xfrm>
          <a:off x="0" y="0"/>
          <a:ext cx="0" cy="0"/>
          <a:chOff x="0" y="0"/>
          <a:chExt cx="0" cy="0"/>
        </a:xfrm>
      </p:grpSpPr>
      <p:sp>
        <p:nvSpPr>
          <p:cNvPr id="25" name="Google Shape;25;p4"/>
          <p:cNvSpPr/>
          <p:nvPr/>
        </p:nvSpPr>
        <p:spPr>
          <a:xfrm>
            <a:off x="182400" y="198600"/>
            <a:ext cx="11827200" cy="6460800"/>
          </a:xfrm>
          <a:prstGeom prst="roundRect">
            <a:avLst>
              <a:gd name="adj" fmla="val 5024"/>
            </a:avLst>
          </a:prstGeom>
          <a:solidFill>
            <a:schemeClr val="lt1"/>
          </a:solidFill>
          <a:ln>
            <a:noFill/>
          </a:ln>
          <a:effectLst>
            <a:outerShdw blurRad="57150" dist="66675" dir="3180000" algn="bl" rotWithShape="0">
              <a:schemeClr val="dk1">
                <a:alpha val="20000"/>
              </a:scheme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a:latin typeface="Open Sans"/>
              <a:ea typeface="Open Sans"/>
              <a:cs typeface="Open Sans"/>
              <a:sym typeface="Open Sans"/>
            </a:endParaRPr>
          </a:p>
        </p:txBody>
      </p:sp>
      <p:pic>
        <p:nvPicPr>
          <p:cNvPr id="5" name="Image 4">
            <a:extLst>
              <a:ext uri="{FF2B5EF4-FFF2-40B4-BE49-F238E27FC236}">
                <a16:creationId xmlns:a16="http://schemas.microsoft.com/office/drawing/2014/main" id="{7D0C65CA-922C-3F97-7042-6C38DA6E9CD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65848" y="122177"/>
            <a:ext cx="1260303" cy="1260303"/>
          </a:xfrm>
          <a:prstGeom prst="rect">
            <a:avLst/>
          </a:prstGeom>
        </p:spPr>
      </p:pic>
    </p:spTree>
    <p:extLst>
      <p:ext uri="{BB962C8B-B14F-4D97-AF65-F5344CB8AC3E}">
        <p14:creationId xmlns:p14="http://schemas.microsoft.com/office/powerpoint/2010/main" val="42386292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preserve="1" userDrawn="1">
  <p:cSld name="1_Title and body">
    <p:bg>
      <p:bgPr>
        <a:gradFill>
          <a:gsLst>
            <a:gs pos="0">
              <a:srgbClr val="E8657C"/>
            </a:gs>
            <a:gs pos="100000">
              <a:srgbClr val="FF0000"/>
            </a:gs>
          </a:gsLst>
          <a:lin ang="5400000" scaled="1"/>
        </a:gradFill>
        <a:effectLst/>
      </p:bgPr>
    </p:bg>
    <p:spTree>
      <p:nvGrpSpPr>
        <p:cNvPr id="1" name="Shape 24"/>
        <p:cNvGrpSpPr/>
        <p:nvPr/>
      </p:nvGrpSpPr>
      <p:grpSpPr>
        <a:xfrm>
          <a:off x="0" y="0"/>
          <a:ext cx="0" cy="0"/>
          <a:chOff x="0" y="0"/>
          <a:chExt cx="0" cy="0"/>
        </a:xfrm>
      </p:grpSpPr>
      <p:sp>
        <p:nvSpPr>
          <p:cNvPr id="25" name="Google Shape;25;p4"/>
          <p:cNvSpPr/>
          <p:nvPr/>
        </p:nvSpPr>
        <p:spPr>
          <a:xfrm>
            <a:off x="182400" y="198600"/>
            <a:ext cx="11827200" cy="6460800"/>
          </a:xfrm>
          <a:prstGeom prst="roundRect">
            <a:avLst>
              <a:gd name="adj" fmla="val 5024"/>
            </a:avLst>
          </a:prstGeom>
          <a:solidFill>
            <a:schemeClr val="lt1"/>
          </a:solidFill>
          <a:ln>
            <a:noFill/>
          </a:ln>
          <a:effectLst>
            <a:outerShdw blurRad="57150" dist="66675" dir="3180000" algn="bl" rotWithShape="0">
              <a:schemeClr val="dk1">
                <a:alpha val="20000"/>
              </a:scheme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a:latin typeface="Open Sans"/>
              <a:ea typeface="Open Sans"/>
              <a:cs typeface="Open Sans"/>
              <a:sym typeface="Open Sans"/>
            </a:endParaRPr>
          </a:p>
        </p:txBody>
      </p:sp>
      <p:cxnSp>
        <p:nvCxnSpPr>
          <p:cNvPr id="53" name="Google Shape;516;p39">
            <a:extLst>
              <a:ext uri="{FF2B5EF4-FFF2-40B4-BE49-F238E27FC236}">
                <a16:creationId xmlns:a16="http://schemas.microsoft.com/office/drawing/2014/main" id="{114A2D81-C05B-AF71-2D87-3BDF10705481}"/>
              </a:ext>
            </a:extLst>
          </p:cNvPr>
          <p:cNvCxnSpPr/>
          <p:nvPr userDrawn="1"/>
        </p:nvCxnSpPr>
        <p:spPr>
          <a:xfrm>
            <a:off x="551832" y="937086"/>
            <a:ext cx="1991100" cy="0"/>
          </a:xfrm>
          <a:prstGeom prst="straightConnector1">
            <a:avLst/>
          </a:prstGeom>
          <a:ln w="12700">
            <a:headEnd type="none" w="med" len="med"/>
            <a:tailEnd type="none" w="med" len="med"/>
          </a:ln>
        </p:spPr>
        <p:style>
          <a:lnRef idx="1">
            <a:schemeClr val="dk1"/>
          </a:lnRef>
          <a:fillRef idx="0">
            <a:schemeClr val="dk1"/>
          </a:fillRef>
          <a:effectRef idx="0">
            <a:schemeClr val="dk1"/>
          </a:effectRef>
          <a:fontRef idx="minor">
            <a:schemeClr val="tx1"/>
          </a:fontRef>
        </p:style>
      </p:cxnSp>
      <p:sp>
        <p:nvSpPr>
          <p:cNvPr id="4" name="Google Shape;472;p39">
            <a:extLst>
              <a:ext uri="{FF2B5EF4-FFF2-40B4-BE49-F238E27FC236}">
                <a16:creationId xmlns:a16="http://schemas.microsoft.com/office/drawing/2014/main" id="{7219449F-ECD5-0552-D859-429827FB3803}"/>
              </a:ext>
            </a:extLst>
          </p:cNvPr>
          <p:cNvSpPr txBox="1">
            <a:spLocks noGrp="1"/>
          </p:cNvSpPr>
          <p:nvPr>
            <p:ph type="title" hasCustomPrompt="1"/>
          </p:nvPr>
        </p:nvSpPr>
        <p:spPr>
          <a:xfrm>
            <a:off x="479004" y="348662"/>
            <a:ext cx="6977709" cy="517185"/>
          </a:xfrm>
          <a:prstGeom prst="rect">
            <a:avLst/>
          </a:prstGeom>
        </p:spPr>
        <p:txBody>
          <a:bodyPr spcFirstLastPara="1" wrap="square" lIns="91425" tIns="91425" rIns="91425" bIns="91425" anchor="ctr" anchorCtr="0">
            <a:noAutofit/>
          </a:bodyPr>
          <a:lstStyle>
            <a:lvl1pPr>
              <a:defRPr sz="2400">
                <a:latin typeface="+mj-lt"/>
              </a:defRPr>
            </a:lvl1pPr>
          </a:lstStyle>
          <a:p>
            <a:pPr marL="0" lvl="0" indent="0" algn="l" rtl="0">
              <a:spcBef>
                <a:spcPts val="0"/>
              </a:spcBef>
              <a:spcAft>
                <a:spcPts val="0"/>
              </a:spcAft>
              <a:buClr>
                <a:schemeClr val="dk1"/>
              </a:buClr>
              <a:buSzPts val="1100"/>
              <a:buFont typeface="Arial"/>
              <a:buNone/>
            </a:pPr>
            <a:r>
              <a:rPr lang="en" dirty="0" err="1"/>
              <a:t>Accès</a:t>
            </a:r>
            <a:r>
              <a:rPr lang="en" dirty="0"/>
              <a:t> à </a:t>
            </a:r>
            <a:r>
              <a:rPr lang="en" dirty="0" err="1"/>
              <a:t>vos</a:t>
            </a:r>
            <a:r>
              <a:rPr lang="en" dirty="0"/>
              <a:t> dossiers </a:t>
            </a:r>
            <a:endParaRPr dirty="0"/>
          </a:p>
        </p:txBody>
      </p:sp>
      <p:pic>
        <p:nvPicPr>
          <p:cNvPr id="5" name="Image 4">
            <a:extLst>
              <a:ext uri="{FF2B5EF4-FFF2-40B4-BE49-F238E27FC236}">
                <a16:creationId xmlns:a16="http://schemas.microsoft.com/office/drawing/2014/main" id="{7D0C65CA-922C-3F97-7042-6C38DA6E9CD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30630" y="122177"/>
            <a:ext cx="1260303" cy="1260303"/>
          </a:xfrm>
          <a:prstGeom prst="rect">
            <a:avLst/>
          </a:prstGeom>
        </p:spPr>
      </p:pic>
    </p:spTree>
    <p:extLst>
      <p:ext uri="{BB962C8B-B14F-4D97-AF65-F5344CB8AC3E}">
        <p14:creationId xmlns:p14="http://schemas.microsoft.com/office/powerpoint/2010/main" val="6196052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body" type="tx" preserve="1">
  <p:cSld name="Title and body">
    <p:bg>
      <p:bgPr>
        <a:gradFill>
          <a:gsLst>
            <a:gs pos="0">
              <a:srgbClr val="E8657C"/>
            </a:gs>
            <a:gs pos="100000">
              <a:srgbClr val="FF0000"/>
            </a:gs>
          </a:gsLst>
          <a:lin ang="5400000" scaled="1"/>
        </a:gradFill>
        <a:effectLst/>
      </p:bgPr>
    </p:bg>
    <p:spTree>
      <p:nvGrpSpPr>
        <p:cNvPr id="1" name="Shape 24"/>
        <p:cNvGrpSpPr/>
        <p:nvPr/>
      </p:nvGrpSpPr>
      <p:grpSpPr>
        <a:xfrm>
          <a:off x="0" y="0"/>
          <a:ext cx="0" cy="0"/>
          <a:chOff x="0" y="0"/>
          <a:chExt cx="0" cy="0"/>
        </a:xfrm>
      </p:grpSpPr>
      <p:sp>
        <p:nvSpPr>
          <p:cNvPr id="25" name="Google Shape;25;p4"/>
          <p:cNvSpPr/>
          <p:nvPr/>
        </p:nvSpPr>
        <p:spPr>
          <a:xfrm>
            <a:off x="182367" y="198633"/>
            <a:ext cx="11827200" cy="6460800"/>
          </a:xfrm>
          <a:prstGeom prst="roundRect">
            <a:avLst>
              <a:gd name="adj" fmla="val 5024"/>
            </a:avLst>
          </a:prstGeom>
          <a:solidFill>
            <a:schemeClr val="lt1"/>
          </a:solidFill>
          <a:ln>
            <a:noFill/>
          </a:ln>
          <a:effectLst>
            <a:outerShdw blurRad="57150" dist="66675" dir="3180000" algn="bl" rotWithShape="0">
              <a:schemeClr val="dk1">
                <a:alpha val="20000"/>
              </a:scheme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a:latin typeface="Open Sans"/>
              <a:ea typeface="Open Sans"/>
              <a:cs typeface="Open Sans"/>
              <a:sym typeface="Open Sans"/>
            </a:endParaRPr>
          </a:p>
        </p:txBody>
      </p:sp>
      <p:sp>
        <p:nvSpPr>
          <p:cNvPr id="26" name="Google Shape;26;p4"/>
          <p:cNvSpPr txBox="1">
            <a:spLocks noGrp="1"/>
          </p:cNvSpPr>
          <p:nvPr>
            <p:ph type="title"/>
          </p:nvPr>
        </p:nvSpPr>
        <p:spPr>
          <a:xfrm>
            <a:off x="960000" y="593367"/>
            <a:ext cx="10272000" cy="7636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27" name="Google Shape;27;p4"/>
          <p:cNvSpPr txBox="1">
            <a:spLocks noGrp="1"/>
          </p:cNvSpPr>
          <p:nvPr>
            <p:ph type="body" idx="1"/>
          </p:nvPr>
        </p:nvSpPr>
        <p:spPr>
          <a:xfrm>
            <a:off x="960000" y="1621003"/>
            <a:ext cx="10272000" cy="4555200"/>
          </a:xfrm>
          <a:prstGeom prst="rect">
            <a:avLst/>
          </a:prstGeom>
        </p:spPr>
        <p:txBody>
          <a:bodyPr spcFirstLastPara="1" wrap="square" lIns="91425" tIns="91425" rIns="91425" bIns="91425" anchor="t" anchorCtr="0">
            <a:noAutofit/>
          </a:bodyPr>
          <a:lstStyle>
            <a:lvl1pPr marL="609585" lvl="0" indent="-406390" rtl="0">
              <a:lnSpc>
                <a:spcPct val="100000"/>
              </a:lnSpc>
              <a:spcBef>
                <a:spcPts val="0"/>
              </a:spcBef>
              <a:spcAft>
                <a:spcPts val="0"/>
              </a:spcAft>
              <a:buSzPts val="1200"/>
              <a:buFont typeface="Nunito Light"/>
              <a:buChar char="●"/>
              <a:defRPr/>
            </a:lvl1pPr>
            <a:lvl2pPr marL="1219170" lvl="1" indent="-406390" rtl="0">
              <a:lnSpc>
                <a:spcPct val="100000"/>
              </a:lnSpc>
              <a:spcBef>
                <a:spcPts val="0"/>
              </a:spcBef>
              <a:spcAft>
                <a:spcPts val="0"/>
              </a:spcAft>
              <a:buSzPts val="1200"/>
              <a:buFont typeface="Nunito Light"/>
              <a:buChar char="○"/>
              <a:defRPr/>
            </a:lvl2pPr>
            <a:lvl3pPr marL="1828754" lvl="2" indent="-406390" rtl="0">
              <a:lnSpc>
                <a:spcPct val="100000"/>
              </a:lnSpc>
              <a:spcBef>
                <a:spcPts val="0"/>
              </a:spcBef>
              <a:spcAft>
                <a:spcPts val="0"/>
              </a:spcAft>
              <a:buSzPts val="1200"/>
              <a:buFont typeface="Nunito Light"/>
              <a:buChar char="■"/>
              <a:defRPr/>
            </a:lvl3pPr>
            <a:lvl4pPr marL="2438339" lvl="3" indent="-406390" rtl="0">
              <a:lnSpc>
                <a:spcPct val="100000"/>
              </a:lnSpc>
              <a:spcBef>
                <a:spcPts val="0"/>
              </a:spcBef>
              <a:spcAft>
                <a:spcPts val="0"/>
              </a:spcAft>
              <a:buSzPts val="1200"/>
              <a:buFont typeface="Nunito Light"/>
              <a:buChar char="●"/>
              <a:defRPr/>
            </a:lvl4pPr>
            <a:lvl5pPr marL="3047924" lvl="4" indent="-406390" rtl="0">
              <a:lnSpc>
                <a:spcPct val="100000"/>
              </a:lnSpc>
              <a:spcBef>
                <a:spcPts val="0"/>
              </a:spcBef>
              <a:spcAft>
                <a:spcPts val="0"/>
              </a:spcAft>
              <a:buSzPts val="1200"/>
              <a:buFont typeface="Nunito Light"/>
              <a:buChar char="○"/>
              <a:defRPr/>
            </a:lvl5pPr>
            <a:lvl6pPr marL="3657509" lvl="5" indent="-406390" rtl="0">
              <a:lnSpc>
                <a:spcPct val="100000"/>
              </a:lnSpc>
              <a:spcBef>
                <a:spcPts val="0"/>
              </a:spcBef>
              <a:spcAft>
                <a:spcPts val="0"/>
              </a:spcAft>
              <a:buSzPts val="1200"/>
              <a:buFont typeface="Nunito Light"/>
              <a:buChar char="■"/>
              <a:defRPr/>
            </a:lvl6pPr>
            <a:lvl7pPr marL="4267093" lvl="6" indent="-406390" rtl="0">
              <a:lnSpc>
                <a:spcPct val="100000"/>
              </a:lnSpc>
              <a:spcBef>
                <a:spcPts val="0"/>
              </a:spcBef>
              <a:spcAft>
                <a:spcPts val="0"/>
              </a:spcAft>
              <a:buSzPts val="1200"/>
              <a:buFont typeface="Nunito Light"/>
              <a:buChar char="●"/>
              <a:defRPr/>
            </a:lvl7pPr>
            <a:lvl8pPr marL="4876678" lvl="7" indent="-406390" rtl="0">
              <a:lnSpc>
                <a:spcPct val="100000"/>
              </a:lnSpc>
              <a:spcBef>
                <a:spcPts val="0"/>
              </a:spcBef>
              <a:spcAft>
                <a:spcPts val="0"/>
              </a:spcAft>
              <a:buSzPts val="1200"/>
              <a:buFont typeface="Nunito Light"/>
              <a:buChar char="○"/>
              <a:defRPr/>
            </a:lvl8pPr>
            <a:lvl9pPr marL="5486263" lvl="8" indent="-406390" rtl="0">
              <a:lnSpc>
                <a:spcPct val="100000"/>
              </a:lnSpc>
              <a:spcBef>
                <a:spcPts val="0"/>
              </a:spcBef>
              <a:spcAft>
                <a:spcPts val="0"/>
              </a:spcAft>
              <a:buSzPts val="1200"/>
              <a:buFont typeface="Nunito Light"/>
              <a:buChar char="■"/>
              <a:defRPr/>
            </a:lvl9pPr>
          </a:lstStyle>
          <a:p>
            <a:endParaRPr/>
          </a:p>
        </p:txBody>
      </p:sp>
    </p:spTree>
    <p:extLst>
      <p:ext uri="{BB962C8B-B14F-4D97-AF65-F5344CB8AC3E}">
        <p14:creationId xmlns:p14="http://schemas.microsoft.com/office/powerpoint/2010/main" val="12266986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and body" preserve="1" userDrawn="1">
  <p:cSld name="1_Title and body">
    <p:bg>
      <p:bgPr>
        <a:gradFill>
          <a:gsLst>
            <a:gs pos="0">
              <a:srgbClr val="E8657C"/>
            </a:gs>
            <a:gs pos="100000">
              <a:srgbClr val="FF0000"/>
            </a:gs>
          </a:gsLst>
          <a:lin ang="5400000" scaled="1"/>
        </a:gradFill>
        <a:effectLst/>
      </p:bgPr>
    </p:bg>
    <p:spTree>
      <p:nvGrpSpPr>
        <p:cNvPr id="1" name="Shape 24"/>
        <p:cNvGrpSpPr/>
        <p:nvPr/>
      </p:nvGrpSpPr>
      <p:grpSpPr>
        <a:xfrm>
          <a:off x="0" y="0"/>
          <a:ext cx="0" cy="0"/>
          <a:chOff x="0" y="0"/>
          <a:chExt cx="0" cy="0"/>
        </a:xfrm>
      </p:grpSpPr>
      <p:sp>
        <p:nvSpPr>
          <p:cNvPr id="25" name="Google Shape;25;p4"/>
          <p:cNvSpPr/>
          <p:nvPr/>
        </p:nvSpPr>
        <p:spPr>
          <a:xfrm>
            <a:off x="182400" y="255277"/>
            <a:ext cx="11827200" cy="6460800"/>
          </a:xfrm>
          <a:prstGeom prst="roundRect">
            <a:avLst>
              <a:gd name="adj" fmla="val 5024"/>
            </a:avLst>
          </a:prstGeom>
          <a:solidFill>
            <a:schemeClr val="lt1"/>
          </a:solidFill>
          <a:ln>
            <a:noFill/>
          </a:ln>
          <a:effectLst>
            <a:outerShdw blurRad="57150" dist="66675" dir="3180000" algn="bl" rotWithShape="0">
              <a:schemeClr val="dk1">
                <a:alpha val="20000"/>
              </a:scheme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sz="2400" dirty="0">
              <a:latin typeface="Open Sans"/>
              <a:ea typeface="Open Sans"/>
              <a:cs typeface="Open Sans"/>
              <a:sym typeface="Open Sans"/>
            </a:endParaRPr>
          </a:p>
        </p:txBody>
      </p:sp>
      <p:cxnSp>
        <p:nvCxnSpPr>
          <p:cNvPr id="53" name="Google Shape;516;p39">
            <a:extLst>
              <a:ext uri="{FF2B5EF4-FFF2-40B4-BE49-F238E27FC236}">
                <a16:creationId xmlns:a16="http://schemas.microsoft.com/office/drawing/2014/main" id="{114A2D81-C05B-AF71-2D87-3BDF10705481}"/>
              </a:ext>
            </a:extLst>
          </p:cNvPr>
          <p:cNvCxnSpPr/>
          <p:nvPr userDrawn="1"/>
        </p:nvCxnSpPr>
        <p:spPr>
          <a:xfrm>
            <a:off x="585645" y="1180938"/>
            <a:ext cx="1991100" cy="0"/>
          </a:xfrm>
          <a:prstGeom prst="straightConnector1">
            <a:avLst/>
          </a:prstGeom>
          <a:noFill/>
          <a:ln w="28575" cap="flat" cmpd="sng">
            <a:solidFill>
              <a:schemeClr val="dk1"/>
            </a:solidFill>
            <a:prstDash val="solid"/>
            <a:round/>
            <a:headEnd type="none" w="med" len="med"/>
            <a:tailEnd type="none" w="med" len="med"/>
          </a:ln>
        </p:spPr>
      </p:cxnSp>
      <p:sp>
        <p:nvSpPr>
          <p:cNvPr id="4" name="Google Shape;472;p39">
            <a:extLst>
              <a:ext uri="{FF2B5EF4-FFF2-40B4-BE49-F238E27FC236}">
                <a16:creationId xmlns:a16="http://schemas.microsoft.com/office/drawing/2014/main" id="{7219449F-ECD5-0552-D859-429827FB3803}"/>
              </a:ext>
            </a:extLst>
          </p:cNvPr>
          <p:cNvSpPr txBox="1">
            <a:spLocks noGrp="1"/>
          </p:cNvSpPr>
          <p:nvPr>
            <p:ph type="title" hasCustomPrompt="1"/>
          </p:nvPr>
        </p:nvSpPr>
        <p:spPr>
          <a:xfrm>
            <a:off x="479005" y="337714"/>
            <a:ext cx="10243424" cy="778981"/>
          </a:xfrm>
          <a:prstGeom prst="rect">
            <a:avLst/>
          </a:prstGeom>
        </p:spPr>
        <p:txBody>
          <a:bodyPr spcFirstLastPara="1" wrap="square" lIns="91425" tIns="91425" rIns="91425" bIns="91425" anchor="ctr" anchorCtr="0">
            <a:noAutofit/>
          </a:bodyPr>
          <a:lstStyle>
            <a:lvl1pPr>
              <a:defRPr sz="2800">
                <a:latin typeface="+mj-lt"/>
              </a:defRPr>
            </a:lvl1pPr>
          </a:lstStyle>
          <a:p>
            <a:pPr marL="0" lvl="0" indent="0" algn="l" rtl="0">
              <a:spcBef>
                <a:spcPts val="0"/>
              </a:spcBef>
              <a:spcAft>
                <a:spcPts val="0"/>
              </a:spcAft>
              <a:buClr>
                <a:schemeClr val="dk1"/>
              </a:buClr>
              <a:buSzPts val="1100"/>
              <a:buFont typeface="Arial"/>
              <a:buNone/>
            </a:pPr>
            <a:r>
              <a:rPr lang="en" dirty="0" err="1"/>
              <a:t>Connexion</a:t>
            </a:r>
            <a:r>
              <a:rPr lang="en" dirty="0"/>
              <a:t> à </a:t>
            </a:r>
            <a:r>
              <a:rPr lang="en" dirty="0" err="1"/>
              <a:t>votre</a:t>
            </a:r>
            <a:r>
              <a:rPr lang="en" dirty="0"/>
              <a:t> </a:t>
            </a:r>
            <a:r>
              <a:rPr lang="en" dirty="0" err="1"/>
              <a:t>espace</a:t>
            </a:r>
            <a:r>
              <a:rPr lang="en" dirty="0"/>
              <a:t> Yvan Expertise </a:t>
            </a:r>
            <a:endParaRPr dirty="0"/>
          </a:p>
        </p:txBody>
      </p:sp>
    </p:spTree>
    <p:extLst>
      <p:ext uri="{BB962C8B-B14F-4D97-AF65-F5344CB8AC3E}">
        <p14:creationId xmlns:p14="http://schemas.microsoft.com/office/powerpoint/2010/main" val="21949556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1_Titre de section + image">
  <p:cSld name="1_Titre de section + image">
    <p:spTree>
      <p:nvGrpSpPr>
        <p:cNvPr id="1" name="Shape 104"/>
        <p:cNvGrpSpPr/>
        <p:nvPr/>
      </p:nvGrpSpPr>
      <p:grpSpPr>
        <a:xfrm>
          <a:off x="0" y="0"/>
          <a:ext cx="0" cy="0"/>
          <a:chOff x="0" y="0"/>
          <a:chExt cx="0" cy="0"/>
        </a:xfrm>
      </p:grpSpPr>
      <p:pic>
        <p:nvPicPr>
          <p:cNvPr id="105" name="Google Shape;105;p111"/>
          <p:cNvPicPr preferRelativeResize="0"/>
          <p:nvPr/>
        </p:nvPicPr>
        <p:blipFill rotWithShape="1">
          <a:blip r:embed="rId2">
            <a:alphaModFix/>
          </a:blip>
          <a:srcRect/>
          <a:stretch/>
        </p:blipFill>
        <p:spPr>
          <a:xfrm>
            <a:off x="0" y="0"/>
            <a:ext cx="12192000" cy="6858000"/>
          </a:xfrm>
          <a:prstGeom prst="rect">
            <a:avLst/>
          </a:prstGeom>
          <a:noFill/>
          <a:ln>
            <a:noFill/>
          </a:ln>
        </p:spPr>
      </p:pic>
      <p:sp>
        <p:nvSpPr>
          <p:cNvPr id="106" name="Google Shape;106;p111"/>
          <p:cNvSpPr>
            <a:spLocks noGrp="1"/>
          </p:cNvSpPr>
          <p:nvPr>
            <p:ph type="pic" idx="2"/>
          </p:nvPr>
        </p:nvSpPr>
        <p:spPr>
          <a:xfrm>
            <a:off x="238761" y="1316308"/>
            <a:ext cx="11115039" cy="4576492"/>
          </a:xfrm>
          <a:prstGeom prst="rect">
            <a:avLst/>
          </a:prstGeom>
          <a:noFill/>
          <a:ln>
            <a:noFill/>
          </a:ln>
        </p:spPr>
      </p:sp>
      <p:sp>
        <p:nvSpPr>
          <p:cNvPr id="107" name="Google Shape;107;p111"/>
          <p:cNvSpPr txBox="1">
            <a:spLocks noGrp="1"/>
          </p:cNvSpPr>
          <p:nvPr>
            <p:ph type="title"/>
          </p:nvPr>
        </p:nvSpPr>
        <p:spPr>
          <a:xfrm>
            <a:off x="238761" y="297848"/>
            <a:ext cx="10950607" cy="464770"/>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rgbClr val="F5A330"/>
              </a:buClr>
              <a:buSzPts val="2800"/>
              <a:buFont typeface="Open Sans"/>
              <a:buNone/>
              <a:defRPr sz="2800" b="1">
                <a:solidFill>
                  <a:srgbClr val="F5A330"/>
                </a:solidFill>
                <a:latin typeface="Open Sans"/>
                <a:ea typeface="Open Sans"/>
                <a:cs typeface="Open Sans"/>
                <a:sym typeface="Open Sans"/>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cxnSp>
        <p:nvCxnSpPr>
          <p:cNvPr id="108" name="Google Shape;108;p111"/>
          <p:cNvCxnSpPr/>
          <p:nvPr/>
        </p:nvCxnSpPr>
        <p:spPr>
          <a:xfrm>
            <a:off x="350521" y="923270"/>
            <a:ext cx="868679" cy="0"/>
          </a:xfrm>
          <a:prstGeom prst="straightConnector1">
            <a:avLst/>
          </a:prstGeom>
          <a:noFill/>
          <a:ln w="19050" cap="flat" cmpd="sng">
            <a:solidFill>
              <a:srgbClr val="03A9F4"/>
            </a:solidFill>
            <a:prstDash val="solid"/>
            <a:miter lim="800000"/>
            <a:headEnd type="none" w="sm" len="sm"/>
            <a:tailEnd type="none" w="sm" len="sm"/>
          </a:ln>
        </p:spPr>
      </p:cxnSp>
    </p:spTree>
    <p:extLst>
      <p:ext uri="{BB962C8B-B14F-4D97-AF65-F5344CB8AC3E}">
        <p14:creationId xmlns:p14="http://schemas.microsoft.com/office/powerpoint/2010/main" val="422547833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5ACF80A1-F4FC-628A-E0BD-A257BA292F5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D8415AE8-9736-9192-3602-5FBCB4D453B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4" name="Espace réservé de la date 3">
            <a:extLst>
              <a:ext uri="{FF2B5EF4-FFF2-40B4-BE49-F238E27FC236}">
                <a16:creationId xmlns:a16="http://schemas.microsoft.com/office/drawing/2014/main" id="{DB5E9345-C73A-F64E-0431-4B2A45FFD17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20E9F78-4B43-4306-83CF-06554A3C5838}" type="datetimeFigureOut">
              <a:rPr lang="fr-FR" smtClean="0"/>
              <a:t>20/03/2026</a:t>
            </a:fld>
            <a:endParaRPr lang="fr-FR"/>
          </a:p>
        </p:txBody>
      </p:sp>
      <p:sp>
        <p:nvSpPr>
          <p:cNvPr id="5" name="Espace réservé du pied de page 4">
            <a:extLst>
              <a:ext uri="{FF2B5EF4-FFF2-40B4-BE49-F238E27FC236}">
                <a16:creationId xmlns:a16="http://schemas.microsoft.com/office/drawing/2014/main" id="{BDC63D7E-6A79-826B-59E4-0C500EFDC6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a:extLst>
              <a:ext uri="{FF2B5EF4-FFF2-40B4-BE49-F238E27FC236}">
                <a16:creationId xmlns:a16="http://schemas.microsoft.com/office/drawing/2014/main" id="{EC1C570B-88D3-80AD-06B7-FB2E1B90D8C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54CCB0B-9AB6-4478-A96E-CE416BCE62BF}" type="slidenum">
              <a:rPr lang="fr-FR" smtClean="0"/>
              <a:t>‹N°›</a:t>
            </a:fld>
            <a:endParaRPr lang="fr-FR"/>
          </a:p>
        </p:txBody>
      </p:sp>
    </p:spTree>
    <p:extLst>
      <p:ext uri="{BB962C8B-B14F-4D97-AF65-F5344CB8AC3E}">
        <p14:creationId xmlns:p14="http://schemas.microsoft.com/office/powerpoint/2010/main" val="3654894698"/>
      </p:ext>
    </p:extLst>
  </p:cSld>
  <p:clrMap bg1="lt1" tx1="dk1" bg2="lt2" tx2="dk2" accent1="accent1" accent2="accent2" accent3="accent3" accent4="accent4" accent5="accent5" accent6="accent6" hlink="hlink" folHlink="folHlink"/>
  <p:sldLayoutIdLst>
    <p:sldLayoutId id="2147483673" r:id="rId1"/>
    <p:sldLayoutId id="2147483676" r:id="rId2"/>
    <p:sldLayoutId id="2147483675" r:id="rId3"/>
    <p:sldLayoutId id="2147483672" r:id="rId4"/>
    <p:sldLayoutId id="2147483674" r:id="rId5"/>
    <p:sldLayoutId id="2147483677" r:id="rId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hyperlink" Target="https://customer.mycompanyfiles.fr/"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microsoft.com/office/2007/relationships/hdphoto" Target="../media/hdphoto1.wdp"/></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9.png"/><Relationship Id="rId2" Type="http://schemas.openxmlformats.org/officeDocument/2006/relationships/slideLayout" Target="../slideLayouts/slideLayout3.xml"/><Relationship Id="rId1" Type="http://schemas.openxmlformats.org/officeDocument/2006/relationships/themeOverride" Target="../theme/themeOverride1.xml"/><Relationship Id="rId6" Type="http://schemas.openxmlformats.org/officeDocument/2006/relationships/image" Target="../media/image8.png"/><Relationship Id="rId5" Type="http://schemas.openxmlformats.org/officeDocument/2006/relationships/image" Target="../media/image1.png"/><Relationship Id="rId4" Type="http://schemas.microsoft.com/office/2007/relationships/hdphoto" Target="../media/hdphoto1.wdp"/></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Layout" Target="../slideLayouts/slideLayout3.xml"/><Relationship Id="rId1" Type="http://schemas.openxmlformats.org/officeDocument/2006/relationships/themeOverride" Target="../theme/themeOverride2.xml"/><Relationship Id="rId6" Type="http://schemas.openxmlformats.org/officeDocument/2006/relationships/image" Target="../media/image12.png"/><Relationship Id="rId5" Type="http://schemas.openxmlformats.org/officeDocument/2006/relationships/image" Target="../media/image11.png"/><Relationship Id="rId4" Type="http://schemas.microsoft.com/office/2007/relationships/hdphoto" Target="../media/hdphoto2.wdp"/></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microsoft.com/office/2007/relationships/hdphoto" Target="../media/hdphoto1.wdp"/></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Layout" Target="../slideLayouts/slideLayout3.xml"/><Relationship Id="rId1" Type="http://schemas.openxmlformats.org/officeDocument/2006/relationships/themeOverride" Target="../theme/themeOverride3.xml"/><Relationship Id="rId5" Type="http://schemas.openxmlformats.org/officeDocument/2006/relationships/image" Target="../media/image8.png"/><Relationship Id="rId4" Type="http://schemas.microsoft.com/office/2007/relationships/hdphoto" Target="../media/hdphoto3.wdp"/></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Layout" Target="../slideLayouts/slideLayout3.xml"/><Relationship Id="rId1" Type="http://schemas.openxmlformats.org/officeDocument/2006/relationships/themeOverride" Target="../theme/themeOverride4.xml"/><Relationship Id="rId6" Type="http://schemas.openxmlformats.org/officeDocument/2006/relationships/image" Target="../media/image9.png"/><Relationship Id="rId5" Type="http://schemas.openxmlformats.org/officeDocument/2006/relationships/image" Target="../media/image15.png"/><Relationship Id="rId4" Type="http://schemas.microsoft.com/office/2007/relationships/hdphoto" Target="../media/hdphoto4.wdp"/></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slideLayout" Target="../slideLayouts/slideLayout3.xml"/><Relationship Id="rId1" Type="http://schemas.openxmlformats.org/officeDocument/2006/relationships/themeOverride" Target="../theme/themeOverride5.xml"/><Relationship Id="rId5" Type="http://schemas.openxmlformats.org/officeDocument/2006/relationships/image" Target="../media/image17.png"/><Relationship Id="rId4" Type="http://schemas.microsoft.com/office/2007/relationships/hdphoto" Target="../media/hdphoto5.wdp"/></Relationships>
</file>

<file path=ppt/slides/_rels/slide19.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18.png"/><Relationship Id="rId1" Type="http://schemas.openxmlformats.org/officeDocument/2006/relationships/slideLayout" Target="../slideLayouts/slideLayout3.xml"/><Relationship Id="rId4" Type="http://schemas.openxmlformats.org/officeDocument/2006/relationships/image" Target="../media/image19.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0.png"/><Relationship Id="rId1" Type="http://schemas.openxmlformats.org/officeDocument/2006/relationships/slideLayout" Target="../slideLayouts/slideLayout3.xml"/><Relationship Id="rId5" Type="http://schemas.openxmlformats.org/officeDocument/2006/relationships/image" Target="../media/image12.png"/><Relationship Id="rId4" Type="http://schemas.openxmlformats.org/officeDocument/2006/relationships/image" Target="../media/image11.png"/></Relationships>
</file>

<file path=ppt/slides/_rels/slide21.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3.xml"/><Relationship Id="rId4" Type="http://schemas.openxmlformats.org/officeDocument/2006/relationships/image" Target="../media/image9.png"/></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Layout" Target="../slideLayouts/slideLayout2.xml"/><Relationship Id="rId1" Type="http://schemas.openxmlformats.org/officeDocument/2006/relationships/themeOverride" Target="../theme/themeOverride6.xml"/><Relationship Id="rId4" Type="http://schemas.microsoft.com/office/2007/relationships/hdphoto" Target="../media/hdphoto3.wdp"/></Relationships>
</file>

<file path=ppt/slides/_rels/slide24.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3.png"/><Relationship Id="rId1" Type="http://schemas.openxmlformats.org/officeDocument/2006/relationships/slideLayout" Target="../slideLayouts/slideLayout3.xml"/><Relationship Id="rId4" Type="http://schemas.openxmlformats.org/officeDocument/2006/relationships/image" Target="../media/image8.png"/></Relationships>
</file>

<file path=ppt/slides/_rels/slide2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Layout" Target="../slideLayouts/slideLayout3.xml"/><Relationship Id="rId1" Type="http://schemas.openxmlformats.org/officeDocument/2006/relationships/themeOverride" Target="../theme/themeOverride7.xml"/><Relationship Id="rId5" Type="http://schemas.openxmlformats.org/officeDocument/2006/relationships/image" Target="../media/image15.png"/><Relationship Id="rId4" Type="http://schemas.microsoft.com/office/2007/relationships/hdphoto" Target="../media/hdphoto4.wdp"/></Relationships>
</file>

<file path=ppt/slides/_rels/slide2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slideLayout" Target="../slideLayouts/slideLayout3.xml"/><Relationship Id="rId1" Type="http://schemas.openxmlformats.org/officeDocument/2006/relationships/themeOverride" Target="../theme/themeOverride8.xml"/><Relationship Id="rId5" Type="http://schemas.microsoft.com/office/2007/relationships/hdphoto" Target="../media/hdphoto8.wdp"/><Relationship Id="rId4" Type="http://schemas.openxmlformats.org/officeDocument/2006/relationships/image" Target="../media/image24.png"/></Relationships>
</file>

<file path=ppt/slides/_rels/slide2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3.xml"/><Relationship Id="rId4" Type="http://schemas.openxmlformats.org/officeDocument/2006/relationships/image" Target="../media/image27.png"/></Relationships>
</file>

<file path=ppt/slides/_rels/slide28.xml.rels><?xml version="1.0" encoding="UTF-8" standalone="yes"?>
<Relationships xmlns="http://schemas.openxmlformats.org/package/2006/relationships"><Relationship Id="rId3" Type="http://schemas.microsoft.com/office/2007/relationships/hdphoto" Target="../media/hdphoto9.wdp"/><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microsoft.com/office/2007/relationships/hdphoto" Target="../media/hdphoto10.wdp"/><Relationship Id="rId2" Type="http://schemas.openxmlformats.org/officeDocument/2006/relationships/image" Target="../media/image28.png"/><Relationship Id="rId1" Type="http://schemas.openxmlformats.org/officeDocument/2006/relationships/slideLayout" Target="../slideLayouts/slideLayout3.xml"/><Relationship Id="rId4" Type="http://schemas.openxmlformats.org/officeDocument/2006/relationships/image" Target="../media/image29.png"/></Relationships>
</file>

<file path=ppt/slides/_rels/slide3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microsoft.com/office/2007/relationships/hdphoto" Target="../media/hdphoto11.wdp"/><Relationship Id="rId2" Type="http://schemas.openxmlformats.org/officeDocument/2006/relationships/image" Target="../media/image31.png"/><Relationship Id="rId1" Type="http://schemas.openxmlformats.org/officeDocument/2006/relationships/slideLayout" Target="../slideLayouts/slideLayout3.xml"/><Relationship Id="rId4" Type="http://schemas.openxmlformats.org/officeDocument/2006/relationships/image" Target="../media/image32.png"/></Relationships>
</file>

<file path=ppt/slides/_rels/slide35.xml.rels><?xml version="1.0" encoding="UTF-8" standalone="yes"?>
<Relationships xmlns="http://schemas.openxmlformats.org/package/2006/relationships"><Relationship Id="rId3" Type="http://schemas.microsoft.com/office/2007/relationships/hdphoto" Target="../media/hdphoto11.wdp"/><Relationship Id="rId2" Type="http://schemas.openxmlformats.org/officeDocument/2006/relationships/image" Target="../media/image33.png"/><Relationship Id="rId1" Type="http://schemas.openxmlformats.org/officeDocument/2006/relationships/slideLayout" Target="../slideLayouts/slideLayout3.xml"/><Relationship Id="rId4" Type="http://schemas.openxmlformats.org/officeDocument/2006/relationships/image" Target="../media/image34.png"/></Relationships>
</file>

<file path=ppt/slides/_rels/slide36.xml.rels><?xml version="1.0" encoding="UTF-8" standalone="yes"?>
<Relationships xmlns="http://schemas.openxmlformats.org/package/2006/relationships"><Relationship Id="rId3" Type="http://schemas.microsoft.com/office/2007/relationships/hdphoto" Target="../media/hdphoto11.wdp"/><Relationship Id="rId2" Type="http://schemas.openxmlformats.org/officeDocument/2006/relationships/image" Target="../media/image31.png"/><Relationship Id="rId1" Type="http://schemas.openxmlformats.org/officeDocument/2006/relationships/slideLayout" Target="../slideLayouts/slideLayout3.xml"/><Relationship Id="rId4" Type="http://schemas.openxmlformats.org/officeDocument/2006/relationships/image" Target="../media/image35.png"/></Relationships>
</file>

<file path=ppt/slides/_rels/slide37.xml.rels><?xml version="1.0" encoding="UTF-8" standalone="yes"?>
<Relationships xmlns="http://schemas.openxmlformats.org/package/2006/relationships"><Relationship Id="rId3" Type="http://schemas.microsoft.com/office/2007/relationships/hdphoto" Target="../media/hdphoto11.wdp"/><Relationship Id="rId2" Type="http://schemas.openxmlformats.org/officeDocument/2006/relationships/image" Target="../media/image31.png"/><Relationship Id="rId1" Type="http://schemas.openxmlformats.org/officeDocument/2006/relationships/slideLayout" Target="../slideLayouts/slideLayout3.xml"/><Relationship Id="rId4" Type="http://schemas.openxmlformats.org/officeDocument/2006/relationships/image" Target="../media/image36.png"/></Relationships>
</file>

<file path=ppt/slides/_rels/slide3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3.xml"/><Relationship Id="rId1" Type="http://schemas.openxmlformats.org/officeDocument/2006/relationships/slideLayout" Target="../slideLayouts/slideLayout3.xml"/><Relationship Id="rId5" Type="http://schemas.openxmlformats.org/officeDocument/2006/relationships/image" Target="../media/image36.png"/><Relationship Id="rId4" Type="http://schemas.microsoft.com/office/2007/relationships/hdphoto" Target="../media/hdphoto11.wdp"/></Relationships>
</file>

<file path=ppt/slides/_rels/slide39.xml.rels><?xml version="1.0" encoding="UTF-8" standalone="yes"?>
<Relationships xmlns="http://schemas.openxmlformats.org/package/2006/relationships"><Relationship Id="rId3" Type="http://schemas.microsoft.com/office/2007/relationships/hdphoto" Target="../media/hdphoto12.wdp"/><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slideLayout" Target="../slideLayouts/slideLayout3.xml"/><Relationship Id="rId1" Type="http://schemas.openxmlformats.org/officeDocument/2006/relationships/themeOverride" Target="../theme/themeOverride9.xml"/><Relationship Id="rId5" Type="http://schemas.openxmlformats.org/officeDocument/2006/relationships/image" Target="../media/image23.png"/><Relationship Id="rId4" Type="http://schemas.microsoft.com/office/2007/relationships/hdphoto" Target="../media/hdphoto13.wdp"/></Relationships>
</file>

<file path=ppt/slides/_rels/slide41.xml.rels><?xml version="1.0" encoding="UTF-8" standalone="yes"?>
<Relationships xmlns="http://schemas.openxmlformats.org/package/2006/relationships"><Relationship Id="rId3" Type="http://schemas.microsoft.com/office/2007/relationships/hdphoto" Target="../media/hdphoto12.wdp"/><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microsoft.com/office/2007/relationships/hdphoto" Target="../media/hdphoto14.wdp"/><Relationship Id="rId2" Type="http://schemas.openxmlformats.org/officeDocument/2006/relationships/image" Target="../media/image28.png"/><Relationship Id="rId1" Type="http://schemas.openxmlformats.org/officeDocument/2006/relationships/slideLayout" Target="../slideLayouts/slideLayout3.xml"/><Relationship Id="rId4" Type="http://schemas.openxmlformats.org/officeDocument/2006/relationships/image" Target="../media/image29.png"/></Relationships>
</file>

<file path=ppt/slides/_rels/slide43.xml.rels><?xml version="1.0" encoding="UTF-8" standalone="yes"?>
<Relationships xmlns="http://schemas.openxmlformats.org/package/2006/relationships"><Relationship Id="rId3" Type="http://schemas.microsoft.com/office/2007/relationships/hdphoto" Target="../media/hdphoto12.wdp"/><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microsoft.com/office/2007/relationships/hdphoto" Target="../media/hdphoto15.wdp"/><Relationship Id="rId2" Type="http://schemas.openxmlformats.org/officeDocument/2006/relationships/image" Target="../media/image7.png"/><Relationship Id="rId1" Type="http://schemas.openxmlformats.org/officeDocument/2006/relationships/slideLayout" Target="../slideLayouts/slideLayout3.xml"/><Relationship Id="rId4" Type="http://schemas.openxmlformats.org/officeDocument/2006/relationships/image" Target="../media/image39.png"/></Relationships>
</file>

<file path=ppt/slides/_rels/slide4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3.xml"/><Relationship Id="rId1" Type="http://schemas.openxmlformats.org/officeDocument/2006/relationships/themeOverride" Target="../theme/themeOverride10.xml"/><Relationship Id="rId5" Type="http://schemas.openxmlformats.org/officeDocument/2006/relationships/image" Target="../media/image40.png"/><Relationship Id="rId4" Type="http://schemas.microsoft.com/office/2007/relationships/hdphoto" Target="../media/hdphoto16.wdp"/></Relationships>
</file>

<file path=ppt/slides/_rels/slide4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2.xml"/><Relationship Id="rId1" Type="http://schemas.openxmlformats.org/officeDocument/2006/relationships/themeOverride" Target="../theme/themeOverride11.xml"/><Relationship Id="rId4" Type="http://schemas.microsoft.com/office/2007/relationships/hdphoto" Target="../media/hdphoto17.wdp"/></Relationships>
</file>

<file path=ppt/slides/_rels/slide4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3.xml"/><Relationship Id="rId1" Type="http://schemas.openxmlformats.org/officeDocument/2006/relationships/themeOverride" Target="../theme/themeOverride12.xml"/><Relationship Id="rId5" Type="http://schemas.openxmlformats.org/officeDocument/2006/relationships/image" Target="../media/image39.png"/><Relationship Id="rId4" Type="http://schemas.microsoft.com/office/2007/relationships/hdphoto" Target="../media/hdphoto18.wdp"/></Relationships>
</file>

<file path=ppt/slides/_rels/slide48.xml.rels><?xml version="1.0" encoding="UTF-8" standalone="yes"?>
<Relationships xmlns="http://schemas.openxmlformats.org/package/2006/relationships"><Relationship Id="rId8" Type="http://schemas.openxmlformats.org/officeDocument/2006/relationships/image" Target="../media/image46.svg"/><Relationship Id="rId3" Type="http://schemas.openxmlformats.org/officeDocument/2006/relationships/image" Target="../media/image41.png"/><Relationship Id="rId7" Type="http://schemas.openxmlformats.org/officeDocument/2006/relationships/image" Target="../media/image45.png"/><Relationship Id="rId2" Type="http://schemas.openxmlformats.org/officeDocument/2006/relationships/notesSlide" Target="../notesSlides/notesSlide14.xml"/><Relationship Id="rId1" Type="http://schemas.openxmlformats.org/officeDocument/2006/relationships/slideLayout" Target="../slideLayouts/slideLayout3.xml"/><Relationship Id="rId6" Type="http://schemas.openxmlformats.org/officeDocument/2006/relationships/image" Target="../media/image44.svg"/><Relationship Id="rId5" Type="http://schemas.openxmlformats.org/officeDocument/2006/relationships/image" Target="../media/image43.png"/><Relationship Id="rId10" Type="http://schemas.openxmlformats.org/officeDocument/2006/relationships/image" Target="../media/image48.svg"/><Relationship Id="rId4" Type="http://schemas.openxmlformats.org/officeDocument/2006/relationships/image" Target="../media/image42.svg"/><Relationship Id="rId9" Type="http://schemas.openxmlformats.org/officeDocument/2006/relationships/image" Target="../media/image47.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23">
          <a:extLst>
            <a:ext uri="{FF2B5EF4-FFF2-40B4-BE49-F238E27FC236}">
              <a16:creationId xmlns:a16="http://schemas.microsoft.com/office/drawing/2014/main" id="{D9CD932C-845A-AC02-C240-7D69669EA553}"/>
            </a:ext>
          </a:extLst>
        </p:cNvPr>
        <p:cNvGrpSpPr/>
        <p:nvPr/>
      </p:nvGrpSpPr>
      <p:grpSpPr>
        <a:xfrm>
          <a:off x="0" y="0"/>
          <a:ext cx="0" cy="0"/>
          <a:chOff x="0" y="0"/>
          <a:chExt cx="0" cy="0"/>
        </a:xfrm>
      </p:grpSpPr>
      <p:sp>
        <p:nvSpPr>
          <p:cNvPr id="224" name="Google Shape;224;p44">
            <a:extLst>
              <a:ext uri="{FF2B5EF4-FFF2-40B4-BE49-F238E27FC236}">
                <a16:creationId xmlns:a16="http://schemas.microsoft.com/office/drawing/2014/main" id="{48F0B2BC-2FB1-B2F5-4C06-5299B2E0C7F6}"/>
              </a:ext>
            </a:extLst>
          </p:cNvPr>
          <p:cNvSpPr txBox="1">
            <a:spLocks noGrp="1"/>
          </p:cNvSpPr>
          <p:nvPr>
            <p:ph type="title"/>
          </p:nvPr>
        </p:nvSpPr>
        <p:spPr>
          <a:xfrm>
            <a:off x="479004" y="348662"/>
            <a:ext cx="9420005" cy="517185"/>
          </a:xfrm>
          <a:prstGeom prst="rect">
            <a:avLst/>
          </a:prstGeom>
          <a:noFill/>
          <a:ln>
            <a:noFill/>
          </a:ln>
        </p:spPr>
        <p:txBody>
          <a:bodyPr spcFirstLastPara="1" wrap="square" lIns="91425" tIns="91425" rIns="91425" bIns="91425" anchor="ctr" anchorCtr="0">
            <a:noAutofit/>
          </a:bodyPr>
          <a:lstStyle/>
          <a:p>
            <a:pPr marL="0" lvl="0" indent="0" algn="l" rtl="0">
              <a:lnSpc>
                <a:spcPct val="90000"/>
              </a:lnSpc>
              <a:spcBef>
                <a:spcPts val="0"/>
              </a:spcBef>
              <a:spcAft>
                <a:spcPts val="0"/>
              </a:spcAft>
              <a:buClr>
                <a:schemeClr val="dk1"/>
              </a:buClr>
              <a:buSzPts val="2400"/>
              <a:buFont typeface="Open Sans"/>
              <a:buNone/>
            </a:pPr>
            <a:r>
              <a:rPr lang="fr-FR" dirty="0">
                <a:latin typeface="Open Sans"/>
                <a:ea typeface="Open Sans"/>
                <a:cs typeface="Open Sans"/>
                <a:sym typeface="Open Sans"/>
              </a:rPr>
              <a:t>Bienvenue sur le portail du cabinet !</a:t>
            </a:r>
            <a:endParaRPr dirty="0"/>
          </a:p>
        </p:txBody>
      </p:sp>
      <p:sp>
        <p:nvSpPr>
          <p:cNvPr id="227" name="Google Shape;227;p44">
            <a:extLst>
              <a:ext uri="{FF2B5EF4-FFF2-40B4-BE49-F238E27FC236}">
                <a16:creationId xmlns:a16="http://schemas.microsoft.com/office/drawing/2014/main" id="{E15845E2-CE3F-F5B5-C3AA-B141F1DAD012}"/>
              </a:ext>
            </a:extLst>
          </p:cNvPr>
          <p:cNvSpPr/>
          <p:nvPr/>
        </p:nvSpPr>
        <p:spPr>
          <a:xfrm>
            <a:off x="1557750" y="2104570"/>
            <a:ext cx="9127223" cy="2802799"/>
          </a:xfrm>
          <a:prstGeom prst="roundRect">
            <a:avLst>
              <a:gd name="adj" fmla="val 16667"/>
            </a:avLst>
          </a:prstGeom>
          <a:solidFill>
            <a:schemeClr val="lt1"/>
          </a:solidFill>
          <a:ln w="25400" cap="flat" cmpd="sng">
            <a:solidFill>
              <a:srgbClr val="DF267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dk1"/>
              </a:solidFill>
              <a:latin typeface="Open Sans"/>
              <a:ea typeface="Open Sans"/>
              <a:cs typeface="Open Sans"/>
              <a:sym typeface="Open Sans"/>
            </a:endParaRPr>
          </a:p>
        </p:txBody>
      </p:sp>
      <p:sp>
        <p:nvSpPr>
          <p:cNvPr id="228" name="Google Shape;228;p44">
            <a:extLst>
              <a:ext uri="{FF2B5EF4-FFF2-40B4-BE49-F238E27FC236}">
                <a16:creationId xmlns:a16="http://schemas.microsoft.com/office/drawing/2014/main" id="{4A3BFBAE-4DE8-407C-5EE8-DBE27CB09AEF}"/>
              </a:ext>
            </a:extLst>
          </p:cNvPr>
          <p:cNvSpPr txBox="1"/>
          <p:nvPr/>
        </p:nvSpPr>
        <p:spPr>
          <a:xfrm>
            <a:off x="1816100" y="2368253"/>
            <a:ext cx="8559800" cy="2539116"/>
          </a:xfrm>
          <a:prstGeom prst="rect">
            <a:avLst/>
          </a:prstGeom>
          <a:noFill/>
          <a:ln>
            <a:noFill/>
          </a:ln>
        </p:spPr>
        <p:txBody>
          <a:bodyPr spcFirstLastPara="1" wrap="square" lIns="91425" tIns="45700" rIns="91425" bIns="45700" anchor="t" anchorCtr="0">
            <a:spAutoFit/>
          </a:bodyPr>
          <a:lstStyle/>
          <a:p>
            <a:pPr marL="0" marR="0" lvl="0" indent="0" algn="l" rtl="0">
              <a:spcAft>
                <a:spcPts val="600"/>
              </a:spcAft>
              <a:buNone/>
            </a:pPr>
            <a:r>
              <a:rPr lang="fr-FR" sz="1800" i="0" u="none" strike="noStrike" cap="none" dirty="0">
                <a:solidFill>
                  <a:schemeClr val="accent6"/>
                </a:solidFill>
                <a:latin typeface="Open Sans" panose="020B0606030504020204" pitchFamily="34" charset="0"/>
                <a:ea typeface="Open Sans"/>
                <a:cs typeface="Open Sans"/>
                <a:sym typeface="Open Sans"/>
              </a:rPr>
              <a:t>Pour simplifier votre quotidien, nous avons conçu cet espace comme votre </a:t>
            </a:r>
            <a:r>
              <a:rPr lang="fr-FR" sz="1800" b="1" i="0" u="none" strike="noStrike" cap="none" dirty="0">
                <a:solidFill>
                  <a:schemeClr val="accent6"/>
                </a:solidFill>
                <a:latin typeface="Open Sans" panose="020B0606030504020204" pitchFamily="34" charset="0"/>
                <a:ea typeface="Open Sans"/>
                <a:cs typeface="Open Sans"/>
                <a:sym typeface="Open Sans"/>
              </a:rPr>
              <a:t>point d’entrée unique</a:t>
            </a:r>
            <a:r>
              <a:rPr lang="fr-FR" sz="1800" i="0" u="none" strike="noStrike" cap="none" dirty="0">
                <a:solidFill>
                  <a:schemeClr val="accent6"/>
                </a:solidFill>
                <a:latin typeface="Open Sans" panose="020B0606030504020204" pitchFamily="34" charset="0"/>
                <a:ea typeface="Open Sans"/>
                <a:cs typeface="Open Sans"/>
                <a:sym typeface="Open Sans"/>
              </a:rPr>
              <a:t>. Accessible via le </a:t>
            </a:r>
            <a:r>
              <a:rPr lang="fr-FR" sz="1800" b="1" i="0" u="none" strike="noStrike" cap="none" dirty="0">
                <a:solidFill>
                  <a:schemeClr val="accent6"/>
                </a:solidFill>
                <a:latin typeface="Open Sans" panose="020B0606030504020204" pitchFamily="34" charset="0"/>
                <a:ea typeface="Open Sans"/>
                <a:cs typeface="Open Sans"/>
                <a:sym typeface="Open Sans"/>
              </a:rPr>
              <a:t>portail web</a:t>
            </a:r>
            <a:r>
              <a:rPr lang="fr-FR" sz="1800" i="0" u="none" strike="noStrike" cap="none" dirty="0">
                <a:solidFill>
                  <a:schemeClr val="accent6"/>
                </a:solidFill>
                <a:latin typeface="Open Sans" panose="020B0606030504020204" pitchFamily="34" charset="0"/>
                <a:ea typeface="Open Sans"/>
                <a:cs typeface="Open Sans"/>
                <a:sym typeface="Open Sans"/>
              </a:rPr>
              <a:t> ou votre </a:t>
            </a:r>
            <a:r>
              <a:rPr lang="fr-FR" sz="1800" b="1" i="0" u="none" strike="noStrike" cap="none" dirty="0">
                <a:solidFill>
                  <a:schemeClr val="accent6"/>
                </a:solidFill>
                <a:latin typeface="Open Sans" panose="020B0606030504020204" pitchFamily="34" charset="0"/>
                <a:ea typeface="Open Sans"/>
                <a:cs typeface="Open Sans"/>
                <a:sym typeface="Open Sans"/>
              </a:rPr>
              <a:t>application smartphone</a:t>
            </a:r>
            <a:r>
              <a:rPr lang="fr-FR" sz="1800" i="0" u="none" strike="noStrike" cap="none" dirty="0">
                <a:solidFill>
                  <a:schemeClr val="accent6"/>
                </a:solidFill>
                <a:latin typeface="Open Sans" panose="020B0606030504020204" pitchFamily="34" charset="0"/>
                <a:ea typeface="Open Sans"/>
                <a:cs typeface="Open Sans"/>
                <a:sym typeface="Open Sans"/>
              </a:rPr>
              <a:t>, votre dossier reste à portée de main 24h/24.</a:t>
            </a:r>
          </a:p>
          <a:p>
            <a:pPr marL="0" marR="0" lvl="0" indent="0" algn="l" rtl="0">
              <a:spcAft>
                <a:spcPts val="600"/>
              </a:spcAft>
              <a:buNone/>
            </a:pPr>
            <a:r>
              <a:rPr lang="fr-FR" sz="1800" i="0" u="none" strike="noStrike" cap="none" dirty="0">
                <a:solidFill>
                  <a:schemeClr val="accent6"/>
                </a:solidFill>
                <a:latin typeface="Open Sans" panose="020B0606030504020204" pitchFamily="34" charset="0"/>
                <a:ea typeface="Open Sans"/>
                <a:cs typeface="Open Sans"/>
                <a:sym typeface="Open Sans"/>
              </a:rPr>
              <a:t>Un seul endroit pour </a:t>
            </a:r>
            <a:r>
              <a:rPr lang="fr-FR" sz="1800" b="1" i="0" u="none" strike="noStrike" cap="none" dirty="0">
                <a:solidFill>
                  <a:schemeClr val="accent6"/>
                </a:solidFill>
                <a:latin typeface="Open Sans" panose="020B0606030504020204" pitchFamily="34" charset="0"/>
                <a:ea typeface="Open Sans"/>
                <a:cs typeface="Open Sans"/>
                <a:sym typeface="Open Sans"/>
              </a:rPr>
              <a:t>fluidifier </a:t>
            </a:r>
            <a:r>
              <a:rPr lang="fr-FR" sz="1800" i="0" u="none" strike="noStrike" cap="none" dirty="0">
                <a:solidFill>
                  <a:schemeClr val="accent6"/>
                </a:solidFill>
                <a:latin typeface="Open Sans" panose="020B0606030504020204" pitchFamily="34" charset="0"/>
                <a:ea typeface="Open Sans"/>
                <a:cs typeface="Open Sans"/>
                <a:sym typeface="Open Sans"/>
              </a:rPr>
              <a:t>nos échanges, </a:t>
            </a:r>
            <a:r>
              <a:rPr lang="fr-FR" sz="1800" b="1" i="0" u="none" strike="noStrike" cap="none" dirty="0">
                <a:solidFill>
                  <a:schemeClr val="accent6"/>
                </a:solidFill>
                <a:latin typeface="Open Sans" panose="020B0606030504020204" pitchFamily="34" charset="0"/>
                <a:ea typeface="Open Sans"/>
                <a:cs typeface="Open Sans"/>
                <a:sym typeface="Open Sans"/>
              </a:rPr>
              <a:t>transmettre</a:t>
            </a:r>
            <a:r>
              <a:rPr lang="fr-FR" sz="1800" i="0" u="none" strike="noStrike" cap="none" dirty="0">
                <a:solidFill>
                  <a:schemeClr val="accent6"/>
                </a:solidFill>
                <a:latin typeface="Open Sans" panose="020B0606030504020204" pitchFamily="34" charset="0"/>
                <a:ea typeface="Open Sans"/>
                <a:cs typeface="Open Sans"/>
                <a:sym typeface="Open Sans"/>
              </a:rPr>
              <a:t> des documents en un instant et </a:t>
            </a:r>
            <a:r>
              <a:rPr lang="fr-FR" sz="1800" b="1" i="0" u="none" strike="noStrike" cap="none" dirty="0">
                <a:solidFill>
                  <a:schemeClr val="accent6"/>
                </a:solidFill>
                <a:latin typeface="Open Sans" panose="020B0606030504020204" pitchFamily="34" charset="0"/>
                <a:ea typeface="Open Sans"/>
                <a:cs typeface="Open Sans"/>
                <a:sym typeface="Open Sans"/>
              </a:rPr>
              <a:t>découvrir </a:t>
            </a:r>
            <a:r>
              <a:rPr lang="fr-FR" sz="1800" i="0" u="none" strike="noStrike" cap="none" dirty="0">
                <a:solidFill>
                  <a:schemeClr val="accent6"/>
                </a:solidFill>
                <a:latin typeface="Open Sans" panose="020B0606030504020204" pitchFamily="34" charset="0"/>
                <a:ea typeface="Open Sans"/>
                <a:cs typeface="Open Sans"/>
                <a:sym typeface="Open Sans"/>
              </a:rPr>
              <a:t>l'ensemble des offres du cabinet.</a:t>
            </a:r>
          </a:p>
          <a:p>
            <a:pPr marL="0" marR="0" lvl="0" indent="0" algn="l" rtl="0">
              <a:spcAft>
                <a:spcPts val="600"/>
              </a:spcAft>
              <a:buNone/>
            </a:pPr>
            <a:r>
              <a:rPr lang="fr-FR" sz="1800" i="0" u="none" strike="noStrike" cap="none" dirty="0">
                <a:solidFill>
                  <a:schemeClr val="accent6"/>
                </a:solidFill>
                <a:latin typeface="Open Sans" panose="020B0606030504020204" pitchFamily="34" charset="0"/>
                <a:ea typeface="Open Sans"/>
                <a:cs typeface="Open Sans"/>
                <a:sym typeface="Open Sans"/>
              </a:rPr>
              <a:t>Notre ambition ? Vous libérer de l'administratif pour consacrer nos échanges à ce qui compte vraiment : </a:t>
            </a:r>
            <a:r>
              <a:rPr lang="fr-FR" sz="1800" b="1" i="0" u="none" strike="noStrike" cap="none" dirty="0">
                <a:solidFill>
                  <a:schemeClr val="accent6"/>
                </a:solidFill>
                <a:latin typeface="Open Sans" panose="020B0606030504020204" pitchFamily="34" charset="0"/>
                <a:ea typeface="Open Sans"/>
                <a:cs typeface="Open Sans"/>
                <a:sym typeface="Open Sans"/>
              </a:rPr>
              <a:t>le conseil et le développement de votre entreprise.</a:t>
            </a:r>
            <a:endParaRPr lang="fr-FR" sz="1800" b="1" i="0" u="none" strike="noStrike" cap="none" dirty="0">
              <a:solidFill>
                <a:schemeClr val="accent6"/>
              </a:solidFill>
              <a:latin typeface="Open Sans" panose="020B0606030504020204" pitchFamily="34" charset="0"/>
              <a:ea typeface="Open Sans" panose="020B0606030504020204" pitchFamily="34" charset="0"/>
              <a:cs typeface="Open Sans" panose="020B0606030504020204" pitchFamily="34" charset="0"/>
              <a:sym typeface="Open Sans"/>
            </a:endParaRPr>
          </a:p>
        </p:txBody>
      </p:sp>
      <p:sp>
        <p:nvSpPr>
          <p:cNvPr id="229" name="Google Shape;229;p44">
            <a:extLst>
              <a:ext uri="{FF2B5EF4-FFF2-40B4-BE49-F238E27FC236}">
                <a16:creationId xmlns:a16="http://schemas.microsoft.com/office/drawing/2014/main" id="{9E8E3A7C-7A17-CF5E-4769-97EF73DFEB1E}"/>
              </a:ext>
            </a:extLst>
          </p:cNvPr>
          <p:cNvSpPr txBox="1"/>
          <p:nvPr/>
        </p:nvSpPr>
        <p:spPr>
          <a:xfrm>
            <a:off x="1554332" y="5917334"/>
            <a:ext cx="9040886" cy="338514"/>
          </a:xfrm>
          <a:prstGeom prst="rect">
            <a:avLst/>
          </a:prstGeom>
          <a:noFill/>
          <a:ln>
            <a:noFill/>
          </a:ln>
        </p:spPr>
        <p:txBody>
          <a:bodyPr spcFirstLastPara="1" wrap="square" lIns="91425" tIns="45700" rIns="91425" bIns="45700" anchor="t" anchorCtr="0">
            <a:spAutoFit/>
          </a:bodyPr>
          <a:lstStyle/>
          <a:p>
            <a:pPr algn="ctr"/>
            <a:r>
              <a:rPr lang="fr-FR" sz="1600" i="1" dirty="0">
                <a:latin typeface="Open Sans" panose="020B0606030504020204" pitchFamily="34" charset="0"/>
                <a:ea typeface="Open Sans" panose="020B0606030504020204" pitchFamily="34" charset="0"/>
                <a:cs typeface="Open Sans" panose="020B0606030504020204" pitchFamily="34" charset="0"/>
              </a:rPr>
              <a:t>Ce guide a été pensé pour vous accompagner pas à pas. Laissez-vous guider !</a:t>
            </a:r>
            <a:endParaRPr sz="1600" dirty="0">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38584279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BB9695-C08E-3E63-6F07-1B3817AF7C47}"/>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32FF08A7-46FD-EACF-42CD-AD07A332DA0D}"/>
              </a:ext>
            </a:extLst>
          </p:cNvPr>
          <p:cNvSpPr>
            <a:spLocks noGrp="1"/>
          </p:cNvSpPr>
          <p:nvPr>
            <p:ph type="title"/>
          </p:nvPr>
        </p:nvSpPr>
        <p:spPr>
          <a:xfrm>
            <a:off x="479004" y="348662"/>
            <a:ext cx="7725429" cy="517185"/>
          </a:xfrm>
        </p:spPr>
        <p:txBody>
          <a:bodyPr/>
          <a:lstStyle/>
          <a:p>
            <a:r>
              <a:rPr lang="fr-FR" dirty="0"/>
              <a:t>Connectez vous depuis le lien partagé par le cabinet</a:t>
            </a:r>
          </a:p>
        </p:txBody>
      </p:sp>
      <p:pic>
        <p:nvPicPr>
          <p:cNvPr id="5" name="Image 4">
            <a:extLst>
              <a:ext uri="{FF2B5EF4-FFF2-40B4-BE49-F238E27FC236}">
                <a16:creationId xmlns:a16="http://schemas.microsoft.com/office/drawing/2014/main" id="{F2D97A46-9DA1-C536-A3FD-5BF1C223CC9F}"/>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586085" y="1577409"/>
            <a:ext cx="9179805" cy="4374302"/>
          </a:xfrm>
          <a:prstGeom prst="rect">
            <a:avLst/>
          </a:prstGeom>
          <a:solidFill>
            <a:schemeClr val="accent3"/>
          </a:solidFill>
          <a:ln>
            <a:solidFill>
              <a:schemeClr val="tx1"/>
            </a:solidFill>
          </a:ln>
        </p:spPr>
      </p:pic>
      <p:grpSp>
        <p:nvGrpSpPr>
          <p:cNvPr id="12" name="Groupe 11">
            <a:extLst>
              <a:ext uri="{FF2B5EF4-FFF2-40B4-BE49-F238E27FC236}">
                <a16:creationId xmlns:a16="http://schemas.microsoft.com/office/drawing/2014/main" id="{0AA4E48B-23ED-F453-90D7-539B0E75A3C4}"/>
              </a:ext>
            </a:extLst>
          </p:cNvPr>
          <p:cNvGrpSpPr/>
          <p:nvPr/>
        </p:nvGrpSpPr>
        <p:grpSpPr>
          <a:xfrm>
            <a:off x="3403071" y="1138440"/>
            <a:ext cx="5545832" cy="1460958"/>
            <a:chOff x="66530" y="4805284"/>
            <a:chExt cx="5545832" cy="1138629"/>
          </a:xfrm>
        </p:grpSpPr>
        <p:sp>
          <p:nvSpPr>
            <p:cNvPr id="10" name="Rectangle : coins arrondis 9">
              <a:extLst>
                <a:ext uri="{FF2B5EF4-FFF2-40B4-BE49-F238E27FC236}">
                  <a16:creationId xmlns:a16="http://schemas.microsoft.com/office/drawing/2014/main" id="{584580E1-5F97-CC9A-C9F1-77FA3254C178}"/>
                </a:ext>
              </a:extLst>
            </p:cNvPr>
            <p:cNvSpPr/>
            <p:nvPr/>
          </p:nvSpPr>
          <p:spPr>
            <a:xfrm>
              <a:off x="66530" y="4805284"/>
              <a:ext cx="5545832" cy="1138629"/>
            </a:xfrm>
            <a:prstGeom prst="roundRect">
              <a:avLst/>
            </a:prstGeom>
            <a:ln>
              <a:solidFill>
                <a:srgbClr val="EE3954"/>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fr-FR" dirty="0">
                <a:solidFill>
                  <a:srgbClr val="EE3954"/>
                </a:solidFill>
              </a:endParaRPr>
            </a:p>
          </p:txBody>
        </p:sp>
        <p:sp>
          <p:nvSpPr>
            <p:cNvPr id="11" name="ZoneTexte 10">
              <a:extLst>
                <a:ext uri="{FF2B5EF4-FFF2-40B4-BE49-F238E27FC236}">
                  <a16:creationId xmlns:a16="http://schemas.microsoft.com/office/drawing/2014/main" id="{E8C44632-A3B6-4C0F-78F2-DD1E9173F4DE}"/>
                </a:ext>
              </a:extLst>
            </p:cNvPr>
            <p:cNvSpPr txBox="1"/>
            <p:nvPr/>
          </p:nvSpPr>
          <p:spPr>
            <a:xfrm>
              <a:off x="226572" y="4996418"/>
              <a:ext cx="5225747" cy="947495"/>
            </a:xfrm>
            <a:prstGeom prst="rect">
              <a:avLst/>
            </a:prstGeom>
            <a:noFill/>
          </p:spPr>
          <p:txBody>
            <a:bodyPr wrap="square" rtlCol="0">
              <a:spAutoFit/>
            </a:bodyPr>
            <a:lstStyle/>
            <a:p>
              <a:pPr>
                <a:spcAft>
                  <a:spcPts val="600"/>
                </a:spcAft>
              </a:pPr>
              <a:r>
                <a:rPr lang="fr-FR" b="1" dirty="0"/>
                <a:t>Rendez-vous</a:t>
              </a:r>
              <a:r>
                <a:rPr lang="fr-FR" dirty="0"/>
                <a:t> sur :</a:t>
              </a:r>
              <a:r>
                <a:rPr lang="fr-FR" b="1" dirty="0"/>
                <a:t> </a:t>
              </a:r>
              <a:r>
                <a:rPr lang="fr-FR" b="1" dirty="0">
                  <a:hlinkClick r:id="rId4"/>
                </a:rPr>
                <a:t>customer.mycompanyfiles.fr</a:t>
              </a:r>
              <a:r>
                <a:rPr lang="fr-FR" sz="1600" b="1" dirty="0"/>
                <a:t> et authentifiez vous à l’aide de vos identifiants</a:t>
              </a:r>
            </a:p>
            <a:p>
              <a:pPr>
                <a:spcAft>
                  <a:spcPts val="600"/>
                </a:spcAft>
              </a:pPr>
              <a:r>
                <a:rPr lang="fr-FR" sz="1600" i="1" dirty="0"/>
                <a:t>Pensez à enregistrer le lien dans vos favoris</a:t>
              </a:r>
            </a:p>
          </p:txBody>
        </p:sp>
      </p:grpSp>
      <p:sp>
        <p:nvSpPr>
          <p:cNvPr id="17" name="ZoneTexte 16">
            <a:extLst>
              <a:ext uri="{FF2B5EF4-FFF2-40B4-BE49-F238E27FC236}">
                <a16:creationId xmlns:a16="http://schemas.microsoft.com/office/drawing/2014/main" id="{D8F1FB78-A24E-631E-605B-BCF75F1ACB82}"/>
              </a:ext>
            </a:extLst>
          </p:cNvPr>
          <p:cNvSpPr txBox="1"/>
          <p:nvPr/>
        </p:nvSpPr>
        <p:spPr>
          <a:xfrm>
            <a:off x="1171852" y="6098782"/>
            <a:ext cx="9594038" cy="338554"/>
          </a:xfrm>
          <a:prstGeom prst="rect">
            <a:avLst/>
          </a:prstGeom>
          <a:noFill/>
        </p:spPr>
        <p:txBody>
          <a:bodyPr wrap="square" rtlCol="0">
            <a:spAutoFit/>
          </a:bodyPr>
          <a:lstStyle/>
          <a:p>
            <a:pPr algn="ctr"/>
            <a:r>
              <a:rPr lang="fr-FR" sz="1600" i="1" dirty="0"/>
              <a:t>Une fois connecté, votre première action sera de nous transmettre des documents.</a:t>
            </a:r>
          </a:p>
        </p:txBody>
      </p:sp>
    </p:spTree>
    <p:extLst>
      <p:ext uri="{BB962C8B-B14F-4D97-AF65-F5344CB8AC3E}">
        <p14:creationId xmlns:p14="http://schemas.microsoft.com/office/powerpoint/2010/main" val="318984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886496-17FB-FF5A-FA88-7BC41A8A19FE}"/>
            </a:ext>
          </a:extLst>
        </p:cNvPr>
        <p:cNvGrpSpPr/>
        <p:nvPr/>
      </p:nvGrpSpPr>
      <p:grpSpPr>
        <a:xfrm>
          <a:off x="0" y="0"/>
          <a:ext cx="0" cy="0"/>
          <a:chOff x="0" y="0"/>
          <a:chExt cx="0" cy="0"/>
        </a:xfrm>
      </p:grpSpPr>
      <p:pic>
        <p:nvPicPr>
          <p:cNvPr id="6" name="Image 5">
            <a:extLst>
              <a:ext uri="{FF2B5EF4-FFF2-40B4-BE49-F238E27FC236}">
                <a16:creationId xmlns:a16="http://schemas.microsoft.com/office/drawing/2014/main" id="{23695659-F310-220A-3067-1B82D1FF633C}"/>
              </a:ext>
            </a:extLst>
          </p:cNvPr>
          <p:cNvPicPr>
            <a:picLocks noChangeAspect="1"/>
          </p:cNvPicPr>
          <p:nvPr/>
        </p:nvPicPr>
        <p:blipFill>
          <a:blip r:embed="rId3">
            <a:extLst>
              <a:ext uri="{BEBA8EAE-BF5A-486C-A8C5-ECC9F3942E4B}">
                <a14:imgProps xmlns:a14="http://schemas.microsoft.com/office/drawing/2010/main">
                  <a14:imgLayer r:embed="rId4">
                    <a14:imgEffect>
                      <a14:artisticBlur/>
                    </a14:imgEffect>
                  </a14:imgLayer>
                </a14:imgProps>
              </a:ext>
              <a:ext uri="{28A0092B-C50C-407E-A947-70E740481C1C}">
                <a14:useLocalDpi xmlns:a14="http://schemas.microsoft.com/office/drawing/2010/main" val="0"/>
              </a:ext>
            </a:extLst>
          </a:blip>
          <a:srcRect b="13991"/>
          <a:stretch>
            <a:fillRect/>
          </a:stretch>
        </p:blipFill>
        <p:spPr>
          <a:xfrm>
            <a:off x="901066" y="1318595"/>
            <a:ext cx="10389867" cy="4787076"/>
          </a:xfrm>
          <a:prstGeom prst="rect">
            <a:avLst/>
          </a:prstGeom>
          <a:noFill/>
          <a:ln>
            <a:solidFill>
              <a:srgbClr val="696C73"/>
            </a:solidFill>
          </a:ln>
        </p:spPr>
      </p:pic>
      <p:sp>
        <p:nvSpPr>
          <p:cNvPr id="9" name="Rectangle : coins arrondis 8">
            <a:extLst>
              <a:ext uri="{FF2B5EF4-FFF2-40B4-BE49-F238E27FC236}">
                <a16:creationId xmlns:a16="http://schemas.microsoft.com/office/drawing/2014/main" id="{D7D36087-1C6E-EDE6-B1CE-FE02266981A0}"/>
              </a:ext>
            </a:extLst>
          </p:cNvPr>
          <p:cNvSpPr/>
          <p:nvPr/>
        </p:nvSpPr>
        <p:spPr>
          <a:xfrm>
            <a:off x="2310734" y="2687624"/>
            <a:ext cx="7570529" cy="794529"/>
          </a:xfrm>
          <a:prstGeom prst="roundRect">
            <a:avLst/>
          </a:prstGeom>
          <a:ln>
            <a:solidFill>
              <a:srgbClr val="E8657C"/>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sp>
        <p:nvSpPr>
          <p:cNvPr id="10" name="Titre 1">
            <a:extLst>
              <a:ext uri="{FF2B5EF4-FFF2-40B4-BE49-F238E27FC236}">
                <a16:creationId xmlns:a16="http://schemas.microsoft.com/office/drawing/2014/main" id="{EEA19546-A468-3AC1-3CDF-FE178CF3D432}"/>
              </a:ext>
            </a:extLst>
          </p:cNvPr>
          <p:cNvSpPr txBox="1">
            <a:spLocks/>
          </p:cNvSpPr>
          <p:nvPr/>
        </p:nvSpPr>
        <p:spPr>
          <a:xfrm>
            <a:off x="2310734" y="2826295"/>
            <a:ext cx="7570529" cy="517185"/>
          </a:xfrm>
          <a:prstGeom prst="rect">
            <a:avLst/>
          </a:prstGeom>
        </p:spPr>
        <p:txBody>
          <a:bodyPr spcFirstLastPara="1" vert="horz" wrap="square" lIns="91425" tIns="91425" rIns="91425" bIns="91425" rtlCol="0" anchor="ctr" anchorCtr="0">
            <a:noAutofit/>
          </a:bodyPr>
          <a:lstStyle>
            <a:lvl1pPr algn="l" defTabSz="914400" rtl="0" eaLnBrk="1" latinLnBrk="0" hangingPunct="1">
              <a:lnSpc>
                <a:spcPct val="90000"/>
              </a:lnSpc>
              <a:spcBef>
                <a:spcPct val="0"/>
              </a:spcBef>
              <a:buNone/>
              <a:defRPr sz="2400" kern="1200">
                <a:solidFill>
                  <a:schemeClr val="tx1"/>
                </a:solidFill>
                <a:latin typeface="+mj-lt"/>
                <a:ea typeface="+mj-ea"/>
                <a:cs typeface="+mj-cs"/>
              </a:defRPr>
            </a:lvl1pPr>
          </a:lstStyle>
          <a:p>
            <a:pPr algn="ctr"/>
            <a:r>
              <a:rPr lang="fr-FR" dirty="0"/>
              <a:t>Déposez un document via les accès rapides</a:t>
            </a:r>
          </a:p>
        </p:txBody>
      </p:sp>
      <p:grpSp>
        <p:nvGrpSpPr>
          <p:cNvPr id="4" name="Groupe 3">
            <a:extLst>
              <a:ext uri="{FF2B5EF4-FFF2-40B4-BE49-F238E27FC236}">
                <a16:creationId xmlns:a16="http://schemas.microsoft.com/office/drawing/2014/main" id="{8CAD7037-E51D-E50D-0A73-E477F4FD2DCF}"/>
              </a:ext>
            </a:extLst>
          </p:cNvPr>
          <p:cNvGrpSpPr/>
          <p:nvPr/>
        </p:nvGrpSpPr>
        <p:grpSpPr>
          <a:xfrm>
            <a:off x="2310734" y="3850681"/>
            <a:ext cx="7570529" cy="1641936"/>
            <a:chOff x="2310734" y="3850681"/>
            <a:chExt cx="7570529" cy="1641936"/>
          </a:xfrm>
        </p:grpSpPr>
        <p:sp>
          <p:nvSpPr>
            <p:cNvPr id="2" name="Rectangle : coins arrondis 1">
              <a:extLst>
                <a:ext uri="{FF2B5EF4-FFF2-40B4-BE49-F238E27FC236}">
                  <a16:creationId xmlns:a16="http://schemas.microsoft.com/office/drawing/2014/main" id="{8F63A2D9-0734-5267-5DFA-B00FD46EDC4C}"/>
                </a:ext>
              </a:extLst>
            </p:cNvPr>
            <p:cNvSpPr/>
            <p:nvPr/>
          </p:nvSpPr>
          <p:spPr>
            <a:xfrm>
              <a:off x="2310734" y="3850681"/>
              <a:ext cx="7570529" cy="1641936"/>
            </a:xfrm>
            <a:prstGeom prst="roundRect">
              <a:avLst/>
            </a:prstGeom>
            <a:solidFill>
              <a:schemeClr val="lt1"/>
            </a:solidFill>
            <a:ln>
              <a:solidFill>
                <a:srgbClr val="E8657C"/>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sp>
          <p:nvSpPr>
            <p:cNvPr id="3" name="ZoneTexte 2">
              <a:extLst>
                <a:ext uri="{FF2B5EF4-FFF2-40B4-BE49-F238E27FC236}">
                  <a16:creationId xmlns:a16="http://schemas.microsoft.com/office/drawing/2014/main" id="{62A5F6FA-D312-CE2E-E6D3-7226D377531B}"/>
                </a:ext>
              </a:extLst>
            </p:cNvPr>
            <p:cNvSpPr txBox="1"/>
            <p:nvPr/>
          </p:nvSpPr>
          <p:spPr>
            <a:xfrm>
              <a:off x="2497121" y="4079179"/>
              <a:ext cx="7197754" cy="1184940"/>
            </a:xfrm>
            <a:prstGeom prst="rect">
              <a:avLst/>
            </a:prstGeom>
            <a:noFill/>
            <a:ln>
              <a:noFill/>
            </a:ln>
          </p:spPr>
          <p:txBody>
            <a:bodyPr wrap="square">
              <a:spAutoFit/>
            </a:bodyPr>
            <a:lstStyle/>
            <a:p>
              <a:pPr>
                <a:spcBef>
                  <a:spcPts val="600"/>
                </a:spcBef>
              </a:pPr>
              <a:r>
                <a:rPr lang="fr-FR" b="1" dirty="0"/>
                <a:t>Des raccourcis pensés pour vous</a:t>
              </a:r>
              <a:endParaRPr lang="fr-FR" sz="1600" b="1" dirty="0"/>
            </a:p>
            <a:p>
              <a:pPr>
                <a:spcBef>
                  <a:spcPts val="600"/>
                </a:spcBef>
              </a:pPr>
              <a:r>
                <a:rPr lang="fr-FR" sz="1600" dirty="0"/>
                <a:t>Pour simplifier votre quotidien, nous avons configuré sur votre accueil des boutons d'accès direct vers vos dossiers courants (« Déposer mes achats », «  Déposer mes ventes »… )</a:t>
              </a:r>
              <a:endParaRPr lang="fr-FR" sz="1600" dirty="0">
                <a:solidFill>
                  <a:schemeClr val="accent5"/>
                </a:solidFill>
              </a:endParaRPr>
            </a:p>
          </p:txBody>
        </p:sp>
      </p:grpSp>
    </p:spTree>
    <p:extLst>
      <p:ext uri="{BB962C8B-B14F-4D97-AF65-F5344CB8AC3E}">
        <p14:creationId xmlns:p14="http://schemas.microsoft.com/office/powerpoint/2010/main" val="36107123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8E2479-BACF-60C5-7643-4D02592C2BDE}"/>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8E12D01B-6CD2-D770-CEF4-7F9131E47B0A}"/>
              </a:ext>
            </a:extLst>
          </p:cNvPr>
          <p:cNvSpPr>
            <a:spLocks noGrp="1"/>
          </p:cNvSpPr>
          <p:nvPr>
            <p:ph type="title"/>
          </p:nvPr>
        </p:nvSpPr>
        <p:spPr>
          <a:xfrm>
            <a:off x="479004" y="348662"/>
            <a:ext cx="8664996" cy="517185"/>
          </a:xfrm>
        </p:spPr>
        <p:txBody>
          <a:bodyPr/>
          <a:lstStyle/>
          <a:p>
            <a:r>
              <a:rPr lang="fr-FR" dirty="0"/>
              <a:t>Déposez un document via les accès rapides</a:t>
            </a:r>
          </a:p>
        </p:txBody>
      </p:sp>
      <p:pic>
        <p:nvPicPr>
          <p:cNvPr id="5" name="Image 4">
            <a:extLst>
              <a:ext uri="{FF2B5EF4-FFF2-40B4-BE49-F238E27FC236}">
                <a16:creationId xmlns:a16="http://schemas.microsoft.com/office/drawing/2014/main" id="{F7ADF837-FD7E-6303-BC66-0893C1F7FA12}"/>
              </a:ext>
            </a:extLst>
          </p:cNvPr>
          <p:cNvPicPr>
            <a:picLocks noChangeAspect="1"/>
          </p:cNvPicPr>
          <p:nvPr/>
        </p:nvPicPr>
        <p:blipFill>
          <a:blip r:embed="rId2">
            <a:extLst>
              <a:ext uri="{28A0092B-C50C-407E-A947-70E740481C1C}">
                <a14:useLocalDpi xmlns:a14="http://schemas.microsoft.com/office/drawing/2010/main" val="0"/>
              </a:ext>
            </a:extLst>
          </a:blip>
          <a:srcRect b="13991"/>
          <a:stretch>
            <a:fillRect/>
          </a:stretch>
        </p:blipFill>
        <p:spPr>
          <a:xfrm>
            <a:off x="901066" y="1329227"/>
            <a:ext cx="10389867" cy="4787076"/>
          </a:xfrm>
          <a:prstGeom prst="rect">
            <a:avLst/>
          </a:prstGeom>
          <a:ln>
            <a:solidFill>
              <a:srgbClr val="696C73"/>
            </a:solidFill>
          </a:ln>
        </p:spPr>
      </p:pic>
      <p:sp>
        <p:nvSpPr>
          <p:cNvPr id="3" name="Google Shape;152;p11">
            <a:extLst>
              <a:ext uri="{FF2B5EF4-FFF2-40B4-BE49-F238E27FC236}">
                <a16:creationId xmlns:a16="http://schemas.microsoft.com/office/drawing/2014/main" id="{6A00665B-FDFA-416E-963F-137D7341A47F}"/>
              </a:ext>
            </a:extLst>
          </p:cNvPr>
          <p:cNvSpPr/>
          <p:nvPr/>
        </p:nvSpPr>
        <p:spPr>
          <a:xfrm>
            <a:off x="6902768" y="4499994"/>
            <a:ext cx="4815528" cy="2009344"/>
          </a:xfrm>
          <a:prstGeom prst="roundRect">
            <a:avLst>
              <a:gd name="adj" fmla="val 16667"/>
            </a:avLst>
          </a:prstGeom>
          <a:solidFill>
            <a:schemeClr val="lt1"/>
          </a:solidFill>
          <a:ln w="19050" cap="flat" cmpd="sng">
            <a:solidFill>
              <a:srgbClr val="DF267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rgbClr val="00B0F0"/>
              </a:solidFill>
              <a:latin typeface="Arial"/>
              <a:ea typeface="Arial"/>
              <a:cs typeface="Arial"/>
              <a:sym typeface="Arial"/>
            </a:endParaRPr>
          </a:p>
        </p:txBody>
      </p:sp>
      <p:sp>
        <p:nvSpPr>
          <p:cNvPr id="4" name="Google Shape;155;p11">
            <a:extLst>
              <a:ext uri="{FF2B5EF4-FFF2-40B4-BE49-F238E27FC236}">
                <a16:creationId xmlns:a16="http://schemas.microsoft.com/office/drawing/2014/main" id="{CA3A7012-2400-988D-9CD5-A885E55A45FF}"/>
              </a:ext>
            </a:extLst>
          </p:cNvPr>
          <p:cNvSpPr txBox="1"/>
          <p:nvPr/>
        </p:nvSpPr>
        <p:spPr>
          <a:xfrm>
            <a:off x="7153839" y="4587516"/>
            <a:ext cx="4577372" cy="1769685"/>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None/>
            </a:pPr>
            <a:r>
              <a:rPr lang="fr-FR" sz="1800" b="1" i="0" u="none" strike="noStrike" cap="none" dirty="0">
                <a:solidFill>
                  <a:schemeClr val="accent6"/>
                </a:solidFill>
                <a:latin typeface="Open Sans" panose="020B0606030504020204" pitchFamily="34" charset="0"/>
                <a:sym typeface="Arial"/>
              </a:rPr>
              <a:t>Le scan intelligent </a:t>
            </a:r>
            <a:endParaRPr sz="1600" b="1" i="0" u="none" strike="noStrike" cap="none" dirty="0">
              <a:solidFill>
                <a:schemeClr val="accent6"/>
              </a:solidFill>
              <a:latin typeface="Open Sans" panose="020B0606030504020204" pitchFamily="34" charset="0"/>
              <a:sym typeface="Arial"/>
            </a:endParaRPr>
          </a:p>
          <a:p>
            <a:pPr lvl="0">
              <a:spcBef>
                <a:spcPts val="600"/>
              </a:spcBef>
            </a:pPr>
            <a:r>
              <a:rPr lang="fr-FR" sz="1600" b="0" i="0" u="none" strike="noStrike" cap="none" dirty="0">
                <a:solidFill>
                  <a:schemeClr val="accent6"/>
                </a:solidFill>
                <a:latin typeface="Open Sans" panose="020B0606030504020204" pitchFamily="34" charset="0"/>
                <a:sym typeface="Arial"/>
              </a:rPr>
              <a:t>Vous avez </a:t>
            </a:r>
            <a:r>
              <a:rPr lang="fr-FR" sz="1600" dirty="0">
                <a:solidFill>
                  <a:schemeClr val="accent6"/>
                </a:solidFill>
                <a:latin typeface="Open Sans" panose="020B0606030504020204" pitchFamily="34" charset="0"/>
              </a:rPr>
              <a:t>reçu </a:t>
            </a:r>
            <a:r>
              <a:rPr lang="fr-FR" sz="1600" b="1" dirty="0">
                <a:solidFill>
                  <a:schemeClr val="accent6"/>
                </a:solidFill>
                <a:latin typeface="Open Sans" panose="020B0606030504020204" pitchFamily="34" charset="0"/>
              </a:rPr>
              <a:t>une facture fournisseur papier </a:t>
            </a:r>
            <a:r>
              <a:rPr lang="fr-FR" sz="1600" dirty="0">
                <a:solidFill>
                  <a:schemeClr val="accent6"/>
                </a:solidFill>
                <a:latin typeface="Open Sans" panose="020B0606030504020204" pitchFamily="34" charset="0"/>
              </a:rPr>
              <a:t>ou </a:t>
            </a:r>
            <a:r>
              <a:rPr lang="fr-FR" sz="1600" b="0" i="0" u="none" strike="noStrike" cap="none" dirty="0">
                <a:solidFill>
                  <a:schemeClr val="accent6"/>
                </a:solidFill>
                <a:latin typeface="Open Sans" panose="020B0606030504020204" pitchFamily="34" charset="0"/>
                <a:sym typeface="Arial"/>
              </a:rPr>
              <a:t>avez effectué un paiement avec votre carte bleue professionnelle (exemple : parking, péage</a:t>
            </a:r>
            <a:r>
              <a:rPr lang="fr-FR" sz="1600" b="1" i="0" u="none" strike="noStrike" cap="none" dirty="0">
                <a:solidFill>
                  <a:schemeClr val="accent6"/>
                </a:solidFill>
                <a:latin typeface="Open Sans" panose="020B0606030504020204" pitchFamily="34" charset="0"/>
                <a:sym typeface="Arial"/>
              </a:rPr>
              <a:t>), partagez </a:t>
            </a:r>
            <a:r>
              <a:rPr lang="fr-FR" sz="1600" b="0" i="0" u="none" strike="noStrike" cap="none" dirty="0">
                <a:solidFill>
                  <a:schemeClr val="accent6"/>
                </a:solidFill>
                <a:latin typeface="Open Sans" panose="020B0606030504020204" pitchFamily="34" charset="0"/>
                <a:sym typeface="Arial"/>
              </a:rPr>
              <a:t>votre justificatif </a:t>
            </a:r>
            <a:r>
              <a:rPr lang="fr-FR" sz="1600" b="1" i="0" u="none" strike="noStrike" cap="none" dirty="0">
                <a:solidFill>
                  <a:schemeClr val="accent6"/>
                </a:solidFill>
                <a:latin typeface="Open Sans" panose="020B0606030504020204" pitchFamily="34" charset="0"/>
                <a:sym typeface="Arial"/>
              </a:rPr>
              <a:t>instantanément</a:t>
            </a:r>
            <a:r>
              <a:rPr lang="fr-FR" sz="1600" b="0" i="0" u="none" strike="noStrike" cap="none" dirty="0">
                <a:solidFill>
                  <a:schemeClr val="accent6"/>
                </a:solidFill>
                <a:latin typeface="Open Sans" panose="020B0606030504020204" pitchFamily="34" charset="0"/>
                <a:sym typeface="Arial"/>
              </a:rPr>
              <a:t> depuis</a:t>
            </a:r>
            <a:r>
              <a:rPr lang="fr-FR" sz="1600" dirty="0">
                <a:solidFill>
                  <a:schemeClr val="accent6"/>
                </a:solidFill>
                <a:latin typeface="Open Sans" panose="020B0606030504020204" pitchFamily="34" charset="0"/>
              </a:rPr>
              <a:t> les accès rapides.</a:t>
            </a:r>
            <a:endParaRPr sz="1800" b="0" i="0" u="none" strike="noStrike" cap="none" dirty="0">
              <a:solidFill>
                <a:schemeClr val="accent6"/>
              </a:solidFill>
              <a:latin typeface="Open Sans" panose="020B0606030504020204" pitchFamily="34" charset="0"/>
              <a:sym typeface="Arial"/>
            </a:endParaRPr>
          </a:p>
        </p:txBody>
      </p:sp>
    </p:spTree>
    <p:extLst>
      <p:ext uri="{BB962C8B-B14F-4D97-AF65-F5344CB8AC3E}">
        <p14:creationId xmlns:p14="http://schemas.microsoft.com/office/powerpoint/2010/main" val="322993272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gradFill>
          <a:gsLst>
            <a:gs pos="0">
              <a:srgbClr val="E8657C"/>
            </a:gs>
            <a:gs pos="100000">
              <a:srgbClr val="FF0000"/>
            </a:gs>
          </a:gsLst>
          <a:lin ang="5400000" scaled="1"/>
        </a:gradFill>
        <a:effectLst/>
      </p:bgPr>
    </p:bg>
    <p:spTree>
      <p:nvGrpSpPr>
        <p:cNvPr id="1" name="">
          <a:extLst>
            <a:ext uri="{FF2B5EF4-FFF2-40B4-BE49-F238E27FC236}">
              <a16:creationId xmlns:a16="http://schemas.microsoft.com/office/drawing/2014/main" id="{AD9917ED-1CAE-EECB-BCB9-1FEC3987C64B}"/>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37B14550-61F9-4EFD-25BC-F4B2EDE74080}"/>
              </a:ext>
            </a:extLst>
          </p:cNvPr>
          <p:cNvSpPr>
            <a:spLocks noGrp="1"/>
          </p:cNvSpPr>
          <p:nvPr>
            <p:ph type="title"/>
          </p:nvPr>
        </p:nvSpPr>
        <p:spPr/>
        <p:txBody>
          <a:bodyPr/>
          <a:lstStyle/>
          <a:p>
            <a:r>
              <a:rPr lang="fr-FR" dirty="0"/>
              <a:t>Déposez un document via les accès rapides</a:t>
            </a:r>
          </a:p>
        </p:txBody>
      </p:sp>
      <p:pic>
        <p:nvPicPr>
          <p:cNvPr id="5" name="Image 4">
            <a:extLst>
              <a:ext uri="{FF2B5EF4-FFF2-40B4-BE49-F238E27FC236}">
                <a16:creationId xmlns:a16="http://schemas.microsoft.com/office/drawing/2014/main" id="{1B9640E7-2378-3039-3BA7-943942B8F835}"/>
              </a:ext>
            </a:extLst>
          </p:cNvPr>
          <p:cNvPicPr>
            <a:picLocks noChangeAspect="1"/>
          </p:cNvPicPr>
          <p:nvPr/>
        </p:nvPicPr>
        <p:blipFill>
          <a:blip r:embed="rId3">
            <a:extLst>
              <a:ext uri="{BEBA8EAE-BF5A-486C-A8C5-ECC9F3942E4B}">
                <a14:imgProps xmlns:a14="http://schemas.microsoft.com/office/drawing/2010/main">
                  <a14:imgLayer r:embed="rId4">
                    <a14:imgEffect>
                      <a14:artisticBlur/>
                    </a14:imgEffect>
                  </a14:imgLayer>
                </a14:imgProps>
              </a:ext>
              <a:ext uri="{28A0092B-C50C-407E-A947-70E740481C1C}">
                <a14:useLocalDpi xmlns:a14="http://schemas.microsoft.com/office/drawing/2010/main" val="0"/>
              </a:ext>
            </a:extLst>
          </a:blip>
          <a:srcRect b="13991"/>
          <a:stretch>
            <a:fillRect/>
          </a:stretch>
        </p:blipFill>
        <p:spPr>
          <a:xfrm>
            <a:off x="901066" y="1318595"/>
            <a:ext cx="10389867" cy="4787076"/>
          </a:xfrm>
          <a:prstGeom prst="rect">
            <a:avLst/>
          </a:prstGeom>
          <a:noFill/>
          <a:ln>
            <a:solidFill>
              <a:srgbClr val="696C73"/>
            </a:solidFill>
          </a:ln>
        </p:spPr>
      </p:pic>
      <p:pic>
        <p:nvPicPr>
          <p:cNvPr id="8" name="Image 7">
            <a:extLst>
              <a:ext uri="{FF2B5EF4-FFF2-40B4-BE49-F238E27FC236}">
                <a16:creationId xmlns:a16="http://schemas.microsoft.com/office/drawing/2014/main" id="{CFB58AD2-6604-E3AE-AC20-9F9FF345F01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030630" y="122177"/>
            <a:ext cx="1260303" cy="1260303"/>
          </a:xfrm>
          <a:prstGeom prst="rect">
            <a:avLst/>
          </a:prstGeom>
        </p:spPr>
      </p:pic>
      <p:pic>
        <p:nvPicPr>
          <p:cNvPr id="3" name="Image 2">
            <a:extLst>
              <a:ext uri="{FF2B5EF4-FFF2-40B4-BE49-F238E27FC236}">
                <a16:creationId xmlns:a16="http://schemas.microsoft.com/office/drawing/2014/main" id="{CCE4D2C7-92D2-07EF-54C5-FDE0516FE41D}"/>
              </a:ext>
            </a:extLst>
          </p:cNvPr>
          <p:cNvPicPr>
            <a:picLocks noChangeAspect="1"/>
          </p:cNvPicPr>
          <p:nvPr/>
        </p:nvPicPr>
        <p:blipFill>
          <a:blip r:embed="rId6">
            <a:extLst>
              <a:ext uri="{28A0092B-C50C-407E-A947-70E740481C1C}">
                <a14:useLocalDpi xmlns:a14="http://schemas.microsoft.com/office/drawing/2010/main" val="0"/>
              </a:ext>
            </a:extLst>
          </a:blip>
          <a:srcRect l="1804" t="23406" r="66512" b="57192"/>
          <a:stretch>
            <a:fillRect/>
          </a:stretch>
        </p:blipFill>
        <p:spPr>
          <a:xfrm>
            <a:off x="1088571" y="2621280"/>
            <a:ext cx="3291840" cy="1079864"/>
          </a:xfrm>
          <a:prstGeom prst="rect">
            <a:avLst/>
          </a:prstGeom>
          <a:ln>
            <a:solidFill>
              <a:srgbClr val="696C73"/>
            </a:solidFill>
          </a:ln>
        </p:spPr>
      </p:pic>
      <p:sp>
        <p:nvSpPr>
          <p:cNvPr id="4" name="Rectangle : coins arrondis 3">
            <a:extLst>
              <a:ext uri="{FF2B5EF4-FFF2-40B4-BE49-F238E27FC236}">
                <a16:creationId xmlns:a16="http://schemas.microsoft.com/office/drawing/2014/main" id="{D8046950-3B7E-85FF-3BBC-B10CB1C2D571}"/>
              </a:ext>
            </a:extLst>
          </p:cNvPr>
          <p:cNvSpPr/>
          <p:nvPr/>
        </p:nvSpPr>
        <p:spPr>
          <a:xfrm>
            <a:off x="4935386" y="3247698"/>
            <a:ext cx="4496499" cy="1450426"/>
          </a:xfrm>
          <a:prstGeom prst="roundRect">
            <a:avLst/>
          </a:prstGeom>
          <a:ln>
            <a:solidFill>
              <a:srgbClr val="E8657C"/>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fr-FR">
              <a:solidFill>
                <a:srgbClr val="696C73"/>
              </a:solidFill>
            </a:endParaRPr>
          </a:p>
        </p:txBody>
      </p:sp>
      <p:sp>
        <p:nvSpPr>
          <p:cNvPr id="6" name="ZoneTexte 5">
            <a:extLst>
              <a:ext uri="{FF2B5EF4-FFF2-40B4-BE49-F238E27FC236}">
                <a16:creationId xmlns:a16="http://schemas.microsoft.com/office/drawing/2014/main" id="{878F5F87-16E9-21A3-C62B-030C09086D23}"/>
              </a:ext>
            </a:extLst>
          </p:cNvPr>
          <p:cNvSpPr txBox="1"/>
          <p:nvPr/>
        </p:nvSpPr>
        <p:spPr>
          <a:xfrm>
            <a:off x="4983062" y="3403144"/>
            <a:ext cx="4496498" cy="923330"/>
          </a:xfrm>
          <a:prstGeom prst="rect">
            <a:avLst/>
          </a:prstGeom>
          <a:noFill/>
        </p:spPr>
        <p:txBody>
          <a:bodyPr wrap="square" rtlCol="0">
            <a:spAutoFit/>
          </a:bodyPr>
          <a:lstStyle/>
          <a:p>
            <a:r>
              <a:rPr lang="fr-FR" b="1" dirty="0"/>
              <a:t>Cliquez ici </a:t>
            </a:r>
            <a:r>
              <a:rPr lang="fr-FR" dirty="0"/>
              <a:t>pour déposer un document depuis votre ordinateur via vos accès rapides dans le répertoire de votre choix</a:t>
            </a:r>
          </a:p>
        </p:txBody>
      </p:sp>
      <p:cxnSp>
        <p:nvCxnSpPr>
          <p:cNvPr id="7" name="Connecteur en arc 6">
            <a:extLst>
              <a:ext uri="{FF2B5EF4-FFF2-40B4-BE49-F238E27FC236}">
                <a16:creationId xmlns:a16="http://schemas.microsoft.com/office/drawing/2014/main" id="{73B8FAAA-1402-B47A-6916-6925339F40E4}"/>
              </a:ext>
            </a:extLst>
          </p:cNvPr>
          <p:cNvCxnSpPr>
            <a:cxnSpLocks/>
            <a:stCxn id="4" idx="1"/>
            <a:endCxn id="3" idx="3"/>
          </p:cNvCxnSpPr>
          <p:nvPr/>
        </p:nvCxnSpPr>
        <p:spPr>
          <a:xfrm rot="10800000">
            <a:off x="4380412" y="3161213"/>
            <a:ext cx="554975" cy="811699"/>
          </a:xfrm>
          <a:prstGeom prst="curvedConnector3">
            <a:avLst>
              <a:gd name="adj1" fmla="val 50000"/>
            </a:avLst>
          </a:prstGeom>
          <a:ln w="38100">
            <a:tailEnd type="triangle"/>
          </a:ln>
        </p:spPr>
        <p:style>
          <a:lnRef idx="1">
            <a:schemeClr val="dk1"/>
          </a:lnRef>
          <a:fillRef idx="0">
            <a:schemeClr val="dk1"/>
          </a:fillRef>
          <a:effectRef idx="0">
            <a:schemeClr val="dk1"/>
          </a:effectRef>
          <a:fontRef idx="minor">
            <a:schemeClr val="tx1"/>
          </a:fontRef>
        </p:style>
      </p:cxnSp>
      <p:grpSp>
        <p:nvGrpSpPr>
          <p:cNvPr id="9" name="Google Shape;189;p13">
            <a:extLst>
              <a:ext uri="{FF2B5EF4-FFF2-40B4-BE49-F238E27FC236}">
                <a16:creationId xmlns:a16="http://schemas.microsoft.com/office/drawing/2014/main" id="{5123F1D6-BB11-5D4C-CE9D-A42E67B51A40}"/>
              </a:ext>
            </a:extLst>
          </p:cNvPr>
          <p:cNvGrpSpPr/>
          <p:nvPr/>
        </p:nvGrpSpPr>
        <p:grpSpPr>
          <a:xfrm>
            <a:off x="5652655" y="5162040"/>
            <a:ext cx="5696408" cy="1524860"/>
            <a:chOff x="7382941" y="3097192"/>
            <a:chExt cx="4418830" cy="2085136"/>
          </a:xfrm>
        </p:grpSpPr>
        <p:sp>
          <p:nvSpPr>
            <p:cNvPr id="10" name="Google Shape;190;p13">
              <a:extLst>
                <a:ext uri="{FF2B5EF4-FFF2-40B4-BE49-F238E27FC236}">
                  <a16:creationId xmlns:a16="http://schemas.microsoft.com/office/drawing/2014/main" id="{38F40795-DFA0-059C-E88E-B79E7FD2E7F3}"/>
                </a:ext>
              </a:extLst>
            </p:cNvPr>
            <p:cNvSpPr/>
            <p:nvPr/>
          </p:nvSpPr>
          <p:spPr>
            <a:xfrm>
              <a:off x="7382941" y="3097192"/>
              <a:ext cx="4418830" cy="1842331"/>
            </a:xfrm>
            <a:prstGeom prst="roundRect">
              <a:avLst>
                <a:gd name="adj" fmla="val 16667"/>
              </a:avLst>
            </a:prstGeom>
            <a:solidFill>
              <a:schemeClr val="lt1"/>
            </a:solidFill>
            <a:ln w="25400" cap="flat" cmpd="sng">
              <a:solidFill>
                <a:srgbClr val="03A9F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rgbClr val="696C73"/>
                </a:solidFill>
                <a:latin typeface="Arial"/>
                <a:ea typeface="Arial"/>
                <a:cs typeface="Arial"/>
                <a:sym typeface="Arial"/>
              </a:endParaRPr>
            </a:p>
          </p:txBody>
        </p:sp>
        <p:sp>
          <p:nvSpPr>
            <p:cNvPr id="11" name="Google Shape;192;p13">
              <a:extLst>
                <a:ext uri="{FF2B5EF4-FFF2-40B4-BE49-F238E27FC236}">
                  <a16:creationId xmlns:a16="http://schemas.microsoft.com/office/drawing/2014/main" id="{72DC7216-2FFD-F686-FA24-A1582D99B01D}"/>
                </a:ext>
              </a:extLst>
            </p:cNvPr>
            <p:cNvSpPr txBox="1"/>
            <p:nvPr/>
          </p:nvSpPr>
          <p:spPr>
            <a:xfrm>
              <a:off x="7560879" y="3162245"/>
              <a:ext cx="4082132" cy="202008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fr-FR" i="1" dirty="0">
                  <a:solidFill>
                    <a:schemeClr val="accent6"/>
                  </a:solidFill>
                  <a:latin typeface="Open Sans" panose="020B0606030504020204" pitchFamily="34" charset="0"/>
                </a:rPr>
                <a:t>A noter les paiements effectués avec vos cartes bleues personnelles correspondent à des notes de frais. Les justificatifs seront à partager depuis l’onglet note de frais de votre application mobile</a:t>
              </a:r>
              <a:endParaRPr b="0" i="0" u="none" strike="noStrike" cap="none" dirty="0">
                <a:solidFill>
                  <a:schemeClr val="accent6"/>
                </a:solidFill>
                <a:latin typeface="Open Sans" panose="020B0606030504020204" pitchFamily="34" charset="0"/>
                <a:ea typeface="Arial"/>
                <a:cs typeface="Arial"/>
                <a:sym typeface="Arial"/>
              </a:endParaRPr>
            </a:p>
          </p:txBody>
        </p:sp>
      </p:grpSp>
      <p:pic>
        <p:nvPicPr>
          <p:cNvPr id="12" name="Google Shape;323;p29">
            <a:extLst>
              <a:ext uri="{FF2B5EF4-FFF2-40B4-BE49-F238E27FC236}">
                <a16:creationId xmlns:a16="http://schemas.microsoft.com/office/drawing/2014/main" id="{7D73252F-34DD-E9E2-F979-EB48EB879EE3}"/>
              </a:ext>
            </a:extLst>
          </p:cNvPr>
          <p:cNvPicPr preferRelativeResize="0"/>
          <p:nvPr/>
        </p:nvPicPr>
        <p:blipFill rotWithShape="1">
          <a:blip r:embed="rId7">
            <a:alphaModFix/>
          </a:blip>
          <a:srcRect/>
          <a:stretch/>
        </p:blipFill>
        <p:spPr>
          <a:xfrm>
            <a:off x="11015028" y="4835192"/>
            <a:ext cx="653697" cy="653697"/>
          </a:xfrm>
          <a:prstGeom prst="rect">
            <a:avLst/>
          </a:prstGeom>
          <a:noFill/>
          <a:ln>
            <a:noFill/>
          </a:ln>
        </p:spPr>
      </p:pic>
    </p:spTree>
    <p:extLst>
      <p:ext uri="{BB962C8B-B14F-4D97-AF65-F5344CB8AC3E}">
        <p14:creationId xmlns:p14="http://schemas.microsoft.com/office/powerpoint/2010/main" val="3665490646"/>
      </p:ext>
    </p:extLst>
  </p:cSld>
  <p:clrMapOvr>
    <a:overrideClrMapping bg1="lt1" tx1="dk1" bg2="lt2" tx2="dk2" accent1="accent1" accent2="accent2" accent3="accent3" accent4="accent4" accent5="accent5" accent6="accent6" hlink="hlink" folHlink="folHlink"/>
  </p:clrMapOvr>
</p:sld>
</file>

<file path=ppt/slides/slide14.xml><?xml version="1.0" encoding="utf-8"?>
<p:sld xmlns:a="http://schemas.openxmlformats.org/drawingml/2006/main" xmlns:r="http://schemas.openxmlformats.org/officeDocument/2006/relationships" xmlns:p="http://schemas.openxmlformats.org/presentationml/2006/main">
  <p:cSld>
    <p:bg>
      <p:bgPr>
        <a:gradFill>
          <a:gsLst>
            <a:gs pos="0">
              <a:srgbClr val="E8657C"/>
            </a:gs>
            <a:gs pos="100000">
              <a:srgbClr val="FF0000"/>
            </a:gs>
          </a:gsLst>
          <a:lin ang="5400000" scaled="1"/>
        </a:gradFill>
        <a:effectLst/>
      </p:bgPr>
    </p:bg>
    <p:spTree>
      <p:nvGrpSpPr>
        <p:cNvPr id="1" name="">
          <a:extLst>
            <a:ext uri="{FF2B5EF4-FFF2-40B4-BE49-F238E27FC236}">
              <a16:creationId xmlns:a16="http://schemas.microsoft.com/office/drawing/2014/main" id="{B883A506-2FA4-FF24-FEF6-0CC18B00E1C8}"/>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0559A653-8E37-8040-3F98-263C82871F9F}"/>
              </a:ext>
            </a:extLst>
          </p:cNvPr>
          <p:cNvSpPr>
            <a:spLocks noGrp="1"/>
          </p:cNvSpPr>
          <p:nvPr>
            <p:ph type="title"/>
          </p:nvPr>
        </p:nvSpPr>
        <p:spPr/>
        <p:txBody>
          <a:bodyPr/>
          <a:lstStyle/>
          <a:p>
            <a:r>
              <a:rPr lang="fr-FR" dirty="0"/>
              <a:t>Déposez un document via les accès rapides</a:t>
            </a:r>
          </a:p>
        </p:txBody>
      </p:sp>
      <p:grpSp>
        <p:nvGrpSpPr>
          <p:cNvPr id="19" name="Groupe 18">
            <a:extLst>
              <a:ext uri="{FF2B5EF4-FFF2-40B4-BE49-F238E27FC236}">
                <a16:creationId xmlns:a16="http://schemas.microsoft.com/office/drawing/2014/main" id="{AEF5FA5E-5861-8CCD-D5B5-B12EE79505BB}"/>
              </a:ext>
            </a:extLst>
          </p:cNvPr>
          <p:cNvGrpSpPr/>
          <p:nvPr/>
        </p:nvGrpSpPr>
        <p:grpSpPr>
          <a:xfrm>
            <a:off x="901064" y="1377819"/>
            <a:ext cx="9854019" cy="4774341"/>
            <a:chOff x="901064" y="1377819"/>
            <a:chExt cx="9854019" cy="4774341"/>
          </a:xfrm>
        </p:grpSpPr>
        <p:pic>
          <p:nvPicPr>
            <p:cNvPr id="5" name="Image 4">
              <a:extLst>
                <a:ext uri="{FF2B5EF4-FFF2-40B4-BE49-F238E27FC236}">
                  <a16:creationId xmlns:a16="http://schemas.microsoft.com/office/drawing/2014/main" id="{21E234DA-A764-5DF2-2949-FF0EADB8A081}"/>
                </a:ext>
              </a:extLst>
            </p:cNvPr>
            <p:cNvPicPr>
              <a:picLocks noChangeAspect="1"/>
            </p:cNvPicPr>
            <p:nvPr/>
          </p:nvPicPr>
          <p:blipFill>
            <a:blip r:embed="rId3">
              <a:extLst>
                <a:ext uri="{BEBA8EAE-BF5A-486C-A8C5-ECC9F3942E4B}">
                  <a14:imgProps xmlns:a14="http://schemas.microsoft.com/office/drawing/2010/main">
                    <a14:imgLayer r:embed="rId4">
                      <a14:imgEffect>
                        <a14:artisticBlur/>
                      </a14:imgEffect>
                    </a14:imgLayer>
                  </a14:imgProps>
                </a:ext>
                <a:ext uri="{28A0092B-C50C-407E-A947-70E740481C1C}">
                  <a14:useLocalDpi xmlns:a14="http://schemas.microsoft.com/office/drawing/2010/main" val="0"/>
                </a:ext>
              </a:extLst>
            </a:blip>
            <a:srcRect/>
            <a:stretch/>
          </p:blipFill>
          <p:spPr>
            <a:xfrm>
              <a:off x="901064" y="1377819"/>
              <a:ext cx="9854019" cy="4774341"/>
            </a:xfrm>
            <a:prstGeom prst="rect">
              <a:avLst/>
            </a:prstGeom>
            <a:ln>
              <a:solidFill>
                <a:srgbClr val="696C73"/>
              </a:solidFill>
            </a:ln>
          </p:spPr>
        </p:pic>
        <p:pic>
          <p:nvPicPr>
            <p:cNvPr id="14" name="Image 13">
              <a:extLst>
                <a:ext uri="{FF2B5EF4-FFF2-40B4-BE49-F238E27FC236}">
                  <a16:creationId xmlns:a16="http://schemas.microsoft.com/office/drawing/2014/main" id="{972B07B8-AFEC-ADC3-654D-0BD870104CF8}"/>
                </a:ext>
              </a:extLst>
            </p:cNvPr>
            <p:cNvPicPr>
              <a:picLocks noChangeAspect="1"/>
            </p:cNvPicPr>
            <p:nvPr/>
          </p:nvPicPr>
          <p:blipFill>
            <a:blip r:embed="rId5">
              <a:extLst>
                <a:ext uri="{28A0092B-C50C-407E-A947-70E740481C1C}">
                  <a14:useLocalDpi xmlns:a14="http://schemas.microsoft.com/office/drawing/2010/main" val="0"/>
                </a:ext>
              </a:extLst>
            </a:blip>
            <a:srcRect l="349" t="43698" b="14026"/>
            <a:stretch>
              <a:fillRect/>
            </a:stretch>
          </p:blipFill>
          <p:spPr>
            <a:xfrm>
              <a:off x="935543" y="3454764"/>
              <a:ext cx="9699328" cy="1993621"/>
            </a:xfrm>
            <a:prstGeom prst="rect">
              <a:avLst/>
            </a:prstGeom>
          </p:spPr>
        </p:pic>
        <p:pic>
          <p:nvPicPr>
            <p:cNvPr id="7" name="Image 6">
              <a:extLst>
                <a:ext uri="{FF2B5EF4-FFF2-40B4-BE49-F238E27FC236}">
                  <a16:creationId xmlns:a16="http://schemas.microsoft.com/office/drawing/2014/main" id="{AE37DB7E-2935-C034-8CE6-3EEBC77C3468}"/>
                </a:ext>
              </a:extLst>
            </p:cNvPr>
            <p:cNvPicPr>
              <a:picLocks noChangeAspect="1"/>
            </p:cNvPicPr>
            <p:nvPr/>
          </p:nvPicPr>
          <p:blipFill>
            <a:blip r:embed="rId6"/>
            <a:srcRect l="49776" t="25146" r="24942" b="67305"/>
            <a:stretch>
              <a:fillRect/>
            </a:stretch>
          </p:blipFill>
          <p:spPr>
            <a:xfrm>
              <a:off x="5805994" y="2548957"/>
              <a:ext cx="2491339" cy="369332"/>
            </a:xfrm>
            <a:prstGeom prst="rect">
              <a:avLst/>
            </a:prstGeom>
            <a:ln>
              <a:solidFill>
                <a:schemeClr val="tx1"/>
              </a:solidFill>
            </a:ln>
          </p:spPr>
        </p:pic>
      </p:grpSp>
      <p:sp>
        <p:nvSpPr>
          <p:cNvPr id="9" name="Rectangle : coins arrondis 8">
            <a:extLst>
              <a:ext uri="{FF2B5EF4-FFF2-40B4-BE49-F238E27FC236}">
                <a16:creationId xmlns:a16="http://schemas.microsoft.com/office/drawing/2014/main" id="{B4AD5E61-453B-404F-B062-3C33B959FCAF}"/>
              </a:ext>
            </a:extLst>
          </p:cNvPr>
          <p:cNvSpPr/>
          <p:nvPr/>
        </p:nvSpPr>
        <p:spPr>
          <a:xfrm>
            <a:off x="1436917" y="2971781"/>
            <a:ext cx="4169532" cy="766805"/>
          </a:xfrm>
          <a:prstGeom prst="roundRect">
            <a:avLst/>
          </a:prstGeom>
          <a:ln>
            <a:solidFill>
              <a:srgbClr val="E8657C"/>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sp>
        <p:nvSpPr>
          <p:cNvPr id="8" name="ZoneTexte 7">
            <a:extLst>
              <a:ext uri="{FF2B5EF4-FFF2-40B4-BE49-F238E27FC236}">
                <a16:creationId xmlns:a16="http://schemas.microsoft.com/office/drawing/2014/main" id="{E55A605A-838E-044B-118A-1C3E2F460EE3}"/>
              </a:ext>
            </a:extLst>
          </p:cNvPr>
          <p:cNvSpPr txBox="1"/>
          <p:nvPr/>
        </p:nvSpPr>
        <p:spPr>
          <a:xfrm>
            <a:off x="1643205" y="3032017"/>
            <a:ext cx="3859081" cy="646331"/>
          </a:xfrm>
          <a:prstGeom prst="rect">
            <a:avLst/>
          </a:prstGeom>
          <a:noFill/>
        </p:spPr>
        <p:txBody>
          <a:bodyPr wrap="square" rtlCol="0">
            <a:spAutoFit/>
          </a:bodyPr>
          <a:lstStyle/>
          <a:p>
            <a:r>
              <a:rPr lang="fr-FR" b="1" dirty="0"/>
              <a:t>Cliquez ici </a:t>
            </a:r>
            <a:r>
              <a:rPr lang="fr-FR" dirty="0"/>
              <a:t>pour déposer votre pièce depuis votre ordinateur</a:t>
            </a:r>
          </a:p>
        </p:txBody>
      </p:sp>
      <p:cxnSp>
        <p:nvCxnSpPr>
          <p:cNvPr id="13" name="Connecteur en arc 12">
            <a:extLst>
              <a:ext uri="{FF2B5EF4-FFF2-40B4-BE49-F238E27FC236}">
                <a16:creationId xmlns:a16="http://schemas.microsoft.com/office/drawing/2014/main" id="{824D4983-4E93-1143-5129-8845407D22C4}"/>
              </a:ext>
            </a:extLst>
          </p:cNvPr>
          <p:cNvCxnSpPr>
            <a:cxnSpLocks/>
            <a:stCxn id="9" idx="3"/>
          </p:cNvCxnSpPr>
          <p:nvPr/>
        </p:nvCxnSpPr>
        <p:spPr>
          <a:xfrm flipV="1">
            <a:off x="5606449" y="2832702"/>
            <a:ext cx="377662" cy="522482"/>
          </a:xfrm>
          <a:prstGeom prst="curvedConnector2">
            <a:avLst/>
          </a:prstGeom>
          <a:ln w="38100">
            <a:tailEnd type="triangle"/>
          </a:ln>
        </p:spPr>
        <p:style>
          <a:lnRef idx="1">
            <a:schemeClr val="dk1"/>
          </a:lnRef>
          <a:fillRef idx="0">
            <a:schemeClr val="dk1"/>
          </a:fillRef>
          <a:effectRef idx="0">
            <a:schemeClr val="dk1"/>
          </a:effectRef>
          <a:fontRef idx="minor">
            <a:schemeClr val="tx1"/>
          </a:fontRef>
        </p:style>
      </p:cxnSp>
      <p:sp>
        <p:nvSpPr>
          <p:cNvPr id="23" name="Rectangle : coins arrondis 22">
            <a:extLst>
              <a:ext uri="{FF2B5EF4-FFF2-40B4-BE49-F238E27FC236}">
                <a16:creationId xmlns:a16="http://schemas.microsoft.com/office/drawing/2014/main" id="{6964A85E-6FCC-3D90-2FB5-BFF123EE122A}"/>
              </a:ext>
            </a:extLst>
          </p:cNvPr>
          <p:cNvSpPr/>
          <p:nvPr/>
        </p:nvSpPr>
        <p:spPr>
          <a:xfrm>
            <a:off x="6880914" y="3301434"/>
            <a:ext cx="4169532" cy="1122490"/>
          </a:xfrm>
          <a:prstGeom prst="roundRect">
            <a:avLst/>
          </a:prstGeom>
          <a:ln>
            <a:solidFill>
              <a:srgbClr val="E8657C"/>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sp>
        <p:nvSpPr>
          <p:cNvPr id="24" name="ZoneTexte 23">
            <a:extLst>
              <a:ext uri="{FF2B5EF4-FFF2-40B4-BE49-F238E27FC236}">
                <a16:creationId xmlns:a16="http://schemas.microsoft.com/office/drawing/2014/main" id="{A2D665FA-2C25-FC4B-0540-F0ED8C082DB9}"/>
              </a:ext>
            </a:extLst>
          </p:cNvPr>
          <p:cNvSpPr txBox="1"/>
          <p:nvPr/>
        </p:nvSpPr>
        <p:spPr>
          <a:xfrm>
            <a:off x="7191365" y="3401014"/>
            <a:ext cx="3859081" cy="923330"/>
          </a:xfrm>
          <a:prstGeom prst="rect">
            <a:avLst/>
          </a:prstGeom>
          <a:noFill/>
        </p:spPr>
        <p:txBody>
          <a:bodyPr wrap="square" rtlCol="0">
            <a:spAutoFit/>
          </a:bodyPr>
          <a:lstStyle/>
          <a:p>
            <a:r>
              <a:rPr lang="fr-FR" dirty="0"/>
              <a:t>Si besoin,</a:t>
            </a:r>
            <a:r>
              <a:rPr lang="fr-FR" b="1" dirty="0"/>
              <a:t> cliquez ici </a:t>
            </a:r>
            <a:r>
              <a:rPr lang="fr-FR" dirty="0"/>
              <a:t>pour communiquer </a:t>
            </a:r>
            <a:br>
              <a:rPr lang="fr-FR" dirty="0"/>
            </a:br>
            <a:r>
              <a:rPr lang="fr-FR" dirty="0"/>
              <a:t>une information à votre expert</a:t>
            </a:r>
          </a:p>
        </p:txBody>
      </p:sp>
      <p:cxnSp>
        <p:nvCxnSpPr>
          <p:cNvPr id="25" name="Connecteur en arc 24">
            <a:extLst>
              <a:ext uri="{FF2B5EF4-FFF2-40B4-BE49-F238E27FC236}">
                <a16:creationId xmlns:a16="http://schemas.microsoft.com/office/drawing/2014/main" id="{B26B425E-17CB-3099-E9E7-53E90CE1E2F6}"/>
              </a:ext>
            </a:extLst>
          </p:cNvPr>
          <p:cNvCxnSpPr>
            <a:cxnSpLocks/>
          </p:cNvCxnSpPr>
          <p:nvPr/>
        </p:nvCxnSpPr>
        <p:spPr>
          <a:xfrm rot="16200000" flipV="1">
            <a:off x="7181113" y="2851088"/>
            <a:ext cx="460679" cy="440012"/>
          </a:xfrm>
          <a:prstGeom prst="curvedConnector3">
            <a:avLst>
              <a:gd name="adj1" fmla="val 50000"/>
            </a:avLst>
          </a:prstGeom>
          <a:ln w="38100">
            <a:tailEnd type="triangle"/>
          </a:ln>
        </p:spPr>
        <p:style>
          <a:lnRef idx="1">
            <a:schemeClr val="dk1"/>
          </a:lnRef>
          <a:fillRef idx="0">
            <a:schemeClr val="dk1"/>
          </a:fillRef>
          <a:effectRef idx="0">
            <a:schemeClr val="dk1"/>
          </a:effectRef>
          <a:fontRef idx="minor">
            <a:schemeClr val="tx1"/>
          </a:fontRef>
        </p:style>
      </p:cxnSp>
      <p:sp>
        <p:nvSpPr>
          <p:cNvPr id="3" name="Rectangle : coins arrondis 2">
            <a:extLst>
              <a:ext uri="{FF2B5EF4-FFF2-40B4-BE49-F238E27FC236}">
                <a16:creationId xmlns:a16="http://schemas.microsoft.com/office/drawing/2014/main" id="{7C377FA5-19EE-2A31-9FEE-931044804CB3}"/>
              </a:ext>
            </a:extLst>
          </p:cNvPr>
          <p:cNvSpPr/>
          <p:nvPr/>
        </p:nvSpPr>
        <p:spPr>
          <a:xfrm>
            <a:off x="605700" y="5229029"/>
            <a:ext cx="4568741" cy="763809"/>
          </a:xfrm>
          <a:prstGeom prst="roundRect">
            <a:avLst/>
          </a:prstGeom>
          <a:ln>
            <a:solidFill>
              <a:srgbClr val="E8657C"/>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sp>
        <p:nvSpPr>
          <p:cNvPr id="4" name="ZoneTexte 3">
            <a:extLst>
              <a:ext uri="{FF2B5EF4-FFF2-40B4-BE49-F238E27FC236}">
                <a16:creationId xmlns:a16="http://schemas.microsoft.com/office/drawing/2014/main" id="{B02EB395-9213-AA40-69DE-2F651F6725F6}"/>
              </a:ext>
            </a:extLst>
          </p:cNvPr>
          <p:cNvSpPr txBox="1"/>
          <p:nvPr/>
        </p:nvSpPr>
        <p:spPr>
          <a:xfrm>
            <a:off x="699825" y="5286212"/>
            <a:ext cx="4361460" cy="646331"/>
          </a:xfrm>
          <a:prstGeom prst="rect">
            <a:avLst/>
          </a:prstGeom>
          <a:noFill/>
        </p:spPr>
        <p:txBody>
          <a:bodyPr wrap="square" rtlCol="0">
            <a:spAutoFit/>
          </a:bodyPr>
          <a:lstStyle/>
          <a:p>
            <a:r>
              <a:rPr lang="fr-FR" b="1" dirty="0"/>
              <a:t>Ou glissez/déposez votre pièce dans cette zone </a:t>
            </a:r>
            <a:r>
              <a:rPr lang="fr-FR" dirty="0"/>
              <a:t>depuis votre ordinateur</a:t>
            </a:r>
          </a:p>
        </p:txBody>
      </p:sp>
      <p:cxnSp>
        <p:nvCxnSpPr>
          <p:cNvPr id="11" name="Connecteur en arc 10">
            <a:extLst>
              <a:ext uri="{FF2B5EF4-FFF2-40B4-BE49-F238E27FC236}">
                <a16:creationId xmlns:a16="http://schemas.microsoft.com/office/drawing/2014/main" id="{401FE90E-6781-F83C-51A8-024CFCB50D79}"/>
              </a:ext>
            </a:extLst>
          </p:cNvPr>
          <p:cNvCxnSpPr>
            <a:cxnSpLocks/>
            <a:stCxn id="3" idx="3"/>
          </p:cNvCxnSpPr>
          <p:nvPr/>
        </p:nvCxnSpPr>
        <p:spPr>
          <a:xfrm flipV="1">
            <a:off x="5174441" y="5097517"/>
            <a:ext cx="432008" cy="513417"/>
          </a:xfrm>
          <a:prstGeom prst="curvedConnector2">
            <a:avLst/>
          </a:prstGeom>
          <a:ln w="38100">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667764061"/>
      </p:ext>
    </p:extLst>
  </p:cSld>
  <p:clrMapOvr>
    <a:overrideClrMapping bg1="lt1" tx1="dk1" bg2="lt2" tx2="dk2" accent1="accent1" accent2="accent2" accent3="accent3" accent4="accent4" accent5="accent5" accent6="accent6" hlink="hlink" folHlink="folHlink"/>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B881B6-8FF4-BABE-1560-D2158A36283F}"/>
            </a:ext>
          </a:extLst>
        </p:cNvPr>
        <p:cNvGrpSpPr/>
        <p:nvPr/>
      </p:nvGrpSpPr>
      <p:grpSpPr>
        <a:xfrm>
          <a:off x="0" y="0"/>
          <a:ext cx="0" cy="0"/>
          <a:chOff x="0" y="0"/>
          <a:chExt cx="0" cy="0"/>
        </a:xfrm>
      </p:grpSpPr>
      <p:pic>
        <p:nvPicPr>
          <p:cNvPr id="8" name="Image 7">
            <a:extLst>
              <a:ext uri="{FF2B5EF4-FFF2-40B4-BE49-F238E27FC236}">
                <a16:creationId xmlns:a16="http://schemas.microsoft.com/office/drawing/2014/main" id="{B6046424-1EF5-62E1-CC8F-F9644CC50C7F}"/>
              </a:ext>
            </a:extLst>
          </p:cNvPr>
          <p:cNvPicPr>
            <a:picLocks noChangeAspect="1"/>
          </p:cNvPicPr>
          <p:nvPr/>
        </p:nvPicPr>
        <p:blipFill>
          <a:blip r:embed="rId3">
            <a:extLst>
              <a:ext uri="{BEBA8EAE-BF5A-486C-A8C5-ECC9F3942E4B}">
                <a14:imgProps xmlns:a14="http://schemas.microsoft.com/office/drawing/2010/main">
                  <a14:imgLayer r:embed="rId4">
                    <a14:imgEffect>
                      <a14:artisticBlur/>
                    </a14:imgEffect>
                  </a14:imgLayer>
                </a14:imgProps>
              </a:ext>
              <a:ext uri="{28A0092B-C50C-407E-A947-70E740481C1C}">
                <a14:useLocalDpi xmlns:a14="http://schemas.microsoft.com/office/drawing/2010/main" val="0"/>
              </a:ext>
            </a:extLst>
          </a:blip>
          <a:srcRect b="13991"/>
          <a:stretch>
            <a:fillRect/>
          </a:stretch>
        </p:blipFill>
        <p:spPr>
          <a:xfrm>
            <a:off x="901066" y="1318595"/>
            <a:ext cx="10389867" cy="4787076"/>
          </a:xfrm>
          <a:prstGeom prst="rect">
            <a:avLst/>
          </a:prstGeom>
          <a:noFill/>
          <a:ln>
            <a:solidFill>
              <a:srgbClr val="696C73"/>
            </a:solidFill>
          </a:ln>
        </p:spPr>
      </p:pic>
      <p:sp>
        <p:nvSpPr>
          <p:cNvPr id="2" name="Rectangle : coins arrondis 1">
            <a:extLst>
              <a:ext uri="{FF2B5EF4-FFF2-40B4-BE49-F238E27FC236}">
                <a16:creationId xmlns:a16="http://schemas.microsoft.com/office/drawing/2014/main" id="{2F1C31E8-EFE3-113D-FA88-B7932267A3E3}"/>
              </a:ext>
            </a:extLst>
          </p:cNvPr>
          <p:cNvSpPr/>
          <p:nvPr/>
        </p:nvSpPr>
        <p:spPr>
          <a:xfrm>
            <a:off x="2310734" y="2687624"/>
            <a:ext cx="7570529" cy="794529"/>
          </a:xfrm>
          <a:prstGeom prst="roundRect">
            <a:avLst/>
          </a:prstGeom>
          <a:ln>
            <a:solidFill>
              <a:srgbClr val="E8657C"/>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sp>
        <p:nvSpPr>
          <p:cNvPr id="3" name="Titre 1">
            <a:extLst>
              <a:ext uri="{FF2B5EF4-FFF2-40B4-BE49-F238E27FC236}">
                <a16:creationId xmlns:a16="http://schemas.microsoft.com/office/drawing/2014/main" id="{D73BD19A-E813-BCD2-80F8-5BAAA22C8B72}"/>
              </a:ext>
            </a:extLst>
          </p:cNvPr>
          <p:cNvSpPr txBox="1">
            <a:spLocks/>
          </p:cNvSpPr>
          <p:nvPr/>
        </p:nvSpPr>
        <p:spPr>
          <a:xfrm>
            <a:off x="2310734" y="2826295"/>
            <a:ext cx="7570529" cy="517185"/>
          </a:xfrm>
          <a:prstGeom prst="rect">
            <a:avLst/>
          </a:prstGeom>
        </p:spPr>
        <p:txBody>
          <a:bodyPr spcFirstLastPara="1" vert="horz" wrap="square" lIns="91425" tIns="91425" rIns="91425" bIns="91425" rtlCol="0" anchor="ctr" anchorCtr="0">
            <a:noAutofit/>
          </a:bodyPr>
          <a:lstStyle>
            <a:lvl1pPr algn="l" defTabSz="914400" rtl="0" eaLnBrk="1" latinLnBrk="0" hangingPunct="1">
              <a:lnSpc>
                <a:spcPct val="90000"/>
              </a:lnSpc>
              <a:spcBef>
                <a:spcPct val="0"/>
              </a:spcBef>
              <a:buNone/>
              <a:defRPr sz="2400" kern="1200">
                <a:solidFill>
                  <a:schemeClr val="tx1"/>
                </a:solidFill>
                <a:latin typeface="+mj-lt"/>
                <a:ea typeface="+mj-ea"/>
                <a:cs typeface="+mj-cs"/>
              </a:defRPr>
            </a:lvl1pPr>
          </a:lstStyle>
          <a:p>
            <a:pPr algn="ctr"/>
            <a:r>
              <a:rPr lang="fr-FR" dirty="0"/>
              <a:t>Déposez un document via « Mes fichiers »</a:t>
            </a:r>
          </a:p>
        </p:txBody>
      </p:sp>
      <p:grpSp>
        <p:nvGrpSpPr>
          <p:cNvPr id="4" name="Groupe 3">
            <a:extLst>
              <a:ext uri="{FF2B5EF4-FFF2-40B4-BE49-F238E27FC236}">
                <a16:creationId xmlns:a16="http://schemas.microsoft.com/office/drawing/2014/main" id="{AE655A12-D527-434A-A49B-3847AE46D3C4}"/>
              </a:ext>
            </a:extLst>
          </p:cNvPr>
          <p:cNvGrpSpPr/>
          <p:nvPr/>
        </p:nvGrpSpPr>
        <p:grpSpPr>
          <a:xfrm>
            <a:off x="2310734" y="3844463"/>
            <a:ext cx="7570529" cy="1738866"/>
            <a:chOff x="2310734" y="3844463"/>
            <a:chExt cx="7570529" cy="1989177"/>
          </a:xfrm>
        </p:grpSpPr>
        <p:sp>
          <p:nvSpPr>
            <p:cNvPr id="6" name="Rectangle : coins arrondis 5">
              <a:extLst>
                <a:ext uri="{FF2B5EF4-FFF2-40B4-BE49-F238E27FC236}">
                  <a16:creationId xmlns:a16="http://schemas.microsoft.com/office/drawing/2014/main" id="{95C57544-D9C5-31D0-3A5C-C45DAEF3023E}"/>
                </a:ext>
              </a:extLst>
            </p:cNvPr>
            <p:cNvSpPr/>
            <p:nvPr/>
          </p:nvSpPr>
          <p:spPr>
            <a:xfrm>
              <a:off x="2310734" y="3844463"/>
              <a:ext cx="7570529" cy="1989177"/>
            </a:xfrm>
            <a:prstGeom prst="roundRect">
              <a:avLst/>
            </a:prstGeom>
            <a:solidFill>
              <a:schemeClr val="lt1"/>
            </a:solidFill>
            <a:ln>
              <a:solidFill>
                <a:srgbClr val="E8657C"/>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fr-FR" dirty="0"/>
            </a:p>
          </p:txBody>
        </p:sp>
        <p:sp>
          <p:nvSpPr>
            <p:cNvPr id="7" name="ZoneTexte 6">
              <a:extLst>
                <a:ext uri="{FF2B5EF4-FFF2-40B4-BE49-F238E27FC236}">
                  <a16:creationId xmlns:a16="http://schemas.microsoft.com/office/drawing/2014/main" id="{2D719121-5F9C-BBBF-B4ED-98183F5065FF}"/>
                </a:ext>
              </a:extLst>
            </p:cNvPr>
            <p:cNvSpPr txBox="1"/>
            <p:nvPr/>
          </p:nvSpPr>
          <p:spPr>
            <a:xfrm>
              <a:off x="2497121" y="4079179"/>
              <a:ext cx="7197754" cy="1513949"/>
            </a:xfrm>
            <a:prstGeom prst="rect">
              <a:avLst/>
            </a:prstGeom>
            <a:noFill/>
            <a:ln>
              <a:noFill/>
            </a:ln>
          </p:spPr>
          <p:txBody>
            <a:bodyPr wrap="square">
              <a:spAutoFit/>
            </a:bodyPr>
            <a:lstStyle/>
            <a:p>
              <a:pPr>
                <a:spcAft>
                  <a:spcPts val="600"/>
                </a:spcAft>
              </a:pPr>
              <a:r>
                <a:rPr lang="fr-FR" sz="1600" b="1" dirty="0"/>
                <a:t>Déposez et rangez dans le dossier de votre choix</a:t>
              </a:r>
              <a:br>
                <a:rPr lang="fr-FR" sz="1600" b="1" dirty="0"/>
              </a:br>
              <a:r>
                <a:rPr lang="fr-FR" sz="1600" dirty="0"/>
                <a:t>Vous souhaitez déposer un fichier dans un répertoire ne figurant pas dans les accès rapides. Depuis l’onglet « Mes fichiers », sélectionnez un dossier, puis parcourez simplement tous vos répertoires pour déverser votre fichier dans la Zone de dépôt souhaitée.</a:t>
              </a:r>
              <a:endParaRPr lang="fr-FR" sz="1600" dirty="0">
                <a:solidFill>
                  <a:schemeClr val="accent5"/>
                </a:solidFill>
              </a:endParaRPr>
            </a:p>
          </p:txBody>
        </p:sp>
      </p:grpSp>
    </p:spTree>
    <p:extLst>
      <p:ext uri="{BB962C8B-B14F-4D97-AF65-F5344CB8AC3E}">
        <p14:creationId xmlns:p14="http://schemas.microsoft.com/office/powerpoint/2010/main" val="172325615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gradFill>
          <a:gsLst>
            <a:gs pos="0">
              <a:srgbClr val="E8657C"/>
            </a:gs>
            <a:gs pos="100000">
              <a:srgbClr val="FF0000"/>
            </a:gs>
          </a:gsLst>
          <a:lin ang="5400000" scaled="1"/>
        </a:gradFill>
        <a:effectLst/>
      </p:bgPr>
    </p:bg>
    <p:spTree>
      <p:nvGrpSpPr>
        <p:cNvPr id="1" name="">
          <a:extLst>
            <a:ext uri="{FF2B5EF4-FFF2-40B4-BE49-F238E27FC236}">
              <a16:creationId xmlns:a16="http://schemas.microsoft.com/office/drawing/2014/main" id="{7BB69F45-DF03-757A-D463-933B5980FE63}"/>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3CF14ABD-2D10-7ABE-4C94-1E75C2E14ACF}"/>
              </a:ext>
            </a:extLst>
          </p:cNvPr>
          <p:cNvSpPr>
            <a:spLocks noGrp="1"/>
          </p:cNvSpPr>
          <p:nvPr>
            <p:ph type="title"/>
          </p:nvPr>
        </p:nvSpPr>
        <p:spPr/>
        <p:txBody>
          <a:bodyPr/>
          <a:lstStyle/>
          <a:p>
            <a:r>
              <a:rPr lang="fr-FR" dirty="0"/>
              <a:t>Déposez un document via « Mes fichiers »</a:t>
            </a:r>
          </a:p>
        </p:txBody>
      </p:sp>
      <p:pic>
        <p:nvPicPr>
          <p:cNvPr id="5" name="Image 4">
            <a:extLst>
              <a:ext uri="{FF2B5EF4-FFF2-40B4-BE49-F238E27FC236}">
                <a16:creationId xmlns:a16="http://schemas.microsoft.com/office/drawing/2014/main" id="{F1F13331-9FEA-2AC0-6805-F2FA41B5D25D}"/>
              </a:ext>
            </a:extLst>
          </p:cNvPr>
          <p:cNvPicPr>
            <a:picLocks noChangeAspect="1"/>
          </p:cNvPicPr>
          <p:nvPr/>
        </p:nvPicPr>
        <p:blipFill>
          <a:blip r:embed="rId3">
            <a:extLst>
              <a:ext uri="{BEBA8EAE-BF5A-486C-A8C5-ECC9F3942E4B}">
                <a14:imgProps xmlns:a14="http://schemas.microsoft.com/office/drawing/2010/main">
                  <a14:imgLayer r:embed="rId4">
                    <a14:imgEffect>
                      <a14:sharpenSoften amount="-52000"/>
                    </a14:imgEffect>
                  </a14:imgLayer>
                </a14:imgProps>
              </a:ext>
              <a:ext uri="{28A0092B-C50C-407E-A947-70E740481C1C}">
                <a14:useLocalDpi xmlns:a14="http://schemas.microsoft.com/office/drawing/2010/main" val="0"/>
              </a:ext>
            </a:extLst>
          </a:blip>
          <a:srcRect b="13991"/>
          <a:stretch>
            <a:fillRect/>
          </a:stretch>
        </p:blipFill>
        <p:spPr>
          <a:xfrm>
            <a:off x="901066" y="1318595"/>
            <a:ext cx="10389867" cy="4787076"/>
          </a:xfrm>
          <a:prstGeom prst="rect">
            <a:avLst/>
          </a:prstGeom>
          <a:ln>
            <a:solidFill>
              <a:srgbClr val="696C73"/>
            </a:solidFill>
          </a:ln>
        </p:spPr>
      </p:pic>
      <p:sp>
        <p:nvSpPr>
          <p:cNvPr id="7" name="Ellipse 6">
            <a:extLst>
              <a:ext uri="{FF2B5EF4-FFF2-40B4-BE49-F238E27FC236}">
                <a16:creationId xmlns:a16="http://schemas.microsoft.com/office/drawing/2014/main" id="{4E932997-AA4B-77FC-1D4D-D462932E7669}"/>
              </a:ext>
            </a:extLst>
          </p:cNvPr>
          <p:cNvSpPr/>
          <p:nvPr/>
        </p:nvSpPr>
        <p:spPr>
          <a:xfrm>
            <a:off x="2035526" y="2157688"/>
            <a:ext cx="380998" cy="380998"/>
          </a:xfrm>
          <a:prstGeom prst="ellipse">
            <a:avLst/>
          </a:prstGeom>
          <a:no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3" name="Image 2">
            <a:extLst>
              <a:ext uri="{FF2B5EF4-FFF2-40B4-BE49-F238E27FC236}">
                <a16:creationId xmlns:a16="http://schemas.microsoft.com/office/drawing/2014/main" id="{05F3A125-FFFD-ECF4-D764-DE74417CC080}"/>
              </a:ext>
            </a:extLst>
          </p:cNvPr>
          <p:cNvPicPr>
            <a:picLocks noChangeAspect="1"/>
          </p:cNvPicPr>
          <p:nvPr/>
        </p:nvPicPr>
        <p:blipFill>
          <a:blip r:embed="rId5">
            <a:extLst>
              <a:ext uri="{28A0092B-C50C-407E-A947-70E740481C1C}">
                <a14:useLocalDpi xmlns:a14="http://schemas.microsoft.com/office/drawing/2010/main" val="0"/>
              </a:ext>
            </a:extLst>
          </a:blip>
          <a:srcRect t="16222" r="81320" b="78078"/>
          <a:stretch>
            <a:fillRect/>
          </a:stretch>
        </p:blipFill>
        <p:spPr>
          <a:xfrm>
            <a:off x="479005" y="2157686"/>
            <a:ext cx="2331308" cy="380999"/>
          </a:xfrm>
          <a:prstGeom prst="rect">
            <a:avLst/>
          </a:prstGeom>
          <a:ln w="12700">
            <a:solidFill>
              <a:schemeClr val="tx1"/>
            </a:solidFill>
          </a:ln>
        </p:spPr>
      </p:pic>
      <p:sp>
        <p:nvSpPr>
          <p:cNvPr id="9" name="Rectangle : coins arrondis 8">
            <a:extLst>
              <a:ext uri="{FF2B5EF4-FFF2-40B4-BE49-F238E27FC236}">
                <a16:creationId xmlns:a16="http://schemas.microsoft.com/office/drawing/2014/main" id="{CACD9C57-BF01-46BF-3FD9-849B1D3E6977}"/>
              </a:ext>
            </a:extLst>
          </p:cNvPr>
          <p:cNvSpPr/>
          <p:nvPr/>
        </p:nvSpPr>
        <p:spPr>
          <a:xfrm>
            <a:off x="1652535" y="2857500"/>
            <a:ext cx="3584027" cy="766805"/>
          </a:xfrm>
          <a:prstGeom prst="roundRect">
            <a:avLst/>
          </a:prstGeom>
          <a:ln>
            <a:solidFill>
              <a:srgbClr val="E8657C"/>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sp>
        <p:nvSpPr>
          <p:cNvPr id="8" name="ZoneTexte 7">
            <a:extLst>
              <a:ext uri="{FF2B5EF4-FFF2-40B4-BE49-F238E27FC236}">
                <a16:creationId xmlns:a16="http://schemas.microsoft.com/office/drawing/2014/main" id="{BAF432FF-65C2-6A84-91BD-D4DDBB3DAB6F}"/>
              </a:ext>
            </a:extLst>
          </p:cNvPr>
          <p:cNvSpPr txBox="1"/>
          <p:nvPr/>
        </p:nvSpPr>
        <p:spPr>
          <a:xfrm>
            <a:off x="1889335" y="2917737"/>
            <a:ext cx="3378873" cy="646331"/>
          </a:xfrm>
          <a:prstGeom prst="rect">
            <a:avLst/>
          </a:prstGeom>
          <a:noFill/>
        </p:spPr>
        <p:txBody>
          <a:bodyPr wrap="square" rtlCol="0">
            <a:spAutoFit/>
          </a:bodyPr>
          <a:lstStyle/>
          <a:p>
            <a:r>
              <a:rPr lang="fr-FR" b="1" dirty="0"/>
              <a:t>Cliquez ici </a:t>
            </a:r>
            <a:r>
              <a:rPr lang="fr-FR" dirty="0"/>
              <a:t>pour accéder à votre/vos dossier(s)</a:t>
            </a:r>
          </a:p>
        </p:txBody>
      </p:sp>
      <p:cxnSp>
        <p:nvCxnSpPr>
          <p:cNvPr id="13" name="Connecteur en arc 12">
            <a:extLst>
              <a:ext uri="{FF2B5EF4-FFF2-40B4-BE49-F238E27FC236}">
                <a16:creationId xmlns:a16="http://schemas.microsoft.com/office/drawing/2014/main" id="{0C9F7F7B-625D-2587-927E-40417A646891}"/>
              </a:ext>
            </a:extLst>
          </p:cNvPr>
          <p:cNvCxnSpPr>
            <a:cxnSpLocks/>
          </p:cNvCxnSpPr>
          <p:nvPr/>
        </p:nvCxnSpPr>
        <p:spPr>
          <a:xfrm rot="16200000" flipV="1">
            <a:off x="2013838" y="2369876"/>
            <a:ext cx="509313" cy="465936"/>
          </a:xfrm>
          <a:prstGeom prst="curvedConnector3">
            <a:avLst>
              <a:gd name="adj1" fmla="val 50000"/>
            </a:avLst>
          </a:prstGeom>
          <a:ln w="38100">
            <a:tailEnd type="triangle"/>
          </a:ln>
        </p:spPr>
        <p:style>
          <a:lnRef idx="1">
            <a:schemeClr val="dk1"/>
          </a:lnRef>
          <a:fillRef idx="0">
            <a:schemeClr val="dk1"/>
          </a:fillRef>
          <a:effectRef idx="0">
            <a:schemeClr val="dk1"/>
          </a:effectRef>
          <a:fontRef idx="minor">
            <a:schemeClr val="tx1"/>
          </a:fontRef>
        </p:style>
      </p:cxnSp>
      <p:sp>
        <p:nvSpPr>
          <p:cNvPr id="4" name="Google Shape;202;p43">
            <a:extLst>
              <a:ext uri="{FF2B5EF4-FFF2-40B4-BE49-F238E27FC236}">
                <a16:creationId xmlns:a16="http://schemas.microsoft.com/office/drawing/2014/main" id="{628CA542-6714-42FD-8A4A-970552FC0FF3}"/>
              </a:ext>
            </a:extLst>
          </p:cNvPr>
          <p:cNvSpPr/>
          <p:nvPr/>
        </p:nvSpPr>
        <p:spPr>
          <a:xfrm>
            <a:off x="1274192" y="4870819"/>
            <a:ext cx="5432400" cy="1690725"/>
          </a:xfrm>
          <a:prstGeom prst="roundRect">
            <a:avLst>
              <a:gd name="adj" fmla="val 16667"/>
            </a:avLst>
          </a:prstGeom>
          <a:solidFill>
            <a:schemeClr val="lt1"/>
          </a:solidFill>
          <a:ln w="19050" cap="flat" cmpd="sng">
            <a:solidFill>
              <a:srgbClr val="DF267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rgbClr val="DF2672"/>
              </a:solidFill>
              <a:highlight>
                <a:srgbClr val="DF2672"/>
              </a:highlight>
              <a:latin typeface="Arial"/>
              <a:ea typeface="Arial"/>
              <a:cs typeface="Arial"/>
              <a:sym typeface="Arial"/>
            </a:endParaRPr>
          </a:p>
        </p:txBody>
      </p:sp>
      <p:sp>
        <p:nvSpPr>
          <p:cNvPr id="6" name="Google Shape;203;p43">
            <a:extLst>
              <a:ext uri="{FF2B5EF4-FFF2-40B4-BE49-F238E27FC236}">
                <a16:creationId xmlns:a16="http://schemas.microsoft.com/office/drawing/2014/main" id="{FE739640-1CE8-402A-656C-F4AF7EDBF7E5}"/>
              </a:ext>
            </a:extLst>
          </p:cNvPr>
          <p:cNvSpPr txBox="1"/>
          <p:nvPr/>
        </p:nvSpPr>
        <p:spPr>
          <a:xfrm>
            <a:off x="1384715" y="4931371"/>
            <a:ext cx="5321877" cy="1569620"/>
          </a:xfrm>
          <a:prstGeom prst="rect">
            <a:avLst/>
          </a:prstGeom>
          <a:noFill/>
          <a:ln>
            <a:noFill/>
          </a:ln>
        </p:spPr>
        <p:txBody>
          <a:bodyPr spcFirstLastPara="1" wrap="square" lIns="91425" tIns="45700" rIns="91425" bIns="45700" anchor="t" anchorCtr="0">
            <a:spAutoFit/>
          </a:bodyPr>
          <a:lstStyle/>
          <a:p>
            <a:r>
              <a:rPr lang="fr-FR" sz="1600" b="1" dirty="0">
                <a:solidFill>
                  <a:schemeClr val="accent6"/>
                </a:solidFill>
                <a:latin typeface="Open Sans" panose="020B0606030504020204" pitchFamily="34" charset="0"/>
              </a:rPr>
              <a:t>Vous avez u</a:t>
            </a:r>
            <a:r>
              <a:rPr lang="fr-FR" sz="1600" b="1" i="0" u="none" strike="noStrike" cap="none" dirty="0">
                <a:solidFill>
                  <a:schemeClr val="accent6"/>
                </a:solidFill>
                <a:latin typeface="Open Sans" panose="020B0606030504020204" pitchFamily="34" charset="0"/>
                <a:sym typeface="Arial"/>
              </a:rPr>
              <a:t>ne facture enregistrée </a:t>
            </a:r>
            <a:r>
              <a:rPr lang="fr-FR" sz="1600" b="1" dirty="0">
                <a:solidFill>
                  <a:schemeClr val="accent6"/>
                </a:solidFill>
                <a:latin typeface="Open Sans" panose="020B0606030504020204" pitchFamily="34" charset="0"/>
                <a:sym typeface="Arial"/>
              </a:rPr>
              <a:t>sur votre ordinateur</a:t>
            </a:r>
            <a:r>
              <a:rPr lang="fr-FR" sz="1600" b="1" i="0" u="none" strike="noStrike" cap="none" dirty="0">
                <a:solidFill>
                  <a:schemeClr val="accent6"/>
                </a:solidFill>
                <a:latin typeface="Open Sans" panose="020B0606030504020204" pitchFamily="34" charset="0"/>
                <a:sym typeface="Arial"/>
              </a:rPr>
              <a:t> ?</a:t>
            </a:r>
          </a:p>
          <a:p>
            <a:r>
              <a:rPr lang="fr-FR" sz="1600" i="0" u="none" strike="noStrike" cap="none" dirty="0">
                <a:solidFill>
                  <a:schemeClr val="accent6"/>
                </a:solidFill>
                <a:latin typeface="Open Sans" panose="020B0606030504020204" pitchFamily="34" charset="0"/>
                <a:sym typeface="Arial"/>
              </a:rPr>
              <a:t>Partagez-la avec le cabinet en toute simplicité directement depuis l’onglet mes fichiers. Sélectionnez la société, le dossier dédié (Comptable) puis « Déposer ici ». Simple et immédiat.</a:t>
            </a:r>
            <a:endParaRPr dirty="0">
              <a:solidFill>
                <a:schemeClr val="accent6"/>
              </a:solidFill>
              <a:latin typeface="Open Sans" panose="020B0606030504020204" pitchFamily="34" charset="0"/>
            </a:endParaRPr>
          </a:p>
        </p:txBody>
      </p:sp>
    </p:spTree>
    <p:extLst>
      <p:ext uri="{BB962C8B-B14F-4D97-AF65-F5344CB8AC3E}">
        <p14:creationId xmlns:p14="http://schemas.microsoft.com/office/powerpoint/2010/main" val="677768985"/>
      </p:ext>
    </p:extLst>
  </p:cSld>
  <p:clrMapOvr>
    <a:overrideClrMapping bg1="lt1" tx1="dk1" bg2="lt2" tx2="dk2" accent1="accent1" accent2="accent2" accent3="accent3" accent4="accent4" accent5="accent5" accent6="accent6" hlink="hlink" folHlink="folHlink"/>
  </p:clrMapOvr>
</p:sld>
</file>

<file path=ppt/slides/slide17.xml><?xml version="1.0" encoding="utf-8"?>
<p:sld xmlns:a="http://schemas.openxmlformats.org/drawingml/2006/main" xmlns:r="http://schemas.openxmlformats.org/officeDocument/2006/relationships" xmlns:p="http://schemas.openxmlformats.org/presentationml/2006/main">
  <p:cSld>
    <p:bg>
      <p:bgPr>
        <a:gradFill>
          <a:gsLst>
            <a:gs pos="0">
              <a:srgbClr val="E8657C"/>
            </a:gs>
            <a:gs pos="100000">
              <a:srgbClr val="FF0000"/>
            </a:gs>
          </a:gsLst>
          <a:lin ang="5400000" scaled="1"/>
        </a:gradFill>
        <a:effectLst/>
      </p:bgPr>
    </p:bg>
    <p:spTree>
      <p:nvGrpSpPr>
        <p:cNvPr id="1" name="">
          <a:extLst>
            <a:ext uri="{FF2B5EF4-FFF2-40B4-BE49-F238E27FC236}">
              <a16:creationId xmlns:a16="http://schemas.microsoft.com/office/drawing/2014/main" id="{DE69E197-3813-FA49-19DE-464A2F77B3CD}"/>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64B20C11-2173-F12C-F664-23FD5F2AAD5E}"/>
              </a:ext>
            </a:extLst>
          </p:cNvPr>
          <p:cNvSpPr>
            <a:spLocks noGrp="1"/>
          </p:cNvSpPr>
          <p:nvPr>
            <p:ph type="title"/>
          </p:nvPr>
        </p:nvSpPr>
        <p:spPr/>
        <p:txBody>
          <a:bodyPr/>
          <a:lstStyle/>
          <a:p>
            <a:r>
              <a:rPr lang="fr-FR" dirty="0"/>
              <a:t>Déposez un document via « Mes fichiers »</a:t>
            </a:r>
          </a:p>
        </p:txBody>
      </p:sp>
      <p:pic>
        <p:nvPicPr>
          <p:cNvPr id="4" name="Image 3">
            <a:extLst>
              <a:ext uri="{FF2B5EF4-FFF2-40B4-BE49-F238E27FC236}">
                <a16:creationId xmlns:a16="http://schemas.microsoft.com/office/drawing/2014/main" id="{01B98E48-CD17-7EF4-ADF8-6E4C56DD840F}"/>
              </a:ext>
            </a:extLst>
          </p:cNvPr>
          <p:cNvPicPr>
            <a:picLocks noChangeAspect="1"/>
          </p:cNvPicPr>
          <p:nvPr/>
        </p:nvPicPr>
        <p:blipFill>
          <a:blip r:embed="rId3">
            <a:extLst>
              <a:ext uri="{BEBA8EAE-BF5A-486C-A8C5-ECC9F3942E4B}">
                <a14:imgProps xmlns:a14="http://schemas.microsoft.com/office/drawing/2010/main">
                  <a14:imgLayer r:embed="rId4">
                    <a14:imgEffect>
                      <a14:artisticBlur/>
                    </a14:imgEffect>
                  </a14:imgLayer>
                </a14:imgProps>
              </a:ext>
            </a:extLst>
          </a:blip>
          <a:stretch>
            <a:fillRect/>
          </a:stretch>
        </p:blipFill>
        <p:spPr>
          <a:xfrm>
            <a:off x="901066" y="1318595"/>
            <a:ext cx="10486735" cy="3392410"/>
          </a:xfrm>
          <a:prstGeom prst="rect">
            <a:avLst/>
          </a:prstGeom>
          <a:solidFill>
            <a:srgbClr val="E8657C"/>
          </a:solidFill>
          <a:ln>
            <a:solidFill>
              <a:srgbClr val="696C73"/>
            </a:solidFill>
          </a:ln>
        </p:spPr>
      </p:pic>
      <p:pic>
        <p:nvPicPr>
          <p:cNvPr id="10" name="Image 9">
            <a:extLst>
              <a:ext uri="{FF2B5EF4-FFF2-40B4-BE49-F238E27FC236}">
                <a16:creationId xmlns:a16="http://schemas.microsoft.com/office/drawing/2014/main" id="{81692C6D-D885-EDAD-4B5E-890D0825AC35}"/>
              </a:ext>
            </a:extLst>
          </p:cNvPr>
          <p:cNvPicPr>
            <a:picLocks noChangeAspect="1"/>
          </p:cNvPicPr>
          <p:nvPr/>
        </p:nvPicPr>
        <p:blipFill>
          <a:blip r:embed="rId5"/>
          <a:srcRect l="1308" t="51821" r="5230" b="31894"/>
          <a:stretch>
            <a:fillRect/>
          </a:stretch>
        </p:blipFill>
        <p:spPr>
          <a:xfrm>
            <a:off x="1038225" y="3105150"/>
            <a:ext cx="9801225" cy="552450"/>
          </a:xfrm>
          <a:prstGeom prst="rect">
            <a:avLst/>
          </a:prstGeom>
        </p:spPr>
        <p:style>
          <a:lnRef idx="2">
            <a:schemeClr val="dk1"/>
          </a:lnRef>
          <a:fillRef idx="1">
            <a:schemeClr val="lt1"/>
          </a:fillRef>
          <a:effectRef idx="0">
            <a:schemeClr val="dk1"/>
          </a:effectRef>
          <a:fontRef idx="minor">
            <a:schemeClr val="dk1"/>
          </a:fontRef>
        </p:style>
      </p:pic>
      <p:sp>
        <p:nvSpPr>
          <p:cNvPr id="11" name="Rectangle : coins arrondis 10">
            <a:extLst>
              <a:ext uri="{FF2B5EF4-FFF2-40B4-BE49-F238E27FC236}">
                <a16:creationId xmlns:a16="http://schemas.microsoft.com/office/drawing/2014/main" id="{A591B268-B66A-36DF-D64B-5BE4F7DC90A5}"/>
              </a:ext>
            </a:extLst>
          </p:cNvPr>
          <p:cNvSpPr/>
          <p:nvPr/>
        </p:nvSpPr>
        <p:spPr>
          <a:xfrm>
            <a:off x="1177159" y="4055557"/>
            <a:ext cx="3584027" cy="1096542"/>
          </a:xfrm>
          <a:prstGeom prst="roundRect">
            <a:avLst/>
          </a:prstGeom>
          <a:ln>
            <a:solidFill>
              <a:srgbClr val="E8657C"/>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sp>
        <p:nvSpPr>
          <p:cNvPr id="12" name="ZoneTexte 11">
            <a:extLst>
              <a:ext uri="{FF2B5EF4-FFF2-40B4-BE49-F238E27FC236}">
                <a16:creationId xmlns:a16="http://schemas.microsoft.com/office/drawing/2014/main" id="{95166E93-D0A0-FAD4-A69B-D4B5FF52D10A}"/>
              </a:ext>
            </a:extLst>
          </p:cNvPr>
          <p:cNvSpPr txBox="1"/>
          <p:nvPr/>
        </p:nvSpPr>
        <p:spPr>
          <a:xfrm>
            <a:off x="1351110" y="4153071"/>
            <a:ext cx="3378873" cy="923330"/>
          </a:xfrm>
          <a:prstGeom prst="rect">
            <a:avLst/>
          </a:prstGeom>
          <a:noFill/>
        </p:spPr>
        <p:txBody>
          <a:bodyPr wrap="square" rtlCol="0">
            <a:spAutoFit/>
          </a:bodyPr>
          <a:lstStyle/>
          <a:p>
            <a:r>
              <a:rPr lang="fr-FR" b="1" dirty="0"/>
              <a:t>Cliquez sur le nom du dossier </a:t>
            </a:r>
            <a:r>
              <a:rPr lang="fr-FR" dirty="0"/>
              <a:t>dans lequel vous souhaitez déposer vos pièces</a:t>
            </a:r>
          </a:p>
        </p:txBody>
      </p:sp>
      <p:cxnSp>
        <p:nvCxnSpPr>
          <p:cNvPr id="14" name="Connecteur en arc 13">
            <a:extLst>
              <a:ext uri="{FF2B5EF4-FFF2-40B4-BE49-F238E27FC236}">
                <a16:creationId xmlns:a16="http://schemas.microsoft.com/office/drawing/2014/main" id="{FD37F1AB-46E2-B132-081B-85D60F651F54}"/>
              </a:ext>
            </a:extLst>
          </p:cNvPr>
          <p:cNvCxnSpPr>
            <a:cxnSpLocks/>
          </p:cNvCxnSpPr>
          <p:nvPr/>
        </p:nvCxnSpPr>
        <p:spPr>
          <a:xfrm rot="16200000" flipV="1">
            <a:off x="1745294" y="3626926"/>
            <a:ext cx="659488" cy="498124"/>
          </a:xfrm>
          <a:prstGeom prst="curvedConnector3">
            <a:avLst>
              <a:gd name="adj1" fmla="val 50000"/>
            </a:avLst>
          </a:prstGeom>
          <a:ln w="38100">
            <a:tailEnd type="triangle"/>
          </a:ln>
        </p:spPr>
        <p:style>
          <a:lnRef idx="1">
            <a:schemeClr val="dk1"/>
          </a:lnRef>
          <a:fillRef idx="0">
            <a:schemeClr val="dk1"/>
          </a:fillRef>
          <a:effectRef idx="0">
            <a:schemeClr val="dk1"/>
          </a:effectRef>
          <a:fontRef idx="minor">
            <a:schemeClr val="tx1"/>
          </a:fontRef>
        </p:style>
      </p:cxnSp>
      <p:grpSp>
        <p:nvGrpSpPr>
          <p:cNvPr id="3" name="Google Shape;189;p13">
            <a:extLst>
              <a:ext uri="{FF2B5EF4-FFF2-40B4-BE49-F238E27FC236}">
                <a16:creationId xmlns:a16="http://schemas.microsoft.com/office/drawing/2014/main" id="{E0B8EDB0-0153-A1E4-38E7-CBBF96B45C49}"/>
              </a:ext>
            </a:extLst>
          </p:cNvPr>
          <p:cNvGrpSpPr/>
          <p:nvPr/>
        </p:nvGrpSpPr>
        <p:grpSpPr>
          <a:xfrm>
            <a:off x="6650182" y="4910016"/>
            <a:ext cx="4497557" cy="1767669"/>
            <a:chOff x="5853478" y="3526193"/>
            <a:chExt cx="5341055" cy="2417159"/>
          </a:xfrm>
        </p:grpSpPr>
        <p:sp>
          <p:nvSpPr>
            <p:cNvPr id="5" name="Google Shape;190;p13">
              <a:extLst>
                <a:ext uri="{FF2B5EF4-FFF2-40B4-BE49-F238E27FC236}">
                  <a16:creationId xmlns:a16="http://schemas.microsoft.com/office/drawing/2014/main" id="{4CDFF973-BA32-4317-5DBF-A213FCED92C9}"/>
                </a:ext>
              </a:extLst>
            </p:cNvPr>
            <p:cNvSpPr/>
            <p:nvPr/>
          </p:nvSpPr>
          <p:spPr>
            <a:xfrm>
              <a:off x="5853478" y="3526193"/>
              <a:ext cx="5278289" cy="2311944"/>
            </a:xfrm>
            <a:prstGeom prst="roundRect">
              <a:avLst>
                <a:gd name="adj" fmla="val 16667"/>
              </a:avLst>
            </a:prstGeom>
            <a:solidFill>
              <a:schemeClr val="lt1"/>
            </a:solidFill>
            <a:ln w="25400" cap="flat" cmpd="sng">
              <a:solidFill>
                <a:srgbClr val="03A9F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rgbClr val="696C73"/>
                </a:solidFill>
                <a:latin typeface="Arial"/>
                <a:ea typeface="Arial"/>
                <a:cs typeface="Arial"/>
                <a:sym typeface="Arial"/>
              </a:endParaRPr>
            </a:p>
          </p:txBody>
        </p:sp>
        <p:sp>
          <p:nvSpPr>
            <p:cNvPr id="6" name="Google Shape;192;p13">
              <a:extLst>
                <a:ext uri="{FF2B5EF4-FFF2-40B4-BE49-F238E27FC236}">
                  <a16:creationId xmlns:a16="http://schemas.microsoft.com/office/drawing/2014/main" id="{63F157D0-DA77-9613-5982-748FDBC26E39}"/>
                </a:ext>
              </a:extLst>
            </p:cNvPr>
            <p:cNvSpPr txBox="1"/>
            <p:nvPr/>
          </p:nvSpPr>
          <p:spPr>
            <a:xfrm>
              <a:off x="6021364" y="3691795"/>
              <a:ext cx="5173169" cy="2251557"/>
            </a:xfrm>
            <a:prstGeom prst="rect">
              <a:avLst/>
            </a:prstGeom>
            <a:noFill/>
            <a:ln>
              <a:noFill/>
            </a:ln>
          </p:spPr>
          <p:txBody>
            <a:bodyPr spcFirstLastPara="1" wrap="square" lIns="91425" tIns="45700" rIns="91425" bIns="45700" anchor="t" anchorCtr="0">
              <a:spAutoFit/>
            </a:bodyPr>
            <a:lstStyle/>
            <a:p>
              <a:pPr>
                <a:spcAft>
                  <a:spcPts val="600"/>
                </a:spcAft>
              </a:pPr>
              <a:r>
                <a:rPr lang="fr-FR" sz="1600" b="1" i="1" dirty="0">
                  <a:solidFill>
                    <a:schemeClr val="accent6"/>
                  </a:solidFill>
                  <a:latin typeface="Open Sans" panose="020B0606030504020204" pitchFamily="34" charset="0"/>
                  <a:ea typeface="Open Sans" panose="020B0606030504020204" pitchFamily="34" charset="0"/>
                  <a:cs typeface="Open Sans" panose="020B0606030504020204" pitchFamily="34" charset="0"/>
                </a:rPr>
                <a:t>Réforme ou pas, gardez</a:t>
              </a:r>
              <a:br>
                <a:rPr lang="fr-FR" sz="1600" b="1" i="1" dirty="0">
                  <a:solidFill>
                    <a:schemeClr val="accent6"/>
                  </a:solidFill>
                  <a:latin typeface="Open Sans" panose="020B0606030504020204" pitchFamily="34" charset="0"/>
                  <a:ea typeface="Open Sans" panose="020B0606030504020204" pitchFamily="34" charset="0"/>
                  <a:cs typeface="Open Sans" panose="020B0606030504020204" pitchFamily="34" charset="0"/>
                </a:rPr>
              </a:br>
              <a:r>
                <a:rPr lang="fr-FR" sz="1600" b="1" i="1" dirty="0">
                  <a:solidFill>
                    <a:schemeClr val="accent6"/>
                  </a:solidFill>
                  <a:latin typeface="Open Sans" panose="020B0606030504020204" pitchFamily="34" charset="0"/>
                  <a:ea typeface="Open Sans" panose="020B0606030504020204" pitchFamily="34" charset="0"/>
                  <a:cs typeface="Open Sans" panose="020B0606030504020204" pitchFamily="34" charset="0"/>
                </a:rPr>
                <a:t>le réflexe !</a:t>
              </a:r>
            </a:p>
            <a:p>
              <a:r>
                <a:rPr lang="fr-FR" sz="1600" i="1" dirty="0">
                  <a:solidFill>
                    <a:schemeClr val="accent6"/>
                  </a:solidFill>
                  <a:latin typeface="Open Sans" panose="020B0606030504020204" pitchFamily="34" charset="0"/>
                  <a:ea typeface="Open Sans" panose="020B0606030504020204" pitchFamily="34" charset="0"/>
                  <a:cs typeface="Open Sans" panose="020B0606030504020204" pitchFamily="34" charset="0"/>
                </a:rPr>
                <a:t>Déposez ici vos factures non-électroniques (étranger, péages, parking, carburant, restaurants &lt; 150€)</a:t>
              </a:r>
            </a:p>
          </p:txBody>
        </p:sp>
      </p:grpSp>
      <p:pic>
        <p:nvPicPr>
          <p:cNvPr id="7" name="Google Shape;323;p29">
            <a:extLst>
              <a:ext uri="{FF2B5EF4-FFF2-40B4-BE49-F238E27FC236}">
                <a16:creationId xmlns:a16="http://schemas.microsoft.com/office/drawing/2014/main" id="{83EF11DC-5272-F050-1AEF-34D1FEA91F41}"/>
              </a:ext>
            </a:extLst>
          </p:cNvPr>
          <p:cNvPicPr preferRelativeResize="0"/>
          <p:nvPr/>
        </p:nvPicPr>
        <p:blipFill rotWithShape="1">
          <a:blip r:embed="rId6">
            <a:alphaModFix/>
          </a:blip>
          <a:srcRect/>
          <a:stretch/>
        </p:blipFill>
        <p:spPr>
          <a:xfrm>
            <a:off x="10557165" y="4677778"/>
            <a:ext cx="635356" cy="552450"/>
          </a:xfrm>
          <a:prstGeom prst="rect">
            <a:avLst/>
          </a:prstGeom>
          <a:noFill/>
          <a:ln>
            <a:noFill/>
          </a:ln>
        </p:spPr>
      </p:pic>
    </p:spTree>
    <p:extLst>
      <p:ext uri="{BB962C8B-B14F-4D97-AF65-F5344CB8AC3E}">
        <p14:creationId xmlns:p14="http://schemas.microsoft.com/office/powerpoint/2010/main" val="2320648389"/>
      </p:ext>
    </p:extLst>
  </p:cSld>
  <p:clrMapOvr>
    <a:overrideClrMapping bg1="lt1" tx1="dk1" bg2="lt2" tx2="dk2" accent1="accent1" accent2="accent2" accent3="accent3" accent4="accent4" accent5="accent5" accent6="accent6" hlink="hlink" folHlink="folHlink"/>
  </p:clrMapOvr>
</p:sld>
</file>

<file path=ppt/slides/slide18.xml><?xml version="1.0" encoding="utf-8"?>
<p:sld xmlns:a="http://schemas.openxmlformats.org/drawingml/2006/main" xmlns:r="http://schemas.openxmlformats.org/officeDocument/2006/relationships" xmlns:p="http://schemas.openxmlformats.org/presentationml/2006/main">
  <p:cSld>
    <p:bg>
      <p:bgPr>
        <a:gradFill>
          <a:gsLst>
            <a:gs pos="0">
              <a:srgbClr val="E8657C"/>
            </a:gs>
            <a:gs pos="100000">
              <a:srgbClr val="FF0000"/>
            </a:gs>
          </a:gsLst>
          <a:lin ang="5400000" scaled="1"/>
        </a:gradFill>
        <a:effectLst/>
      </p:bgPr>
    </p:bg>
    <p:spTree>
      <p:nvGrpSpPr>
        <p:cNvPr id="1" name="">
          <a:extLst>
            <a:ext uri="{FF2B5EF4-FFF2-40B4-BE49-F238E27FC236}">
              <a16:creationId xmlns:a16="http://schemas.microsoft.com/office/drawing/2014/main" id="{77CB17FA-3C01-ECF8-EE63-95D030C73033}"/>
            </a:ext>
          </a:extLst>
        </p:cNvPr>
        <p:cNvGrpSpPr/>
        <p:nvPr/>
      </p:nvGrpSpPr>
      <p:grpSpPr>
        <a:xfrm>
          <a:off x="0" y="0"/>
          <a:ext cx="0" cy="0"/>
          <a:chOff x="0" y="0"/>
          <a:chExt cx="0" cy="0"/>
        </a:xfrm>
      </p:grpSpPr>
      <p:pic>
        <p:nvPicPr>
          <p:cNvPr id="4" name="Image 3">
            <a:extLst>
              <a:ext uri="{FF2B5EF4-FFF2-40B4-BE49-F238E27FC236}">
                <a16:creationId xmlns:a16="http://schemas.microsoft.com/office/drawing/2014/main" id="{A90E2B02-D0DE-6003-31D0-75C94FB38487}"/>
              </a:ext>
            </a:extLst>
          </p:cNvPr>
          <p:cNvPicPr>
            <a:picLocks noChangeAspect="1"/>
          </p:cNvPicPr>
          <p:nvPr/>
        </p:nvPicPr>
        <p:blipFill>
          <a:blip r:embed="rId3">
            <a:extLst>
              <a:ext uri="{BEBA8EAE-BF5A-486C-A8C5-ECC9F3942E4B}">
                <a14:imgProps xmlns:a14="http://schemas.microsoft.com/office/drawing/2010/main">
                  <a14:imgLayer r:embed="rId4">
                    <a14:imgEffect>
                      <a14:artisticBlur/>
                    </a14:imgEffect>
                  </a14:imgLayer>
                </a14:imgProps>
              </a:ext>
            </a:extLst>
          </a:blip>
          <a:stretch>
            <a:fillRect/>
          </a:stretch>
        </p:blipFill>
        <p:spPr>
          <a:xfrm>
            <a:off x="901065" y="1318595"/>
            <a:ext cx="10389867" cy="4912338"/>
          </a:xfrm>
          <a:prstGeom prst="rect">
            <a:avLst/>
          </a:prstGeom>
          <a:ln>
            <a:solidFill>
              <a:srgbClr val="696C73"/>
            </a:solidFill>
          </a:ln>
        </p:spPr>
      </p:pic>
      <p:sp>
        <p:nvSpPr>
          <p:cNvPr id="2" name="Titre 1">
            <a:extLst>
              <a:ext uri="{FF2B5EF4-FFF2-40B4-BE49-F238E27FC236}">
                <a16:creationId xmlns:a16="http://schemas.microsoft.com/office/drawing/2014/main" id="{0A96A6A6-64B7-DFD4-3235-778494E991DB}"/>
              </a:ext>
            </a:extLst>
          </p:cNvPr>
          <p:cNvSpPr>
            <a:spLocks noGrp="1"/>
          </p:cNvSpPr>
          <p:nvPr>
            <p:ph type="title"/>
          </p:nvPr>
        </p:nvSpPr>
        <p:spPr/>
        <p:txBody>
          <a:bodyPr/>
          <a:lstStyle/>
          <a:p>
            <a:r>
              <a:rPr lang="fr-FR" dirty="0"/>
              <a:t>Déposez un document via « Mes fichiers »</a:t>
            </a:r>
          </a:p>
        </p:txBody>
      </p:sp>
      <p:sp>
        <p:nvSpPr>
          <p:cNvPr id="9" name="Rectangle : coins arrondis 8">
            <a:extLst>
              <a:ext uri="{FF2B5EF4-FFF2-40B4-BE49-F238E27FC236}">
                <a16:creationId xmlns:a16="http://schemas.microsoft.com/office/drawing/2014/main" id="{7D783A94-7050-2865-953B-C42129AFDC6E}"/>
              </a:ext>
            </a:extLst>
          </p:cNvPr>
          <p:cNvSpPr/>
          <p:nvPr/>
        </p:nvSpPr>
        <p:spPr>
          <a:xfrm>
            <a:off x="1090909" y="4250549"/>
            <a:ext cx="3584027" cy="766805"/>
          </a:xfrm>
          <a:prstGeom prst="roundRect">
            <a:avLst/>
          </a:prstGeom>
          <a:ln>
            <a:solidFill>
              <a:srgbClr val="E8657C"/>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sp>
        <p:nvSpPr>
          <p:cNvPr id="8" name="ZoneTexte 7">
            <a:extLst>
              <a:ext uri="{FF2B5EF4-FFF2-40B4-BE49-F238E27FC236}">
                <a16:creationId xmlns:a16="http://schemas.microsoft.com/office/drawing/2014/main" id="{B09D3FD8-84EB-AAFE-7664-B503306E98AF}"/>
              </a:ext>
            </a:extLst>
          </p:cNvPr>
          <p:cNvSpPr txBox="1"/>
          <p:nvPr/>
        </p:nvSpPr>
        <p:spPr>
          <a:xfrm>
            <a:off x="1296063" y="4451675"/>
            <a:ext cx="3378873" cy="369332"/>
          </a:xfrm>
          <a:prstGeom prst="rect">
            <a:avLst/>
          </a:prstGeom>
          <a:noFill/>
        </p:spPr>
        <p:txBody>
          <a:bodyPr wrap="square" rtlCol="0">
            <a:spAutoFit/>
          </a:bodyPr>
          <a:lstStyle/>
          <a:p>
            <a:r>
              <a:rPr lang="fr-FR" b="1" dirty="0"/>
              <a:t>Cliquez </a:t>
            </a:r>
            <a:r>
              <a:rPr lang="fr-FR" dirty="0"/>
              <a:t>sur </a:t>
            </a:r>
            <a:r>
              <a:rPr lang="fr-FR" b="1" dirty="0"/>
              <a:t>ZONE DE DEPOT</a:t>
            </a:r>
          </a:p>
        </p:txBody>
      </p:sp>
      <p:cxnSp>
        <p:nvCxnSpPr>
          <p:cNvPr id="13" name="Connecteur en arc 12">
            <a:extLst>
              <a:ext uri="{FF2B5EF4-FFF2-40B4-BE49-F238E27FC236}">
                <a16:creationId xmlns:a16="http://schemas.microsoft.com/office/drawing/2014/main" id="{31F461CA-A37E-D059-B64E-5BEDDE75EB09}"/>
              </a:ext>
            </a:extLst>
          </p:cNvPr>
          <p:cNvCxnSpPr>
            <a:cxnSpLocks/>
          </p:cNvCxnSpPr>
          <p:nvPr/>
        </p:nvCxnSpPr>
        <p:spPr>
          <a:xfrm rot="5400000">
            <a:off x="2036861" y="5110158"/>
            <a:ext cx="522050" cy="336447"/>
          </a:xfrm>
          <a:prstGeom prst="curvedConnector3">
            <a:avLst>
              <a:gd name="adj1" fmla="val 50000"/>
            </a:avLst>
          </a:prstGeom>
          <a:ln w="38100">
            <a:tailEnd type="triangle"/>
          </a:ln>
        </p:spPr>
        <p:style>
          <a:lnRef idx="1">
            <a:schemeClr val="dk1"/>
          </a:lnRef>
          <a:fillRef idx="0">
            <a:schemeClr val="dk1"/>
          </a:fillRef>
          <a:effectRef idx="0">
            <a:schemeClr val="dk1"/>
          </a:effectRef>
          <a:fontRef idx="minor">
            <a:schemeClr val="tx1"/>
          </a:fontRef>
        </p:style>
      </p:cxnSp>
      <p:pic>
        <p:nvPicPr>
          <p:cNvPr id="10" name="Image 9">
            <a:extLst>
              <a:ext uri="{FF2B5EF4-FFF2-40B4-BE49-F238E27FC236}">
                <a16:creationId xmlns:a16="http://schemas.microsoft.com/office/drawing/2014/main" id="{5104033F-C511-B798-1478-A4328B72083C}"/>
              </a:ext>
            </a:extLst>
          </p:cNvPr>
          <p:cNvPicPr>
            <a:picLocks noChangeAspect="1"/>
          </p:cNvPicPr>
          <p:nvPr/>
        </p:nvPicPr>
        <p:blipFill>
          <a:blip r:embed="rId5"/>
          <a:srcRect t="84521" r="7253" b="9688"/>
          <a:stretch>
            <a:fillRect/>
          </a:stretch>
        </p:blipFill>
        <p:spPr>
          <a:xfrm>
            <a:off x="901065" y="5539405"/>
            <a:ext cx="9636307" cy="284452"/>
          </a:xfrm>
          <a:prstGeom prst="rect">
            <a:avLst/>
          </a:prstGeom>
          <a:ln>
            <a:solidFill>
              <a:schemeClr val="tx1"/>
            </a:solidFill>
          </a:ln>
        </p:spPr>
      </p:pic>
    </p:spTree>
    <p:extLst>
      <p:ext uri="{BB962C8B-B14F-4D97-AF65-F5344CB8AC3E}">
        <p14:creationId xmlns:p14="http://schemas.microsoft.com/office/powerpoint/2010/main" val="3343535631"/>
      </p:ext>
    </p:extLst>
  </p:cSld>
  <p:clrMapOvr>
    <a:overrideClrMapping bg1="lt1" tx1="dk1" bg2="lt2" tx2="dk2" accent1="accent1" accent2="accent2" accent3="accent3" accent4="accent4" accent5="accent5" accent6="accent6" hlink="hlink" folHlink="folHlink"/>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6086E9-8BF3-CFDB-6E9B-AFADDC5C57D2}"/>
            </a:ext>
          </a:extLst>
        </p:cNvPr>
        <p:cNvGrpSpPr/>
        <p:nvPr/>
      </p:nvGrpSpPr>
      <p:grpSpPr>
        <a:xfrm>
          <a:off x="0" y="0"/>
          <a:ext cx="0" cy="0"/>
          <a:chOff x="0" y="0"/>
          <a:chExt cx="0" cy="0"/>
        </a:xfrm>
      </p:grpSpPr>
      <p:pic>
        <p:nvPicPr>
          <p:cNvPr id="3" name="Image 2">
            <a:extLst>
              <a:ext uri="{FF2B5EF4-FFF2-40B4-BE49-F238E27FC236}">
                <a16:creationId xmlns:a16="http://schemas.microsoft.com/office/drawing/2014/main" id="{6F0E6D74-0A9B-C2C5-54FD-3AE431DC6A08}"/>
              </a:ext>
            </a:extLst>
          </p:cNvPr>
          <p:cNvPicPr>
            <a:picLocks noChangeAspect="1"/>
          </p:cNvPicPr>
          <p:nvPr/>
        </p:nvPicPr>
        <p:blipFill>
          <a:blip r:embed="rId2">
            <a:extLst>
              <a:ext uri="{BEBA8EAE-BF5A-486C-A8C5-ECC9F3942E4B}">
                <a14:imgProps xmlns:a14="http://schemas.microsoft.com/office/drawing/2010/main">
                  <a14:imgLayer r:embed="rId3">
                    <a14:imgEffect>
                      <a14:artisticBlur/>
                    </a14:imgEffect>
                  </a14:imgLayer>
                </a14:imgProps>
              </a:ext>
            </a:extLst>
          </a:blip>
          <a:stretch>
            <a:fillRect/>
          </a:stretch>
        </p:blipFill>
        <p:spPr>
          <a:xfrm>
            <a:off x="901065" y="1318593"/>
            <a:ext cx="10200026" cy="4899317"/>
          </a:xfrm>
          <a:prstGeom prst="rect">
            <a:avLst/>
          </a:prstGeom>
          <a:ln>
            <a:solidFill>
              <a:srgbClr val="696C73"/>
            </a:solidFill>
          </a:ln>
        </p:spPr>
      </p:pic>
      <p:sp>
        <p:nvSpPr>
          <p:cNvPr id="2" name="Titre 1">
            <a:extLst>
              <a:ext uri="{FF2B5EF4-FFF2-40B4-BE49-F238E27FC236}">
                <a16:creationId xmlns:a16="http://schemas.microsoft.com/office/drawing/2014/main" id="{2A14CB53-E130-0F5E-DACE-D576928896AB}"/>
              </a:ext>
            </a:extLst>
          </p:cNvPr>
          <p:cNvSpPr>
            <a:spLocks noGrp="1"/>
          </p:cNvSpPr>
          <p:nvPr>
            <p:ph type="title"/>
          </p:nvPr>
        </p:nvSpPr>
        <p:spPr/>
        <p:txBody>
          <a:bodyPr/>
          <a:lstStyle/>
          <a:p>
            <a:r>
              <a:rPr lang="fr-FR" dirty="0"/>
              <a:t>Déposez un document via « Mes fichiers »</a:t>
            </a:r>
          </a:p>
        </p:txBody>
      </p:sp>
      <p:sp>
        <p:nvSpPr>
          <p:cNvPr id="9" name="Rectangle : coins arrondis 8">
            <a:extLst>
              <a:ext uri="{FF2B5EF4-FFF2-40B4-BE49-F238E27FC236}">
                <a16:creationId xmlns:a16="http://schemas.microsoft.com/office/drawing/2014/main" id="{4B9BC1CE-5FC4-F426-9566-7B22802D373A}"/>
              </a:ext>
            </a:extLst>
          </p:cNvPr>
          <p:cNvSpPr/>
          <p:nvPr/>
        </p:nvSpPr>
        <p:spPr>
          <a:xfrm>
            <a:off x="565638" y="2151486"/>
            <a:ext cx="4064235" cy="766805"/>
          </a:xfrm>
          <a:prstGeom prst="roundRect">
            <a:avLst/>
          </a:prstGeom>
          <a:ln>
            <a:solidFill>
              <a:srgbClr val="E8657C"/>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sp>
        <p:nvSpPr>
          <p:cNvPr id="8" name="ZoneTexte 7">
            <a:extLst>
              <a:ext uri="{FF2B5EF4-FFF2-40B4-BE49-F238E27FC236}">
                <a16:creationId xmlns:a16="http://schemas.microsoft.com/office/drawing/2014/main" id="{81A32BA1-32AC-0F89-93B1-B61A00052194}"/>
              </a:ext>
            </a:extLst>
          </p:cNvPr>
          <p:cNvSpPr txBox="1"/>
          <p:nvPr/>
        </p:nvSpPr>
        <p:spPr>
          <a:xfrm>
            <a:off x="741179" y="2221782"/>
            <a:ext cx="3713151" cy="646331"/>
          </a:xfrm>
          <a:prstGeom prst="rect">
            <a:avLst/>
          </a:prstGeom>
          <a:noFill/>
        </p:spPr>
        <p:txBody>
          <a:bodyPr wrap="square" rtlCol="0">
            <a:spAutoFit/>
          </a:bodyPr>
          <a:lstStyle/>
          <a:p>
            <a:r>
              <a:rPr lang="fr-FR" b="1" dirty="0"/>
              <a:t>Cliquez </a:t>
            </a:r>
            <a:r>
              <a:rPr lang="fr-FR" dirty="0"/>
              <a:t>sur </a:t>
            </a:r>
            <a:r>
              <a:rPr lang="fr-FR" b="1" dirty="0"/>
              <a:t>le répertoire </a:t>
            </a:r>
            <a:r>
              <a:rPr lang="fr-FR" dirty="0"/>
              <a:t>correspondant à votre document</a:t>
            </a:r>
          </a:p>
        </p:txBody>
      </p:sp>
      <p:pic>
        <p:nvPicPr>
          <p:cNvPr id="7" name="Image 6">
            <a:extLst>
              <a:ext uri="{FF2B5EF4-FFF2-40B4-BE49-F238E27FC236}">
                <a16:creationId xmlns:a16="http://schemas.microsoft.com/office/drawing/2014/main" id="{FEF8FCBC-2ED5-F8D5-F71D-DC81DB41E57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90909" y="3388356"/>
            <a:ext cx="3314700" cy="2717800"/>
          </a:xfrm>
          <a:prstGeom prst="rect">
            <a:avLst/>
          </a:prstGeom>
          <a:ln>
            <a:solidFill>
              <a:srgbClr val="696C73"/>
            </a:solidFill>
          </a:ln>
        </p:spPr>
      </p:pic>
      <p:cxnSp>
        <p:nvCxnSpPr>
          <p:cNvPr id="13" name="Connecteur en arc 12">
            <a:extLst>
              <a:ext uri="{FF2B5EF4-FFF2-40B4-BE49-F238E27FC236}">
                <a16:creationId xmlns:a16="http://schemas.microsoft.com/office/drawing/2014/main" id="{FCA84C0F-D83E-6916-E551-3FBF7B948ECC}"/>
              </a:ext>
            </a:extLst>
          </p:cNvPr>
          <p:cNvCxnSpPr>
            <a:cxnSpLocks/>
            <a:stCxn id="9" idx="2"/>
          </p:cNvCxnSpPr>
          <p:nvPr/>
        </p:nvCxnSpPr>
        <p:spPr>
          <a:xfrm rot="16200000" flipH="1">
            <a:off x="2256560" y="3259486"/>
            <a:ext cx="832895" cy="150503"/>
          </a:xfrm>
          <a:prstGeom prst="curvedConnector3">
            <a:avLst>
              <a:gd name="adj1" fmla="val 50000"/>
            </a:avLst>
          </a:prstGeom>
          <a:ln w="38100">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0622868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465F5678-6C1B-76D4-1DB9-ABBD2974CA6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12214" y="1741648"/>
            <a:ext cx="3175000" cy="3175000"/>
          </a:xfrm>
          <a:prstGeom prst="rect">
            <a:avLst/>
          </a:prstGeom>
        </p:spPr>
      </p:pic>
      <p:sp>
        <p:nvSpPr>
          <p:cNvPr id="10" name="Google Shape;47;p1">
            <a:extLst>
              <a:ext uri="{FF2B5EF4-FFF2-40B4-BE49-F238E27FC236}">
                <a16:creationId xmlns:a16="http://schemas.microsoft.com/office/drawing/2014/main" id="{FF9A8273-B2CF-6933-2DCD-80BA2AC0042B}"/>
              </a:ext>
            </a:extLst>
          </p:cNvPr>
          <p:cNvSpPr txBox="1">
            <a:spLocks noGrp="1"/>
          </p:cNvSpPr>
          <p:nvPr>
            <p:ph type="subTitle" idx="1"/>
          </p:nvPr>
        </p:nvSpPr>
        <p:spPr>
          <a:xfrm>
            <a:off x="781931" y="3366417"/>
            <a:ext cx="4818761" cy="2430376"/>
          </a:xfrm>
          <a:prstGeom prst="rect">
            <a:avLst/>
          </a:prstGeom>
          <a:noFill/>
          <a:ln>
            <a:noFill/>
          </a:ln>
        </p:spPr>
        <p:txBody>
          <a:bodyPr spcFirstLastPara="1" wrap="square" lIns="91425" tIns="91425" rIns="91425" bIns="91425" anchor="t" anchorCtr="0">
            <a:noAutofit/>
          </a:bodyPr>
          <a:lstStyle/>
          <a:p>
            <a:pPr marL="50800" indent="0" algn="just">
              <a:buNone/>
            </a:pPr>
            <a:r>
              <a:rPr lang="fr-FR" sz="1600" dirty="0"/>
              <a:t>La qualité de notre relation est notre priorité. C’est pourquoi nous mettons à votre disposition ce portail collaboratif pour fluidifier nos échanges et sécuriser vos documents.</a:t>
            </a:r>
          </a:p>
          <a:p>
            <a:pPr marL="50800" indent="0" algn="just">
              <a:buNone/>
            </a:pPr>
            <a:r>
              <a:rPr lang="fr-FR" sz="1600" dirty="0"/>
              <a:t>Ce support a été conçu pour vous accompagner pas à pas sur </a:t>
            </a:r>
            <a:r>
              <a:rPr lang="fr-FR" sz="1600" b="1" dirty="0"/>
              <a:t>la plateforme web</a:t>
            </a:r>
            <a:r>
              <a:rPr lang="fr-FR" sz="1600" dirty="0"/>
              <a:t>. Retrouvez-y l'ensemble des fonctionnalités clés pour faciliter votre prise en main.</a:t>
            </a:r>
          </a:p>
          <a:p>
            <a:pPr marL="50800" indent="0" algn="ctr">
              <a:buNone/>
            </a:pPr>
            <a:r>
              <a:rPr lang="fr-FR" sz="1600" b="1" dirty="0"/>
              <a:t>Laissez-vous guider !</a:t>
            </a:r>
          </a:p>
        </p:txBody>
      </p:sp>
      <p:sp>
        <p:nvSpPr>
          <p:cNvPr id="11" name="ZoneTexte 10">
            <a:extLst>
              <a:ext uri="{FF2B5EF4-FFF2-40B4-BE49-F238E27FC236}">
                <a16:creationId xmlns:a16="http://schemas.microsoft.com/office/drawing/2014/main" id="{93A15D85-23B4-B4A2-9DEF-BEEF2483769A}"/>
              </a:ext>
            </a:extLst>
          </p:cNvPr>
          <p:cNvSpPr txBox="1"/>
          <p:nvPr/>
        </p:nvSpPr>
        <p:spPr>
          <a:xfrm>
            <a:off x="916213" y="2447591"/>
            <a:ext cx="4550196" cy="646331"/>
          </a:xfrm>
          <a:prstGeom prst="rect">
            <a:avLst/>
          </a:prstGeom>
          <a:noFill/>
        </p:spPr>
        <p:txBody>
          <a:bodyPr wrap="square">
            <a:spAutoFit/>
          </a:bodyPr>
          <a:lstStyle/>
          <a:p>
            <a:pPr algn="ctr">
              <a:buNone/>
            </a:pPr>
            <a:r>
              <a:rPr lang="fr-FR" b="1" dirty="0">
                <a:latin typeface="Open Sans" panose="020B0606030504020204" pitchFamily="34" charset="0"/>
                <a:ea typeface="Open Sans" panose="020B0606030504020204" pitchFamily="34" charset="0"/>
                <a:cs typeface="Open Sans" panose="020B0606030504020204" pitchFamily="34" charset="0"/>
              </a:rPr>
              <a:t>GUIDE D'UTILISATION DE LA PLATEFORME WEB</a:t>
            </a:r>
          </a:p>
        </p:txBody>
      </p:sp>
      <p:sp>
        <p:nvSpPr>
          <p:cNvPr id="4" name="Google Shape;40;p1">
            <a:extLst>
              <a:ext uri="{FF2B5EF4-FFF2-40B4-BE49-F238E27FC236}">
                <a16:creationId xmlns:a16="http://schemas.microsoft.com/office/drawing/2014/main" id="{F88A74E2-B17D-0DD7-FF9E-28595B3F6E37}"/>
              </a:ext>
            </a:extLst>
          </p:cNvPr>
          <p:cNvSpPr txBox="1">
            <a:spLocks/>
          </p:cNvSpPr>
          <p:nvPr/>
        </p:nvSpPr>
        <p:spPr>
          <a:xfrm>
            <a:off x="916213" y="782999"/>
            <a:ext cx="4550196" cy="841800"/>
          </a:xfrm>
          <a:prstGeom prst="rect">
            <a:avLst/>
          </a:prstGeom>
          <a:noFill/>
          <a:ln>
            <a:noFill/>
          </a:ln>
        </p:spPr>
        <p:txBody>
          <a:bodyPr spcFirstLastPara="1" vert="horz" wrap="square" lIns="91425" tIns="91425" rIns="91425" bIns="91425" rtlCol="0" anchor="ctr"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spcBef>
                <a:spcPts val="0"/>
              </a:spcBef>
              <a:buClr>
                <a:schemeClr val="dk1"/>
              </a:buClr>
              <a:buSzPts val="4400"/>
              <a:buFont typeface="Open Sans"/>
              <a:buNone/>
            </a:pPr>
            <a:r>
              <a:rPr lang="fr-FR" sz="3200" dirty="0">
                <a:solidFill>
                  <a:schemeClr val="accent6"/>
                </a:solidFill>
              </a:rPr>
              <a:t>Yvan Expertise</a:t>
            </a:r>
          </a:p>
        </p:txBody>
      </p:sp>
      <p:sp>
        <p:nvSpPr>
          <p:cNvPr id="6" name="Google Shape;43;p1">
            <a:extLst>
              <a:ext uri="{FF2B5EF4-FFF2-40B4-BE49-F238E27FC236}">
                <a16:creationId xmlns:a16="http://schemas.microsoft.com/office/drawing/2014/main" id="{9DBE0B35-AE56-B044-1225-6009C03FD54A}"/>
              </a:ext>
            </a:extLst>
          </p:cNvPr>
          <p:cNvSpPr txBox="1"/>
          <p:nvPr/>
        </p:nvSpPr>
        <p:spPr>
          <a:xfrm>
            <a:off x="916212" y="1586208"/>
            <a:ext cx="4684479" cy="40006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fr-FR" sz="2000" b="1" dirty="0">
                <a:solidFill>
                  <a:schemeClr val="accent6"/>
                </a:solidFill>
                <a:latin typeface="Open Sans"/>
                <a:ea typeface="Open Sans"/>
                <a:cs typeface="Open Sans"/>
                <a:sym typeface="Open Sans"/>
              </a:rPr>
              <a:t>LE PORTAIL </a:t>
            </a:r>
            <a:r>
              <a:rPr lang="fr-FR" sz="2000" b="1" i="0" u="none" strike="noStrike" cap="none" dirty="0">
                <a:solidFill>
                  <a:schemeClr val="accent6"/>
                </a:solidFill>
                <a:latin typeface="Open Sans"/>
                <a:ea typeface="Open Sans"/>
                <a:cs typeface="Open Sans"/>
                <a:sym typeface="Open Sans"/>
              </a:rPr>
              <a:t>DU CABINET</a:t>
            </a:r>
            <a:endParaRPr lang="fr-FR" dirty="0"/>
          </a:p>
        </p:txBody>
      </p:sp>
    </p:spTree>
    <p:extLst>
      <p:ext uri="{BB962C8B-B14F-4D97-AF65-F5344CB8AC3E}">
        <p14:creationId xmlns:p14="http://schemas.microsoft.com/office/powerpoint/2010/main" val="5411808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89BE1C-7C27-EC76-0517-DF12CFC6D4FD}"/>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1465A1FB-6D24-5489-4C3E-4480764E86F9}"/>
              </a:ext>
            </a:extLst>
          </p:cNvPr>
          <p:cNvSpPr>
            <a:spLocks noGrp="1"/>
          </p:cNvSpPr>
          <p:nvPr>
            <p:ph type="title"/>
          </p:nvPr>
        </p:nvSpPr>
        <p:spPr/>
        <p:txBody>
          <a:bodyPr/>
          <a:lstStyle/>
          <a:p>
            <a:r>
              <a:rPr lang="fr-FR" dirty="0"/>
              <a:t>Déposez un document via « Mes fichiers »</a:t>
            </a:r>
          </a:p>
        </p:txBody>
      </p:sp>
      <p:grpSp>
        <p:nvGrpSpPr>
          <p:cNvPr id="19" name="Groupe 18">
            <a:extLst>
              <a:ext uri="{FF2B5EF4-FFF2-40B4-BE49-F238E27FC236}">
                <a16:creationId xmlns:a16="http://schemas.microsoft.com/office/drawing/2014/main" id="{CF79B755-0C48-0BF6-4563-32D6F89C979B}"/>
              </a:ext>
            </a:extLst>
          </p:cNvPr>
          <p:cNvGrpSpPr/>
          <p:nvPr/>
        </p:nvGrpSpPr>
        <p:grpSpPr>
          <a:xfrm>
            <a:off x="901064" y="1310707"/>
            <a:ext cx="9854019" cy="4774341"/>
            <a:chOff x="901064" y="1377819"/>
            <a:chExt cx="9854019" cy="4774341"/>
          </a:xfrm>
        </p:grpSpPr>
        <p:pic>
          <p:nvPicPr>
            <p:cNvPr id="5" name="Image 4">
              <a:extLst>
                <a:ext uri="{FF2B5EF4-FFF2-40B4-BE49-F238E27FC236}">
                  <a16:creationId xmlns:a16="http://schemas.microsoft.com/office/drawing/2014/main" id="{5DA64AEA-F4A4-3361-A6B4-8E1DA5609FA2}"/>
                </a:ext>
              </a:extLst>
            </p:cNvPr>
            <p:cNvPicPr>
              <a:picLocks noChangeAspect="1"/>
            </p:cNvPicPr>
            <p:nvPr/>
          </p:nvPicPr>
          <p:blipFill>
            <a:blip r:embed="rId2">
              <a:extLst>
                <a:ext uri="{BEBA8EAE-BF5A-486C-A8C5-ECC9F3942E4B}">
                  <a14:imgProps xmlns:a14="http://schemas.microsoft.com/office/drawing/2010/main">
                    <a14:imgLayer r:embed="rId3">
                      <a14:imgEffect>
                        <a14:artisticBlur/>
                      </a14:imgEffect>
                    </a14:imgLayer>
                  </a14:imgProps>
                </a:ext>
                <a:ext uri="{28A0092B-C50C-407E-A947-70E740481C1C}">
                  <a14:useLocalDpi xmlns:a14="http://schemas.microsoft.com/office/drawing/2010/main" val="0"/>
                </a:ext>
              </a:extLst>
            </a:blip>
            <a:srcRect/>
            <a:stretch/>
          </p:blipFill>
          <p:spPr>
            <a:xfrm>
              <a:off x="901064" y="1377819"/>
              <a:ext cx="9854019" cy="4774341"/>
            </a:xfrm>
            <a:prstGeom prst="rect">
              <a:avLst/>
            </a:prstGeom>
            <a:ln>
              <a:solidFill>
                <a:srgbClr val="696C73"/>
              </a:solidFill>
            </a:ln>
          </p:spPr>
        </p:pic>
        <p:pic>
          <p:nvPicPr>
            <p:cNvPr id="14" name="Image 13">
              <a:extLst>
                <a:ext uri="{FF2B5EF4-FFF2-40B4-BE49-F238E27FC236}">
                  <a16:creationId xmlns:a16="http://schemas.microsoft.com/office/drawing/2014/main" id="{B305B379-607A-6D97-1D7E-8903EFA0DFEC}"/>
                </a:ext>
              </a:extLst>
            </p:cNvPr>
            <p:cNvPicPr>
              <a:picLocks noChangeAspect="1"/>
            </p:cNvPicPr>
            <p:nvPr/>
          </p:nvPicPr>
          <p:blipFill>
            <a:blip r:embed="rId4">
              <a:extLst>
                <a:ext uri="{28A0092B-C50C-407E-A947-70E740481C1C}">
                  <a14:useLocalDpi xmlns:a14="http://schemas.microsoft.com/office/drawing/2010/main" val="0"/>
                </a:ext>
              </a:extLst>
            </a:blip>
            <a:srcRect l="349" t="43698" b="14026"/>
            <a:stretch>
              <a:fillRect/>
            </a:stretch>
          </p:blipFill>
          <p:spPr>
            <a:xfrm>
              <a:off x="935543" y="3454764"/>
              <a:ext cx="9699328" cy="1993621"/>
            </a:xfrm>
            <a:prstGeom prst="rect">
              <a:avLst/>
            </a:prstGeom>
          </p:spPr>
        </p:pic>
        <p:pic>
          <p:nvPicPr>
            <p:cNvPr id="7" name="Image 6">
              <a:extLst>
                <a:ext uri="{FF2B5EF4-FFF2-40B4-BE49-F238E27FC236}">
                  <a16:creationId xmlns:a16="http://schemas.microsoft.com/office/drawing/2014/main" id="{32A6AC1D-FDD2-8778-403B-2862909665E4}"/>
                </a:ext>
              </a:extLst>
            </p:cNvPr>
            <p:cNvPicPr>
              <a:picLocks noChangeAspect="1"/>
            </p:cNvPicPr>
            <p:nvPr/>
          </p:nvPicPr>
          <p:blipFill>
            <a:blip r:embed="rId5"/>
            <a:srcRect l="49776" t="25146" r="24942" b="67305"/>
            <a:stretch>
              <a:fillRect/>
            </a:stretch>
          </p:blipFill>
          <p:spPr>
            <a:xfrm>
              <a:off x="5805994" y="2548957"/>
              <a:ext cx="2491339" cy="369332"/>
            </a:xfrm>
            <a:prstGeom prst="rect">
              <a:avLst/>
            </a:prstGeom>
            <a:ln>
              <a:solidFill>
                <a:schemeClr val="tx1"/>
              </a:solidFill>
            </a:ln>
          </p:spPr>
        </p:pic>
      </p:grpSp>
      <p:sp>
        <p:nvSpPr>
          <p:cNvPr id="9" name="Rectangle : coins arrondis 8">
            <a:extLst>
              <a:ext uri="{FF2B5EF4-FFF2-40B4-BE49-F238E27FC236}">
                <a16:creationId xmlns:a16="http://schemas.microsoft.com/office/drawing/2014/main" id="{3257A255-3009-B399-1D35-3FECD7BB77AD}"/>
              </a:ext>
            </a:extLst>
          </p:cNvPr>
          <p:cNvSpPr/>
          <p:nvPr/>
        </p:nvSpPr>
        <p:spPr>
          <a:xfrm>
            <a:off x="1436917" y="2904669"/>
            <a:ext cx="4169532" cy="766805"/>
          </a:xfrm>
          <a:prstGeom prst="roundRect">
            <a:avLst/>
          </a:prstGeom>
          <a:ln>
            <a:solidFill>
              <a:srgbClr val="E8657C"/>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sp>
        <p:nvSpPr>
          <p:cNvPr id="8" name="ZoneTexte 7">
            <a:extLst>
              <a:ext uri="{FF2B5EF4-FFF2-40B4-BE49-F238E27FC236}">
                <a16:creationId xmlns:a16="http://schemas.microsoft.com/office/drawing/2014/main" id="{BEC376B7-EF2F-67F0-7EF4-CBE52598E51E}"/>
              </a:ext>
            </a:extLst>
          </p:cNvPr>
          <p:cNvSpPr txBox="1"/>
          <p:nvPr/>
        </p:nvSpPr>
        <p:spPr>
          <a:xfrm>
            <a:off x="1643205" y="2964905"/>
            <a:ext cx="3859081" cy="646331"/>
          </a:xfrm>
          <a:prstGeom prst="rect">
            <a:avLst/>
          </a:prstGeom>
          <a:noFill/>
        </p:spPr>
        <p:txBody>
          <a:bodyPr wrap="square" rtlCol="0">
            <a:spAutoFit/>
          </a:bodyPr>
          <a:lstStyle/>
          <a:p>
            <a:r>
              <a:rPr lang="fr-FR" b="1" dirty="0"/>
              <a:t>Cliquez ici </a:t>
            </a:r>
            <a:r>
              <a:rPr lang="fr-FR" dirty="0"/>
              <a:t>pour déposer votre pièce depuis votre ordinateur</a:t>
            </a:r>
          </a:p>
        </p:txBody>
      </p:sp>
      <p:cxnSp>
        <p:nvCxnSpPr>
          <p:cNvPr id="13" name="Connecteur en arc 12">
            <a:extLst>
              <a:ext uri="{FF2B5EF4-FFF2-40B4-BE49-F238E27FC236}">
                <a16:creationId xmlns:a16="http://schemas.microsoft.com/office/drawing/2014/main" id="{12CBC569-C959-0C1E-EEAA-47905F4D5C56}"/>
              </a:ext>
            </a:extLst>
          </p:cNvPr>
          <p:cNvCxnSpPr>
            <a:cxnSpLocks/>
            <a:stCxn id="9" idx="3"/>
          </p:cNvCxnSpPr>
          <p:nvPr/>
        </p:nvCxnSpPr>
        <p:spPr>
          <a:xfrm flipV="1">
            <a:off x="5606449" y="2765590"/>
            <a:ext cx="377662" cy="522482"/>
          </a:xfrm>
          <a:prstGeom prst="curvedConnector2">
            <a:avLst/>
          </a:prstGeom>
          <a:ln w="38100">
            <a:tailEnd type="triangle"/>
          </a:ln>
        </p:spPr>
        <p:style>
          <a:lnRef idx="1">
            <a:schemeClr val="dk1"/>
          </a:lnRef>
          <a:fillRef idx="0">
            <a:schemeClr val="dk1"/>
          </a:fillRef>
          <a:effectRef idx="0">
            <a:schemeClr val="dk1"/>
          </a:effectRef>
          <a:fontRef idx="minor">
            <a:schemeClr val="tx1"/>
          </a:fontRef>
        </p:style>
      </p:cxnSp>
      <p:sp>
        <p:nvSpPr>
          <p:cNvPr id="23" name="Rectangle : coins arrondis 22">
            <a:extLst>
              <a:ext uri="{FF2B5EF4-FFF2-40B4-BE49-F238E27FC236}">
                <a16:creationId xmlns:a16="http://schemas.microsoft.com/office/drawing/2014/main" id="{9F29C433-490E-4B2A-0FB4-0E7BC2D1D514}"/>
              </a:ext>
            </a:extLst>
          </p:cNvPr>
          <p:cNvSpPr/>
          <p:nvPr/>
        </p:nvSpPr>
        <p:spPr>
          <a:xfrm>
            <a:off x="6880914" y="3234322"/>
            <a:ext cx="4169532" cy="1122490"/>
          </a:xfrm>
          <a:prstGeom prst="roundRect">
            <a:avLst/>
          </a:prstGeom>
          <a:ln>
            <a:solidFill>
              <a:srgbClr val="E8657C"/>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sp>
        <p:nvSpPr>
          <p:cNvPr id="24" name="ZoneTexte 23">
            <a:extLst>
              <a:ext uri="{FF2B5EF4-FFF2-40B4-BE49-F238E27FC236}">
                <a16:creationId xmlns:a16="http://schemas.microsoft.com/office/drawing/2014/main" id="{692741C1-886B-DFE2-F48C-41729B2A64B2}"/>
              </a:ext>
            </a:extLst>
          </p:cNvPr>
          <p:cNvSpPr txBox="1"/>
          <p:nvPr/>
        </p:nvSpPr>
        <p:spPr>
          <a:xfrm>
            <a:off x="7191365" y="3333902"/>
            <a:ext cx="3859081" cy="923330"/>
          </a:xfrm>
          <a:prstGeom prst="rect">
            <a:avLst/>
          </a:prstGeom>
          <a:noFill/>
        </p:spPr>
        <p:txBody>
          <a:bodyPr wrap="square" rtlCol="0">
            <a:spAutoFit/>
          </a:bodyPr>
          <a:lstStyle/>
          <a:p>
            <a:r>
              <a:rPr lang="fr-FR" dirty="0"/>
              <a:t>Si besoin,</a:t>
            </a:r>
            <a:r>
              <a:rPr lang="fr-FR" b="1" dirty="0"/>
              <a:t> cliquez ici </a:t>
            </a:r>
            <a:r>
              <a:rPr lang="fr-FR" dirty="0"/>
              <a:t>pour communiquer </a:t>
            </a:r>
            <a:br>
              <a:rPr lang="fr-FR" dirty="0"/>
            </a:br>
            <a:r>
              <a:rPr lang="fr-FR" dirty="0"/>
              <a:t>une information à votre expert</a:t>
            </a:r>
          </a:p>
        </p:txBody>
      </p:sp>
      <p:cxnSp>
        <p:nvCxnSpPr>
          <p:cNvPr id="25" name="Connecteur en arc 24">
            <a:extLst>
              <a:ext uri="{FF2B5EF4-FFF2-40B4-BE49-F238E27FC236}">
                <a16:creationId xmlns:a16="http://schemas.microsoft.com/office/drawing/2014/main" id="{A9B1DC51-A2BF-EF9A-BAA2-B257E4B6B594}"/>
              </a:ext>
            </a:extLst>
          </p:cNvPr>
          <p:cNvCxnSpPr>
            <a:cxnSpLocks/>
          </p:cNvCxnSpPr>
          <p:nvPr/>
        </p:nvCxnSpPr>
        <p:spPr>
          <a:xfrm rot="16200000" flipV="1">
            <a:off x="7181113" y="2783976"/>
            <a:ext cx="460679" cy="440012"/>
          </a:xfrm>
          <a:prstGeom prst="curvedConnector3">
            <a:avLst>
              <a:gd name="adj1" fmla="val 50000"/>
            </a:avLst>
          </a:prstGeom>
          <a:ln w="38100">
            <a:tailEnd type="triangle"/>
          </a:ln>
        </p:spPr>
        <p:style>
          <a:lnRef idx="1">
            <a:schemeClr val="dk1"/>
          </a:lnRef>
          <a:fillRef idx="0">
            <a:schemeClr val="dk1"/>
          </a:fillRef>
          <a:effectRef idx="0">
            <a:schemeClr val="dk1"/>
          </a:effectRef>
          <a:fontRef idx="minor">
            <a:schemeClr val="tx1"/>
          </a:fontRef>
        </p:style>
      </p:cxnSp>
      <p:sp>
        <p:nvSpPr>
          <p:cNvPr id="3" name="Rectangle : coins arrondis 2">
            <a:extLst>
              <a:ext uri="{FF2B5EF4-FFF2-40B4-BE49-F238E27FC236}">
                <a16:creationId xmlns:a16="http://schemas.microsoft.com/office/drawing/2014/main" id="{7791AF2C-AF0E-59FF-8A0A-414867708CFC}"/>
              </a:ext>
            </a:extLst>
          </p:cNvPr>
          <p:cNvSpPr/>
          <p:nvPr/>
        </p:nvSpPr>
        <p:spPr>
          <a:xfrm>
            <a:off x="605700" y="5161917"/>
            <a:ext cx="4568741" cy="763809"/>
          </a:xfrm>
          <a:prstGeom prst="roundRect">
            <a:avLst/>
          </a:prstGeom>
          <a:ln>
            <a:solidFill>
              <a:srgbClr val="E8657C"/>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sp>
        <p:nvSpPr>
          <p:cNvPr id="4" name="ZoneTexte 3">
            <a:extLst>
              <a:ext uri="{FF2B5EF4-FFF2-40B4-BE49-F238E27FC236}">
                <a16:creationId xmlns:a16="http://schemas.microsoft.com/office/drawing/2014/main" id="{6DBD7662-629A-21A0-C0F2-7253AE74EF9E}"/>
              </a:ext>
            </a:extLst>
          </p:cNvPr>
          <p:cNvSpPr txBox="1"/>
          <p:nvPr/>
        </p:nvSpPr>
        <p:spPr>
          <a:xfrm>
            <a:off x="699825" y="5219100"/>
            <a:ext cx="4361460" cy="646331"/>
          </a:xfrm>
          <a:prstGeom prst="rect">
            <a:avLst/>
          </a:prstGeom>
          <a:noFill/>
        </p:spPr>
        <p:txBody>
          <a:bodyPr wrap="square" rtlCol="0">
            <a:spAutoFit/>
          </a:bodyPr>
          <a:lstStyle/>
          <a:p>
            <a:r>
              <a:rPr lang="fr-FR" b="1" dirty="0"/>
              <a:t>Ou glissez/déposez votre pièce dans cette zone </a:t>
            </a:r>
            <a:r>
              <a:rPr lang="fr-FR" dirty="0"/>
              <a:t>depuis votre ordinateur</a:t>
            </a:r>
          </a:p>
        </p:txBody>
      </p:sp>
      <p:cxnSp>
        <p:nvCxnSpPr>
          <p:cNvPr id="11" name="Connecteur en arc 10">
            <a:extLst>
              <a:ext uri="{FF2B5EF4-FFF2-40B4-BE49-F238E27FC236}">
                <a16:creationId xmlns:a16="http://schemas.microsoft.com/office/drawing/2014/main" id="{945D48CE-E080-FB14-59E5-CB53487F3648}"/>
              </a:ext>
            </a:extLst>
          </p:cNvPr>
          <p:cNvCxnSpPr>
            <a:cxnSpLocks/>
            <a:stCxn id="3" idx="3"/>
          </p:cNvCxnSpPr>
          <p:nvPr/>
        </p:nvCxnSpPr>
        <p:spPr>
          <a:xfrm flipV="1">
            <a:off x="5174441" y="4897821"/>
            <a:ext cx="631553" cy="646001"/>
          </a:xfrm>
          <a:prstGeom prst="curvedConnector2">
            <a:avLst/>
          </a:prstGeom>
          <a:ln w="38100">
            <a:tailEnd type="triangle"/>
          </a:ln>
        </p:spPr>
        <p:style>
          <a:lnRef idx="1">
            <a:schemeClr val="dk1"/>
          </a:lnRef>
          <a:fillRef idx="0">
            <a:schemeClr val="dk1"/>
          </a:fillRef>
          <a:effectRef idx="0">
            <a:schemeClr val="dk1"/>
          </a:effectRef>
          <a:fontRef idx="minor">
            <a:schemeClr val="tx1"/>
          </a:fontRef>
        </p:style>
      </p:cxnSp>
      <p:sp>
        <p:nvSpPr>
          <p:cNvPr id="6" name="ZoneTexte 5">
            <a:extLst>
              <a:ext uri="{FF2B5EF4-FFF2-40B4-BE49-F238E27FC236}">
                <a16:creationId xmlns:a16="http://schemas.microsoft.com/office/drawing/2014/main" id="{34A90AC5-0358-8E01-8BEE-7C2712430E4A}"/>
              </a:ext>
            </a:extLst>
          </p:cNvPr>
          <p:cNvSpPr txBox="1"/>
          <p:nvPr/>
        </p:nvSpPr>
        <p:spPr>
          <a:xfrm>
            <a:off x="901063" y="6265428"/>
            <a:ext cx="9854019" cy="338554"/>
          </a:xfrm>
          <a:prstGeom prst="rect">
            <a:avLst/>
          </a:prstGeom>
          <a:noFill/>
        </p:spPr>
        <p:txBody>
          <a:bodyPr wrap="square">
            <a:spAutoFit/>
          </a:bodyPr>
          <a:lstStyle/>
          <a:p>
            <a:pPr algn="ctr">
              <a:buNone/>
            </a:pPr>
            <a:r>
              <a:rPr lang="fr-FR" sz="1600" i="1" dirty="0"/>
              <a:t>Vous avez déposé vos pièces, mais vous pouvez aussi récupérer les nôtres.</a:t>
            </a:r>
            <a:endParaRPr lang="fr-FR" sz="1600" dirty="0"/>
          </a:p>
        </p:txBody>
      </p:sp>
    </p:spTree>
    <p:extLst>
      <p:ext uri="{BB962C8B-B14F-4D97-AF65-F5344CB8AC3E}">
        <p14:creationId xmlns:p14="http://schemas.microsoft.com/office/powerpoint/2010/main" val="122012972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5090B2-7F43-5937-A065-17E711908E5E}"/>
            </a:ext>
          </a:extLst>
        </p:cNvPr>
        <p:cNvGrpSpPr/>
        <p:nvPr/>
      </p:nvGrpSpPr>
      <p:grpSpPr>
        <a:xfrm>
          <a:off x="0" y="0"/>
          <a:ext cx="0" cy="0"/>
          <a:chOff x="0" y="0"/>
          <a:chExt cx="0" cy="0"/>
        </a:xfrm>
      </p:grpSpPr>
      <p:pic>
        <p:nvPicPr>
          <p:cNvPr id="5" name="Image 4">
            <a:extLst>
              <a:ext uri="{FF2B5EF4-FFF2-40B4-BE49-F238E27FC236}">
                <a16:creationId xmlns:a16="http://schemas.microsoft.com/office/drawing/2014/main" id="{EE671059-13C1-D790-810F-269DB17C2F2C}"/>
              </a:ext>
            </a:extLst>
          </p:cNvPr>
          <p:cNvPicPr>
            <a:picLocks noChangeAspect="1"/>
          </p:cNvPicPr>
          <p:nvPr/>
        </p:nvPicPr>
        <p:blipFill>
          <a:blip r:embed="rId2">
            <a:extLst>
              <a:ext uri="{BEBA8EAE-BF5A-486C-A8C5-ECC9F3942E4B}">
                <a14:imgProps xmlns:a14="http://schemas.microsoft.com/office/drawing/2010/main">
                  <a14:imgLayer r:embed="rId3">
                    <a14:imgEffect>
                      <a14:artisticBlur/>
                    </a14:imgEffect>
                  </a14:imgLayer>
                </a14:imgProps>
              </a:ext>
              <a:ext uri="{28A0092B-C50C-407E-A947-70E740481C1C}">
                <a14:useLocalDpi xmlns:a14="http://schemas.microsoft.com/office/drawing/2010/main" val="0"/>
              </a:ext>
            </a:extLst>
          </a:blip>
          <a:srcRect t="1253" b="5917"/>
          <a:stretch>
            <a:fillRect/>
          </a:stretch>
        </p:blipFill>
        <p:spPr>
          <a:xfrm>
            <a:off x="901066" y="1199626"/>
            <a:ext cx="10389867" cy="5040269"/>
          </a:xfrm>
          <a:prstGeom prst="rect">
            <a:avLst/>
          </a:prstGeom>
          <a:noFill/>
          <a:ln>
            <a:solidFill>
              <a:srgbClr val="696C73"/>
            </a:solidFill>
          </a:ln>
        </p:spPr>
      </p:pic>
      <p:grpSp>
        <p:nvGrpSpPr>
          <p:cNvPr id="2" name="Groupe 1">
            <a:extLst>
              <a:ext uri="{FF2B5EF4-FFF2-40B4-BE49-F238E27FC236}">
                <a16:creationId xmlns:a16="http://schemas.microsoft.com/office/drawing/2014/main" id="{6BAD6E10-BE3B-A6D6-A9CA-632E34A56421}"/>
              </a:ext>
            </a:extLst>
          </p:cNvPr>
          <p:cNvGrpSpPr/>
          <p:nvPr/>
        </p:nvGrpSpPr>
        <p:grpSpPr>
          <a:xfrm>
            <a:off x="1508760" y="3770012"/>
            <a:ext cx="8978727" cy="1415648"/>
            <a:chOff x="2137247" y="3844464"/>
            <a:chExt cx="7957442" cy="2101891"/>
          </a:xfrm>
        </p:grpSpPr>
        <p:sp>
          <p:nvSpPr>
            <p:cNvPr id="3" name="Rectangle : coins arrondis 2">
              <a:extLst>
                <a:ext uri="{FF2B5EF4-FFF2-40B4-BE49-F238E27FC236}">
                  <a16:creationId xmlns:a16="http://schemas.microsoft.com/office/drawing/2014/main" id="{7D9D78D7-B74C-A6AD-5228-162431B1A6E3}"/>
                </a:ext>
              </a:extLst>
            </p:cNvPr>
            <p:cNvSpPr/>
            <p:nvPr/>
          </p:nvSpPr>
          <p:spPr>
            <a:xfrm>
              <a:off x="2137247" y="3844464"/>
              <a:ext cx="7957442" cy="2101891"/>
            </a:xfrm>
            <a:prstGeom prst="roundRect">
              <a:avLst/>
            </a:prstGeom>
            <a:solidFill>
              <a:schemeClr val="lt1"/>
            </a:solidFill>
            <a:ln>
              <a:solidFill>
                <a:srgbClr val="E8657C"/>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fr-FR" dirty="0"/>
            </a:p>
          </p:txBody>
        </p:sp>
        <p:sp>
          <p:nvSpPr>
            <p:cNvPr id="4" name="ZoneTexte 3">
              <a:extLst>
                <a:ext uri="{FF2B5EF4-FFF2-40B4-BE49-F238E27FC236}">
                  <a16:creationId xmlns:a16="http://schemas.microsoft.com/office/drawing/2014/main" id="{06D54635-9F31-0FF5-729A-6EF9165BB3F5}"/>
                </a:ext>
              </a:extLst>
            </p:cNvPr>
            <p:cNvSpPr txBox="1"/>
            <p:nvPr/>
          </p:nvSpPr>
          <p:spPr>
            <a:xfrm>
              <a:off x="2310734" y="4015736"/>
              <a:ext cx="7570529" cy="1759346"/>
            </a:xfrm>
            <a:prstGeom prst="rect">
              <a:avLst/>
            </a:prstGeom>
            <a:noFill/>
            <a:ln>
              <a:noFill/>
            </a:ln>
          </p:spPr>
          <p:txBody>
            <a:bodyPr wrap="square">
              <a:spAutoFit/>
            </a:bodyPr>
            <a:lstStyle/>
            <a:p>
              <a:pPr lvl="0">
                <a:spcAft>
                  <a:spcPts val="600"/>
                </a:spcAft>
                <a:buClr>
                  <a:schemeClr val="lt1"/>
                </a:buClr>
                <a:buSzPts val="1600"/>
              </a:pPr>
              <a:r>
                <a:rPr lang="fr-FR" b="1" dirty="0">
                  <a:latin typeface="Open Sans" panose="020B0606030504020204" pitchFamily="34" charset="0"/>
                  <a:ea typeface="Open Sans" panose="020B0606030504020204" pitchFamily="34" charset="0"/>
                  <a:cs typeface="Open Sans" panose="020B0606030504020204" pitchFamily="34" charset="0"/>
                </a:rPr>
                <a:t>Vos adresses d’envoi</a:t>
              </a:r>
            </a:p>
            <a:p>
              <a:pPr lvl="0">
                <a:spcAft>
                  <a:spcPts val="600"/>
                </a:spcAft>
                <a:buClr>
                  <a:schemeClr val="lt1"/>
                </a:buClr>
                <a:buSzPts val="1600"/>
              </a:pPr>
              <a:r>
                <a:rPr lang="fr-FR" sz="1600" dirty="0">
                  <a:latin typeface="Open Sans" panose="020B0606030504020204" pitchFamily="34" charset="0"/>
                  <a:ea typeface="Open Sans" panose="020B0606030504020204" pitchFamily="34" charset="0"/>
                  <a:cs typeface="Open Sans" panose="020B0606030504020204" pitchFamily="34" charset="0"/>
                </a:rPr>
                <a:t>Pour simplifier votre quotidien, nous avons configuré des adresses de collecte dédiées. Depuis votre messagerie, transférez à l’adresse dédiée, le mail reçu et sa pièce jointe : vos documents sont automatiquement rangés dans la ZONE DE DÉPÔT.</a:t>
              </a:r>
            </a:p>
          </p:txBody>
        </p:sp>
      </p:grpSp>
      <p:grpSp>
        <p:nvGrpSpPr>
          <p:cNvPr id="12" name="Groupe 11">
            <a:extLst>
              <a:ext uri="{FF2B5EF4-FFF2-40B4-BE49-F238E27FC236}">
                <a16:creationId xmlns:a16="http://schemas.microsoft.com/office/drawing/2014/main" id="{A985090B-5D57-36DE-14DC-F249938E6139}"/>
              </a:ext>
            </a:extLst>
          </p:cNvPr>
          <p:cNvGrpSpPr/>
          <p:nvPr/>
        </p:nvGrpSpPr>
        <p:grpSpPr>
          <a:xfrm>
            <a:off x="1508760" y="2761820"/>
            <a:ext cx="8978727" cy="794529"/>
            <a:chOff x="1508760" y="3541997"/>
            <a:chExt cx="8978727" cy="794529"/>
          </a:xfrm>
        </p:grpSpPr>
        <p:sp>
          <p:nvSpPr>
            <p:cNvPr id="13" name="Rectangle : coins arrondis 12">
              <a:extLst>
                <a:ext uri="{FF2B5EF4-FFF2-40B4-BE49-F238E27FC236}">
                  <a16:creationId xmlns:a16="http://schemas.microsoft.com/office/drawing/2014/main" id="{3C55D8B6-A19F-7EA0-5384-55DEEA8B0A75}"/>
                </a:ext>
              </a:extLst>
            </p:cNvPr>
            <p:cNvSpPr/>
            <p:nvPr/>
          </p:nvSpPr>
          <p:spPr>
            <a:xfrm>
              <a:off x="1508760" y="3541997"/>
              <a:ext cx="8978727" cy="794529"/>
            </a:xfrm>
            <a:prstGeom prst="roundRect">
              <a:avLst/>
            </a:prstGeom>
            <a:ln>
              <a:solidFill>
                <a:srgbClr val="E8657C"/>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sp>
          <p:nvSpPr>
            <p:cNvPr id="14" name="Titre 1">
              <a:extLst>
                <a:ext uri="{FF2B5EF4-FFF2-40B4-BE49-F238E27FC236}">
                  <a16:creationId xmlns:a16="http://schemas.microsoft.com/office/drawing/2014/main" id="{0C5FE382-003A-79EA-CA96-6077953DCC7E}"/>
                </a:ext>
              </a:extLst>
            </p:cNvPr>
            <p:cNvSpPr txBox="1">
              <a:spLocks/>
            </p:cNvSpPr>
            <p:nvPr/>
          </p:nvSpPr>
          <p:spPr>
            <a:xfrm>
              <a:off x="1508760" y="3680670"/>
              <a:ext cx="8978727" cy="517185"/>
            </a:xfrm>
            <a:prstGeom prst="rect">
              <a:avLst/>
            </a:prstGeom>
            <a:ln>
              <a:noFill/>
            </a:ln>
          </p:spPr>
          <p:txBody>
            <a:bodyPr spcFirstLastPara="1" vert="horz" wrap="square" lIns="91425" tIns="91425" rIns="91425" bIns="91425" rtlCol="0" anchor="ctr" anchorCtr="0">
              <a:noAutofit/>
            </a:bodyPr>
            <a:lstStyle>
              <a:lvl1pPr algn="l" defTabSz="914400" rtl="0" eaLnBrk="1" latinLnBrk="0" hangingPunct="1">
                <a:lnSpc>
                  <a:spcPct val="90000"/>
                </a:lnSpc>
                <a:spcBef>
                  <a:spcPct val="0"/>
                </a:spcBef>
                <a:buNone/>
                <a:defRPr sz="2400" kern="1200">
                  <a:solidFill>
                    <a:schemeClr val="tx1"/>
                  </a:solidFill>
                  <a:latin typeface="+mj-lt"/>
                  <a:ea typeface="+mj-ea"/>
                  <a:cs typeface="+mj-cs"/>
                </a:defRPr>
              </a:lvl1pPr>
            </a:lstStyle>
            <a:p>
              <a:pPr algn="ctr"/>
              <a:r>
                <a:rPr lang="fr-FR" dirty="0"/>
                <a:t>Transfert de documents par email vers une adresse dédiée</a:t>
              </a:r>
            </a:p>
          </p:txBody>
        </p:sp>
      </p:grpSp>
    </p:spTree>
    <p:extLst>
      <p:ext uri="{BB962C8B-B14F-4D97-AF65-F5344CB8AC3E}">
        <p14:creationId xmlns:p14="http://schemas.microsoft.com/office/powerpoint/2010/main" val="282484172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BCD92B-53E9-F8E1-3425-98669093D6AF}"/>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DC80BE94-E4EB-8034-059C-006DF39BD542}"/>
              </a:ext>
            </a:extLst>
          </p:cNvPr>
          <p:cNvSpPr>
            <a:spLocks noGrp="1"/>
          </p:cNvSpPr>
          <p:nvPr>
            <p:ph type="title"/>
          </p:nvPr>
        </p:nvSpPr>
        <p:spPr>
          <a:xfrm>
            <a:off x="479004" y="348662"/>
            <a:ext cx="9126390" cy="517185"/>
          </a:xfrm>
        </p:spPr>
        <p:txBody>
          <a:bodyPr/>
          <a:lstStyle/>
          <a:p>
            <a:r>
              <a:rPr lang="fr-FR" dirty="0"/>
              <a:t>Transférez vos documents par email vers une adresse dédiée</a:t>
            </a:r>
          </a:p>
        </p:txBody>
      </p:sp>
      <p:pic>
        <p:nvPicPr>
          <p:cNvPr id="5" name="Image 4">
            <a:extLst>
              <a:ext uri="{FF2B5EF4-FFF2-40B4-BE49-F238E27FC236}">
                <a16:creationId xmlns:a16="http://schemas.microsoft.com/office/drawing/2014/main" id="{F1B3DDB2-95E5-00A0-4711-8307D6802B26}"/>
              </a:ext>
            </a:extLst>
          </p:cNvPr>
          <p:cNvPicPr>
            <a:picLocks noChangeAspect="1"/>
          </p:cNvPicPr>
          <p:nvPr/>
        </p:nvPicPr>
        <p:blipFill>
          <a:blip r:embed="rId2">
            <a:extLst>
              <a:ext uri="{28A0092B-C50C-407E-A947-70E740481C1C}">
                <a14:useLocalDpi xmlns:a14="http://schemas.microsoft.com/office/drawing/2010/main" val="0"/>
              </a:ext>
            </a:extLst>
          </a:blip>
          <a:srcRect t="1850" b="5917"/>
          <a:stretch>
            <a:fillRect/>
          </a:stretch>
        </p:blipFill>
        <p:spPr>
          <a:xfrm>
            <a:off x="901067" y="1164708"/>
            <a:ext cx="10273070" cy="4951595"/>
          </a:xfrm>
          <a:prstGeom prst="rect">
            <a:avLst/>
          </a:prstGeom>
          <a:ln>
            <a:solidFill>
              <a:srgbClr val="696C73"/>
            </a:solidFill>
          </a:ln>
        </p:spPr>
      </p:pic>
      <p:grpSp>
        <p:nvGrpSpPr>
          <p:cNvPr id="4" name="Groupe 3">
            <a:extLst>
              <a:ext uri="{FF2B5EF4-FFF2-40B4-BE49-F238E27FC236}">
                <a16:creationId xmlns:a16="http://schemas.microsoft.com/office/drawing/2014/main" id="{21CE9216-84D9-8E2D-27F7-03E98D20DEA6}"/>
              </a:ext>
            </a:extLst>
          </p:cNvPr>
          <p:cNvGrpSpPr/>
          <p:nvPr/>
        </p:nvGrpSpPr>
        <p:grpSpPr>
          <a:xfrm>
            <a:off x="5763033" y="5161617"/>
            <a:ext cx="4169532" cy="772357"/>
            <a:chOff x="4171379" y="5117408"/>
            <a:chExt cx="4169532" cy="772357"/>
          </a:xfrm>
        </p:grpSpPr>
        <p:sp>
          <p:nvSpPr>
            <p:cNvPr id="8" name="Rectangle : coins arrondis 7">
              <a:extLst>
                <a:ext uri="{FF2B5EF4-FFF2-40B4-BE49-F238E27FC236}">
                  <a16:creationId xmlns:a16="http://schemas.microsoft.com/office/drawing/2014/main" id="{5E68859E-8569-E159-6C36-FA97067B8FC4}"/>
                </a:ext>
              </a:extLst>
            </p:cNvPr>
            <p:cNvSpPr/>
            <p:nvPr/>
          </p:nvSpPr>
          <p:spPr>
            <a:xfrm>
              <a:off x="4171379" y="5117408"/>
              <a:ext cx="4169532" cy="772357"/>
            </a:xfrm>
            <a:prstGeom prst="roundRect">
              <a:avLst/>
            </a:prstGeom>
            <a:ln>
              <a:solidFill>
                <a:srgbClr val="E8657C"/>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fr-FR" dirty="0"/>
            </a:p>
          </p:txBody>
        </p:sp>
        <p:sp>
          <p:nvSpPr>
            <p:cNvPr id="9" name="ZoneTexte 8">
              <a:extLst>
                <a:ext uri="{FF2B5EF4-FFF2-40B4-BE49-F238E27FC236}">
                  <a16:creationId xmlns:a16="http://schemas.microsoft.com/office/drawing/2014/main" id="{2B8B78B3-0B27-0EDC-F568-299EF51B2481}"/>
                </a:ext>
              </a:extLst>
            </p:cNvPr>
            <p:cNvSpPr txBox="1"/>
            <p:nvPr/>
          </p:nvSpPr>
          <p:spPr>
            <a:xfrm>
              <a:off x="4280984" y="5211198"/>
              <a:ext cx="3950322" cy="584775"/>
            </a:xfrm>
            <a:prstGeom prst="rect">
              <a:avLst/>
            </a:prstGeom>
            <a:noFill/>
          </p:spPr>
          <p:txBody>
            <a:bodyPr wrap="square" rtlCol="0">
              <a:spAutoFit/>
            </a:bodyPr>
            <a:lstStyle/>
            <a:p>
              <a:r>
                <a:rPr lang="fr-FR" sz="1600" dirty="0"/>
                <a:t>Copiez et </a:t>
              </a:r>
              <a:r>
                <a:rPr lang="fr-FR" sz="1600" b="1" dirty="0"/>
                <a:t>communiquez vos adresses de collecte </a:t>
              </a:r>
              <a:r>
                <a:rPr lang="fr-FR" sz="1600" dirty="0"/>
                <a:t>à vos fournisseurs</a:t>
              </a:r>
            </a:p>
          </p:txBody>
        </p:sp>
      </p:grpSp>
      <p:cxnSp>
        <p:nvCxnSpPr>
          <p:cNvPr id="10" name="Connecteur en arc 12">
            <a:extLst>
              <a:ext uri="{FF2B5EF4-FFF2-40B4-BE49-F238E27FC236}">
                <a16:creationId xmlns:a16="http://schemas.microsoft.com/office/drawing/2014/main" id="{7D869B9B-C8DB-F6F8-4035-9707CC1FC033}"/>
              </a:ext>
            </a:extLst>
          </p:cNvPr>
          <p:cNvCxnSpPr>
            <a:cxnSpLocks/>
            <a:stCxn id="8" idx="3"/>
          </p:cNvCxnSpPr>
          <p:nvPr/>
        </p:nvCxnSpPr>
        <p:spPr>
          <a:xfrm flipV="1">
            <a:off x="9932565" y="4747820"/>
            <a:ext cx="472676" cy="799976"/>
          </a:xfrm>
          <a:prstGeom prst="curvedConnector2">
            <a:avLst/>
          </a:prstGeom>
          <a:ln w="38100">
            <a:tailEnd type="triangle"/>
          </a:ln>
        </p:spPr>
        <p:style>
          <a:lnRef idx="1">
            <a:schemeClr val="dk1"/>
          </a:lnRef>
          <a:fillRef idx="0">
            <a:schemeClr val="dk1"/>
          </a:fillRef>
          <a:effectRef idx="0">
            <a:schemeClr val="dk1"/>
          </a:effectRef>
          <a:fontRef idx="minor">
            <a:schemeClr val="tx1"/>
          </a:fontRef>
        </p:style>
      </p:cxnSp>
      <p:sp>
        <p:nvSpPr>
          <p:cNvPr id="6" name="Rectangle 5">
            <a:extLst>
              <a:ext uri="{FF2B5EF4-FFF2-40B4-BE49-F238E27FC236}">
                <a16:creationId xmlns:a16="http://schemas.microsoft.com/office/drawing/2014/main" id="{CE05E901-0E97-8C7E-C8DD-764EE482B728}"/>
              </a:ext>
            </a:extLst>
          </p:cNvPr>
          <p:cNvSpPr/>
          <p:nvPr/>
        </p:nvSpPr>
        <p:spPr>
          <a:xfrm>
            <a:off x="10724225" y="3429000"/>
            <a:ext cx="301841" cy="1254127"/>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3" name="Image 2">
            <a:extLst>
              <a:ext uri="{FF2B5EF4-FFF2-40B4-BE49-F238E27FC236}">
                <a16:creationId xmlns:a16="http://schemas.microsoft.com/office/drawing/2014/main" id="{A3D4A31C-FE9D-89B9-D7E5-DA440A104F02}"/>
              </a:ext>
            </a:extLst>
          </p:cNvPr>
          <p:cNvPicPr>
            <a:picLocks noChangeAspect="1"/>
          </p:cNvPicPr>
          <p:nvPr/>
        </p:nvPicPr>
        <p:blipFill>
          <a:blip r:embed="rId3">
            <a:extLst>
              <a:ext uri="{28A0092B-C50C-407E-A947-70E740481C1C}">
                <a14:useLocalDpi xmlns:a14="http://schemas.microsoft.com/office/drawing/2010/main" val="0"/>
              </a:ext>
            </a:extLst>
          </a:blip>
          <a:srcRect l="50000" t="33505" r="3282" b="28293"/>
          <a:stretch>
            <a:fillRect/>
          </a:stretch>
        </p:blipFill>
        <p:spPr>
          <a:xfrm>
            <a:off x="6128395" y="2745333"/>
            <a:ext cx="4897671" cy="2002487"/>
          </a:xfrm>
          <a:prstGeom prst="rect">
            <a:avLst/>
          </a:prstGeom>
          <a:ln>
            <a:solidFill>
              <a:srgbClr val="696C73"/>
            </a:solidFill>
          </a:ln>
        </p:spPr>
      </p:pic>
      <p:sp>
        <p:nvSpPr>
          <p:cNvPr id="17" name="ZoneTexte 16">
            <a:extLst>
              <a:ext uri="{FF2B5EF4-FFF2-40B4-BE49-F238E27FC236}">
                <a16:creationId xmlns:a16="http://schemas.microsoft.com/office/drawing/2014/main" id="{B98D043F-1473-9F0C-7F14-34850AB54C2C}"/>
              </a:ext>
            </a:extLst>
          </p:cNvPr>
          <p:cNvSpPr txBox="1"/>
          <p:nvPr/>
        </p:nvSpPr>
        <p:spPr>
          <a:xfrm>
            <a:off x="901066" y="6176539"/>
            <a:ext cx="10273070" cy="338554"/>
          </a:xfrm>
          <a:prstGeom prst="rect">
            <a:avLst/>
          </a:prstGeom>
          <a:noFill/>
        </p:spPr>
        <p:txBody>
          <a:bodyPr wrap="square">
            <a:spAutoFit/>
          </a:bodyPr>
          <a:lstStyle/>
          <a:p>
            <a:pPr algn="ctr"/>
            <a:r>
              <a:rPr lang="fr-FR" sz="1600" i="1" dirty="0"/>
              <a:t>Vos pièces sont transmises. Découvrez comment consulter celles que nous avons produit pour vous.</a:t>
            </a:r>
          </a:p>
        </p:txBody>
      </p:sp>
      <p:grpSp>
        <p:nvGrpSpPr>
          <p:cNvPr id="7" name="Google Shape;189;p13">
            <a:extLst>
              <a:ext uri="{FF2B5EF4-FFF2-40B4-BE49-F238E27FC236}">
                <a16:creationId xmlns:a16="http://schemas.microsoft.com/office/drawing/2014/main" id="{18830E79-60C8-79BE-AE4D-2F0CE7DDD79E}"/>
              </a:ext>
            </a:extLst>
          </p:cNvPr>
          <p:cNvGrpSpPr/>
          <p:nvPr/>
        </p:nvGrpSpPr>
        <p:grpSpPr>
          <a:xfrm>
            <a:off x="7398327" y="1645488"/>
            <a:ext cx="4395438" cy="713668"/>
            <a:chOff x="7742673" y="3097193"/>
            <a:chExt cx="3722400" cy="975889"/>
          </a:xfrm>
        </p:grpSpPr>
        <p:sp>
          <p:nvSpPr>
            <p:cNvPr id="11" name="Google Shape;190;p13">
              <a:extLst>
                <a:ext uri="{FF2B5EF4-FFF2-40B4-BE49-F238E27FC236}">
                  <a16:creationId xmlns:a16="http://schemas.microsoft.com/office/drawing/2014/main" id="{482339CD-C0F1-197C-FB63-8948D66EDCC7}"/>
                </a:ext>
              </a:extLst>
            </p:cNvPr>
            <p:cNvSpPr/>
            <p:nvPr/>
          </p:nvSpPr>
          <p:spPr>
            <a:xfrm>
              <a:off x="7742673" y="3097193"/>
              <a:ext cx="3722400" cy="975889"/>
            </a:xfrm>
            <a:prstGeom prst="roundRect">
              <a:avLst>
                <a:gd name="adj" fmla="val 16667"/>
              </a:avLst>
            </a:prstGeom>
            <a:solidFill>
              <a:schemeClr val="lt1"/>
            </a:solidFill>
            <a:ln w="25400" cap="flat" cmpd="sng">
              <a:solidFill>
                <a:srgbClr val="03A9F4"/>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rgbClr val="696C73"/>
                </a:solidFill>
                <a:latin typeface="Arial"/>
                <a:ea typeface="Arial"/>
                <a:cs typeface="Arial"/>
                <a:sym typeface="Arial"/>
              </a:endParaRPr>
            </a:p>
          </p:txBody>
        </p:sp>
        <p:sp>
          <p:nvSpPr>
            <p:cNvPr id="12" name="Google Shape;192;p13">
              <a:extLst>
                <a:ext uri="{FF2B5EF4-FFF2-40B4-BE49-F238E27FC236}">
                  <a16:creationId xmlns:a16="http://schemas.microsoft.com/office/drawing/2014/main" id="{55348E12-AD74-0F39-2B61-5B331A822B67}"/>
                </a:ext>
              </a:extLst>
            </p:cNvPr>
            <p:cNvSpPr txBox="1"/>
            <p:nvPr/>
          </p:nvSpPr>
          <p:spPr>
            <a:xfrm>
              <a:off x="7876227" y="3197445"/>
              <a:ext cx="3290700" cy="79958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fr-FR" sz="1600" i="1" dirty="0">
                  <a:solidFill>
                    <a:schemeClr val="accent6"/>
                  </a:solidFill>
                  <a:latin typeface="Open Sans" panose="020B0606030504020204" pitchFamily="34" charset="0"/>
                </a:rPr>
                <a:t>Enregistrez l’adresse dédié dans votre messagerie pour ne plus avoir à la saisir.</a:t>
              </a:r>
              <a:endParaRPr sz="1600" b="0" i="0" u="none" strike="noStrike" cap="none" dirty="0">
                <a:solidFill>
                  <a:schemeClr val="accent6"/>
                </a:solidFill>
                <a:latin typeface="Open Sans" panose="020B0606030504020204" pitchFamily="34" charset="0"/>
                <a:ea typeface="Arial"/>
                <a:cs typeface="Arial"/>
                <a:sym typeface="Arial"/>
              </a:endParaRPr>
            </a:p>
          </p:txBody>
        </p:sp>
      </p:grpSp>
      <p:pic>
        <p:nvPicPr>
          <p:cNvPr id="13" name="Google Shape;323;p29">
            <a:extLst>
              <a:ext uri="{FF2B5EF4-FFF2-40B4-BE49-F238E27FC236}">
                <a16:creationId xmlns:a16="http://schemas.microsoft.com/office/drawing/2014/main" id="{B69B1D40-F1E3-2B10-9E29-7D006F6715E0}"/>
              </a:ext>
            </a:extLst>
          </p:cNvPr>
          <p:cNvPicPr preferRelativeResize="0"/>
          <p:nvPr/>
        </p:nvPicPr>
        <p:blipFill rotWithShape="1">
          <a:blip r:embed="rId4">
            <a:alphaModFix/>
          </a:blip>
          <a:srcRect/>
          <a:stretch/>
        </p:blipFill>
        <p:spPr>
          <a:xfrm>
            <a:off x="11378796" y="1409535"/>
            <a:ext cx="653697" cy="653697"/>
          </a:xfrm>
          <a:prstGeom prst="rect">
            <a:avLst/>
          </a:prstGeom>
          <a:noFill/>
          <a:ln>
            <a:noFill/>
          </a:ln>
        </p:spPr>
      </p:pic>
    </p:spTree>
    <p:extLst>
      <p:ext uri="{BB962C8B-B14F-4D97-AF65-F5344CB8AC3E}">
        <p14:creationId xmlns:p14="http://schemas.microsoft.com/office/powerpoint/2010/main" val="41828508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gradFill>
          <a:gsLst>
            <a:gs pos="0">
              <a:srgbClr val="E8657C"/>
            </a:gs>
            <a:gs pos="100000">
              <a:srgbClr val="FF0000"/>
            </a:gs>
          </a:gsLst>
          <a:lin ang="5400000" scaled="1"/>
        </a:gradFill>
        <a:effectLst/>
      </p:bgPr>
    </p:bg>
    <p:spTree>
      <p:nvGrpSpPr>
        <p:cNvPr id="1" name="">
          <a:extLst>
            <a:ext uri="{FF2B5EF4-FFF2-40B4-BE49-F238E27FC236}">
              <a16:creationId xmlns:a16="http://schemas.microsoft.com/office/drawing/2014/main" id="{DD6C55FA-3670-3AB4-29DA-A54612C1A70C}"/>
            </a:ext>
          </a:extLst>
        </p:cNvPr>
        <p:cNvGrpSpPr/>
        <p:nvPr/>
      </p:nvGrpSpPr>
      <p:grpSpPr>
        <a:xfrm>
          <a:off x="0" y="0"/>
          <a:ext cx="0" cy="0"/>
          <a:chOff x="0" y="0"/>
          <a:chExt cx="0" cy="0"/>
        </a:xfrm>
      </p:grpSpPr>
      <p:pic>
        <p:nvPicPr>
          <p:cNvPr id="5" name="Image 4">
            <a:extLst>
              <a:ext uri="{FF2B5EF4-FFF2-40B4-BE49-F238E27FC236}">
                <a16:creationId xmlns:a16="http://schemas.microsoft.com/office/drawing/2014/main" id="{D6124511-7710-59B4-B682-FDEA6579F8A4}"/>
              </a:ext>
            </a:extLst>
          </p:cNvPr>
          <p:cNvPicPr>
            <a:picLocks noChangeAspect="1"/>
          </p:cNvPicPr>
          <p:nvPr/>
        </p:nvPicPr>
        <p:blipFill>
          <a:blip r:embed="rId3">
            <a:extLst>
              <a:ext uri="{BEBA8EAE-BF5A-486C-A8C5-ECC9F3942E4B}">
                <a14:imgProps xmlns:a14="http://schemas.microsoft.com/office/drawing/2010/main">
                  <a14:imgLayer r:embed="rId4">
                    <a14:imgEffect>
                      <a14:sharpenSoften amount="-52000"/>
                    </a14:imgEffect>
                  </a14:imgLayer>
                </a14:imgProps>
              </a:ext>
              <a:ext uri="{28A0092B-C50C-407E-A947-70E740481C1C}">
                <a14:useLocalDpi xmlns:a14="http://schemas.microsoft.com/office/drawing/2010/main" val="0"/>
              </a:ext>
            </a:extLst>
          </a:blip>
          <a:srcRect b="13991"/>
          <a:stretch>
            <a:fillRect/>
          </a:stretch>
        </p:blipFill>
        <p:spPr>
          <a:xfrm>
            <a:off x="901066" y="1318595"/>
            <a:ext cx="10389867" cy="4787076"/>
          </a:xfrm>
          <a:prstGeom prst="rect">
            <a:avLst/>
          </a:prstGeom>
          <a:ln>
            <a:solidFill>
              <a:srgbClr val="696C73"/>
            </a:solidFill>
          </a:ln>
        </p:spPr>
      </p:pic>
      <p:sp>
        <p:nvSpPr>
          <p:cNvPr id="4" name="Rectangle : coins arrondis 3">
            <a:extLst>
              <a:ext uri="{FF2B5EF4-FFF2-40B4-BE49-F238E27FC236}">
                <a16:creationId xmlns:a16="http://schemas.microsoft.com/office/drawing/2014/main" id="{67122400-1A9D-8802-FAC9-76F2D6BD3F25}"/>
              </a:ext>
            </a:extLst>
          </p:cNvPr>
          <p:cNvSpPr/>
          <p:nvPr/>
        </p:nvSpPr>
        <p:spPr>
          <a:xfrm>
            <a:off x="2310735" y="2634471"/>
            <a:ext cx="7570529" cy="794529"/>
          </a:xfrm>
          <a:prstGeom prst="roundRect">
            <a:avLst/>
          </a:prstGeom>
          <a:ln>
            <a:solidFill>
              <a:srgbClr val="E8657C"/>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sp>
        <p:nvSpPr>
          <p:cNvPr id="6" name="Titre 1">
            <a:extLst>
              <a:ext uri="{FF2B5EF4-FFF2-40B4-BE49-F238E27FC236}">
                <a16:creationId xmlns:a16="http://schemas.microsoft.com/office/drawing/2014/main" id="{EE710C67-0F45-D1A6-7CE0-33F31FABD8D9}"/>
              </a:ext>
            </a:extLst>
          </p:cNvPr>
          <p:cNvSpPr txBox="1">
            <a:spLocks/>
          </p:cNvSpPr>
          <p:nvPr/>
        </p:nvSpPr>
        <p:spPr>
          <a:xfrm>
            <a:off x="2310735" y="2773142"/>
            <a:ext cx="7570529" cy="517185"/>
          </a:xfrm>
          <a:prstGeom prst="rect">
            <a:avLst/>
          </a:prstGeom>
        </p:spPr>
        <p:txBody>
          <a:bodyPr spcFirstLastPara="1" vert="horz" wrap="square" lIns="91425" tIns="91425" rIns="91425" bIns="91425" rtlCol="0" anchor="ctr" anchorCtr="0">
            <a:noAutofit/>
          </a:bodyPr>
          <a:lstStyle>
            <a:lvl1pPr algn="l" defTabSz="914400" rtl="0" eaLnBrk="1" latinLnBrk="0" hangingPunct="1">
              <a:lnSpc>
                <a:spcPct val="90000"/>
              </a:lnSpc>
              <a:spcBef>
                <a:spcPct val="0"/>
              </a:spcBef>
              <a:buNone/>
              <a:defRPr sz="2400" kern="1200">
                <a:solidFill>
                  <a:schemeClr val="tx1"/>
                </a:solidFill>
                <a:latin typeface="+mj-lt"/>
                <a:ea typeface="+mj-ea"/>
                <a:cs typeface="+mj-cs"/>
              </a:defRPr>
            </a:lvl1pPr>
          </a:lstStyle>
          <a:p>
            <a:pPr algn="ctr"/>
            <a:r>
              <a:rPr lang="fr-FR" dirty="0"/>
              <a:t>Consultez les documents mis à votre disposition</a:t>
            </a:r>
          </a:p>
        </p:txBody>
      </p:sp>
      <p:grpSp>
        <p:nvGrpSpPr>
          <p:cNvPr id="2" name="Groupe 1">
            <a:extLst>
              <a:ext uri="{FF2B5EF4-FFF2-40B4-BE49-F238E27FC236}">
                <a16:creationId xmlns:a16="http://schemas.microsoft.com/office/drawing/2014/main" id="{5DEA676B-240E-E03E-C157-AB1917E66B48}"/>
              </a:ext>
            </a:extLst>
          </p:cNvPr>
          <p:cNvGrpSpPr/>
          <p:nvPr/>
        </p:nvGrpSpPr>
        <p:grpSpPr>
          <a:xfrm>
            <a:off x="2310735" y="3770012"/>
            <a:ext cx="7570529" cy="1769394"/>
            <a:chOff x="2310734" y="3844464"/>
            <a:chExt cx="7570529" cy="1981874"/>
          </a:xfrm>
        </p:grpSpPr>
        <p:sp>
          <p:nvSpPr>
            <p:cNvPr id="3" name="Rectangle : coins arrondis 2">
              <a:extLst>
                <a:ext uri="{FF2B5EF4-FFF2-40B4-BE49-F238E27FC236}">
                  <a16:creationId xmlns:a16="http://schemas.microsoft.com/office/drawing/2014/main" id="{099D5165-86CC-0E01-3510-9E3E952528FF}"/>
                </a:ext>
              </a:extLst>
            </p:cNvPr>
            <p:cNvSpPr/>
            <p:nvPr/>
          </p:nvSpPr>
          <p:spPr>
            <a:xfrm>
              <a:off x="2310734" y="3844464"/>
              <a:ext cx="7570529" cy="1981874"/>
            </a:xfrm>
            <a:prstGeom prst="roundRect">
              <a:avLst/>
            </a:prstGeom>
            <a:solidFill>
              <a:schemeClr val="lt1"/>
            </a:solidFill>
            <a:ln>
              <a:solidFill>
                <a:srgbClr val="E8657C"/>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sp>
          <p:nvSpPr>
            <p:cNvPr id="7" name="ZoneTexte 6">
              <a:extLst>
                <a:ext uri="{FF2B5EF4-FFF2-40B4-BE49-F238E27FC236}">
                  <a16:creationId xmlns:a16="http://schemas.microsoft.com/office/drawing/2014/main" id="{78D1913A-E745-DDD4-6B99-8FAE6C05E5DE}"/>
                </a:ext>
              </a:extLst>
            </p:cNvPr>
            <p:cNvSpPr txBox="1"/>
            <p:nvPr/>
          </p:nvSpPr>
          <p:spPr>
            <a:xfrm>
              <a:off x="2497121" y="4029086"/>
              <a:ext cx="7197754" cy="1603024"/>
            </a:xfrm>
            <a:prstGeom prst="rect">
              <a:avLst/>
            </a:prstGeom>
            <a:noFill/>
          </p:spPr>
          <p:txBody>
            <a:bodyPr wrap="square">
              <a:spAutoFit/>
            </a:bodyPr>
            <a:lstStyle/>
            <a:p>
              <a:pPr>
                <a:spcBef>
                  <a:spcPts val="600"/>
                </a:spcBef>
              </a:pPr>
              <a:r>
                <a:rPr lang="fr-FR" b="1" dirty="0"/>
                <a:t>Vos documents toujours disponibles</a:t>
              </a:r>
            </a:p>
            <a:p>
              <a:pPr>
                <a:spcBef>
                  <a:spcPts val="600"/>
                </a:spcBef>
              </a:pPr>
              <a:r>
                <a:rPr lang="fr-FR" sz="1600" dirty="0"/>
                <a:t>Accédez à tout moment à l'ensemble des pièces produites et mises à votre disposition par le cabinet. Vos bilans, vos documents sociaux, juridiques, administratifs, restent accessibles en toute autonomie, 24h/24 et 7j/7</a:t>
              </a:r>
            </a:p>
          </p:txBody>
        </p:sp>
      </p:grpSp>
    </p:spTree>
    <p:extLst>
      <p:ext uri="{BB962C8B-B14F-4D97-AF65-F5344CB8AC3E}">
        <p14:creationId xmlns:p14="http://schemas.microsoft.com/office/powerpoint/2010/main" val="1393874198"/>
      </p:ext>
    </p:extLst>
  </p:cSld>
  <p:clrMapOvr>
    <a:overrideClrMapping bg1="lt1" tx1="dk1" bg2="lt2" tx2="dk2" accent1="accent1" accent2="accent2" accent3="accent3" accent4="accent4" accent5="accent5" accent6="accent6" hlink="hlink" folHlink="folHlink"/>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2539A9-03D9-7CD6-6A37-B201004393D3}"/>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438ECC8A-2B46-1B66-B656-A1C3D622CDC9}"/>
              </a:ext>
            </a:extLst>
          </p:cNvPr>
          <p:cNvSpPr>
            <a:spLocks noGrp="1"/>
          </p:cNvSpPr>
          <p:nvPr>
            <p:ph type="title"/>
          </p:nvPr>
        </p:nvSpPr>
        <p:spPr>
          <a:xfrm>
            <a:off x="479004" y="348662"/>
            <a:ext cx="9126390" cy="517185"/>
          </a:xfrm>
        </p:spPr>
        <p:txBody>
          <a:bodyPr/>
          <a:lstStyle/>
          <a:p>
            <a:r>
              <a:rPr lang="fr-FR" dirty="0"/>
              <a:t>Consultez les documents mis à votre disposition</a:t>
            </a:r>
          </a:p>
        </p:txBody>
      </p:sp>
      <p:pic>
        <p:nvPicPr>
          <p:cNvPr id="5" name="Image 4">
            <a:extLst>
              <a:ext uri="{FF2B5EF4-FFF2-40B4-BE49-F238E27FC236}">
                <a16:creationId xmlns:a16="http://schemas.microsoft.com/office/drawing/2014/main" id="{F41F803F-AA13-34DC-2BFF-55A1C3CB6924}"/>
              </a:ext>
            </a:extLst>
          </p:cNvPr>
          <p:cNvPicPr>
            <a:picLocks noChangeAspect="1"/>
          </p:cNvPicPr>
          <p:nvPr/>
        </p:nvPicPr>
        <p:blipFill>
          <a:blip r:embed="rId2">
            <a:extLst>
              <a:ext uri="{BEBA8EAE-BF5A-486C-A8C5-ECC9F3942E4B}">
                <a14:imgProps xmlns:a14="http://schemas.microsoft.com/office/drawing/2010/main">
                  <a14:imgLayer r:embed="rId3">
                    <a14:imgEffect>
                      <a14:sharpenSoften amount="-52000"/>
                    </a14:imgEffect>
                  </a14:imgLayer>
                </a14:imgProps>
              </a:ext>
              <a:ext uri="{28A0092B-C50C-407E-A947-70E740481C1C}">
                <a14:useLocalDpi xmlns:a14="http://schemas.microsoft.com/office/drawing/2010/main" val="0"/>
              </a:ext>
            </a:extLst>
          </a:blip>
          <a:srcRect b="13991"/>
          <a:stretch>
            <a:fillRect/>
          </a:stretch>
        </p:blipFill>
        <p:spPr>
          <a:xfrm>
            <a:off x="901066" y="1318595"/>
            <a:ext cx="10389867" cy="4787076"/>
          </a:xfrm>
          <a:prstGeom prst="rect">
            <a:avLst/>
          </a:prstGeom>
          <a:ln>
            <a:solidFill>
              <a:srgbClr val="696C73"/>
            </a:solidFill>
          </a:ln>
        </p:spPr>
      </p:pic>
      <p:sp>
        <p:nvSpPr>
          <p:cNvPr id="7" name="Ellipse 6">
            <a:extLst>
              <a:ext uri="{FF2B5EF4-FFF2-40B4-BE49-F238E27FC236}">
                <a16:creationId xmlns:a16="http://schemas.microsoft.com/office/drawing/2014/main" id="{29872697-ED50-4755-298B-B11E9FABEAE0}"/>
              </a:ext>
            </a:extLst>
          </p:cNvPr>
          <p:cNvSpPr/>
          <p:nvPr/>
        </p:nvSpPr>
        <p:spPr>
          <a:xfrm>
            <a:off x="2035526" y="2157688"/>
            <a:ext cx="380998" cy="380998"/>
          </a:xfrm>
          <a:prstGeom prst="ellipse">
            <a:avLst/>
          </a:prstGeom>
          <a:no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3" name="Image 2">
            <a:extLst>
              <a:ext uri="{FF2B5EF4-FFF2-40B4-BE49-F238E27FC236}">
                <a16:creationId xmlns:a16="http://schemas.microsoft.com/office/drawing/2014/main" id="{F0EC3AFC-C64B-92DE-91E6-F65D8D5D1F74}"/>
              </a:ext>
            </a:extLst>
          </p:cNvPr>
          <p:cNvPicPr>
            <a:picLocks noChangeAspect="1"/>
          </p:cNvPicPr>
          <p:nvPr/>
        </p:nvPicPr>
        <p:blipFill>
          <a:blip r:embed="rId4">
            <a:extLst>
              <a:ext uri="{28A0092B-C50C-407E-A947-70E740481C1C}">
                <a14:useLocalDpi xmlns:a14="http://schemas.microsoft.com/office/drawing/2010/main" val="0"/>
              </a:ext>
            </a:extLst>
          </a:blip>
          <a:srcRect t="15076" r="58295" b="78078"/>
          <a:stretch>
            <a:fillRect/>
          </a:stretch>
        </p:blipFill>
        <p:spPr>
          <a:xfrm>
            <a:off x="479004" y="2081048"/>
            <a:ext cx="5204713" cy="457638"/>
          </a:xfrm>
          <a:prstGeom prst="rect">
            <a:avLst/>
          </a:prstGeom>
          <a:ln w="12700">
            <a:solidFill>
              <a:schemeClr val="tx1"/>
            </a:solidFill>
          </a:ln>
        </p:spPr>
      </p:pic>
      <p:sp>
        <p:nvSpPr>
          <p:cNvPr id="9" name="Rectangle : coins arrondis 8">
            <a:extLst>
              <a:ext uri="{FF2B5EF4-FFF2-40B4-BE49-F238E27FC236}">
                <a16:creationId xmlns:a16="http://schemas.microsoft.com/office/drawing/2014/main" id="{892BD3B5-82C1-BC32-4AEB-00E928A0D2DC}"/>
              </a:ext>
            </a:extLst>
          </p:cNvPr>
          <p:cNvSpPr/>
          <p:nvPr/>
        </p:nvSpPr>
        <p:spPr>
          <a:xfrm>
            <a:off x="1786759" y="2857500"/>
            <a:ext cx="3584027" cy="766805"/>
          </a:xfrm>
          <a:prstGeom prst="roundRect">
            <a:avLst/>
          </a:prstGeom>
          <a:ln>
            <a:solidFill>
              <a:srgbClr val="E8657C"/>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sp>
        <p:nvSpPr>
          <p:cNvPr id="8" name="ZoneTexte 7">
            <a:extLst>
              <a:ext uri="{FF2B5EF4-FFF2-40B4-BE49-F238E27FC236}">
                <a16:creationId xmlns:a16="http://schemas.microsoft.com/office/drawing/2014/main" id="{F89905D9-E96B-40EA-FF69-AC1D91BCEE78}"/>
              </a:ext>
            </a:extLst>
          </p:cNvPr>
          <p:cNvSpPr txBox="1"/>
          <p:nvPr/>
        </p:nvSpPr>
        <p:spPr>
          <a:xfrm>
            <a:off x="1889335" y="2917737"/>
            <a:ext cx="3378873" cy="646331"/>
          </a:xfrm>
          <a:prstGeom prst="rect">
            <a:avLst/>
          </a:prstGeom>
          <a:noFill/>
        </p:spPr>
        <p:txBody>
          <a:bodyPr wrap="square" rtlCol="0">
            <a:spAutoFit/>
          </a:bodyPr>
          <a:lstStyle/>
          <a:p>
            <a:r>
              <a:rPr lang="fr-FR" b="1" dirty="0"/>
              <a:t>Cliquez ici </a:t>
            </a:r>
            <a:r>
              <a:rPr lang="fr-FR" dirty="0"/>
              <a:t>pour accéder à votre/vos dossier(s)</a:t>
            </a:r>
          </a:p>
        </p:txBody>
      </p:sp>
      <p:cxnSp>
        <p:nvCxnSpPr>
          <p:cNvPr id="13" name="Connecteur en arc 12">
            <a:extLst>
              <a:ext uri="{FF2B5EF4-FFF2-40B4-BE49-F238E27FC236}">
                <a16:creationId xmlns:a16="http://schemas.microsoft.com/office/drawing/2014/main" id="{70B120DF-BECE-F32E-6167-5F2D36D3C9F7}"/>
              </a:ext>
            </a:extLst>
          </p:cNvPr>
          <p:cNvCxnSpPr>
            <a:cxnSpLocks/>
          </p:cNvCxnSpPr>
          <p:nvPr/>
        </p:nvCxnSpPr>
        <p:spPr>
          <a:xfrm rot="16200000" flipV="1">
            <a:off x="2013838" y="2369876"/>
            <a:ext cx="509313" cy="465936"/>
          </a:xfrm>
          <a:prstGeom prst="curvedConnector3">
            <a:avLst>
              <a:gd name="adj1" fmla="val 50000"/>
            </a:avLst>
          </a:prstGeom>
          <a:ln w="38100">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71533653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gradFill>
          <a:gsLst>
            <a:gs pos="0">
              <a:srgbClr val="E8657C"/>
            </a:gs>
            <a:gs pos="100000">
              <a:srgbClr val="FF0000"/>
            </a:gs>
          </a:gsLst>
          <a:lin ang="5400000" scaled="1"/>
        </a:gradFill>
        <a:effectLst/>
      </p:bgPr>
    </p:bg>
    <p:spTree>
      <p:nvGrpSpPr>
        <p:cNvPr id="1" name="">
          <a:extLst>
            <a:ext uri="{FF2B5EF4-FFF2-40B4-BE49-F238E27FC236}">
              <a16:creationId xmlns:a16="http://schemas.microsoft.com/office/drawing/2014/main" id="{4CFE52DB-3891-359E-091A-C613FDE3714F}"/>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D452F8FB-8CC4-C1EA-2BE8-38CA5E5C99C7}"/>
              </a:ext>
            </a:extLst>
          </p:cNvPr>
          <p:cNvSpPr>
            <a:spLocks noGrp="1"/>
          </p:cNvSpPr>
          <p:nvPr>
            <p:ph type="title"/>
          </p:nvPr>
        </p:nvSpPr>
        <p:spPr>
          <a:xfrm>
            <a:off x="479004" y="348662"/>
            <a:ext cx="8480438" cy="517185"/>
          </a:xfrm>
        </p:spPr>
        <p:txBody>
          <a:bodyPr/>
          <a:lstStyle/>
          <a:p>
            <a:r>
              <a:rPr lang="fr-FR" dirty="0"/>
              <a:t>Consultez les documents mis à votre disposition</a:t>
            </a:r>
          </a:p>
        </p:txBody>
      </p:sp>
      <p:pic>
        <p:nvPicPr>
          <p:cNvPr id="4" name="Image 3">
            <a:extLst>
              <a:ext uri="{FF2B5EF4-FFF2-40B4-BE49-F238E27FC236}">
                <a16:creationId xmlns:a16="http://schemas.microsoft.com/office/drawing/2014/main" id="{E5EA557F-7973-C4EA-6279-790D3BAD658E}"/>
              </a:ext>
            </a:extLst>
          </p:cNvPr>
          <p:cNvPicPr>
            <a:picLocks noChangeAspect="1"/>
          </p:cNvPicPr>
          <p:nvPr/>
        </p:nvPicPr>
        <p:blipFill>
          <a:blip r:embed="rId3">
            <a:extLst>
              <a:ext uri="{BEBA8EAE-BF5A-486C-A8C5-ECC9F3942E4B}">
                <a14:imgProps xmlns:a14="http://schemas.microsoft.com/office/drawing/2010/main">
                  <a14:imgLayer r:embed="rId4">
                    <a14:imgEffect>
                      <a14:artisticBlur/>
                    </a14:imgEffect>
                  </a14:imgLayer>
                </a14:imgProps>
              </a:ext>
            </a:extLst>
          </a:blip>
          <a:stretch>
            <a:fillRect/>
          </a:stretch>
        </p:blipFill>
        <p:spPr>
          <a:xfrm>
            <a:off x="901066" y="1318595"/>
            <a:ext cx="10486735" cy="3392410"/>
          </a:xfrm>
          <a:prstGeom prst="rect">
            <a:avLst/>
          </a:prstGeom>
          <a:solidFill>
            <a:srgbClr val="E8657C"/>
          </a:solidFill>
          <a:ln>
            <a:solidFill>
              <a:srgbClr val="696C73"/>
            </a:solidFill>
          </a:ln>
        </p:spPr>
      </p:pic>
      <p:pic>
        <p:nvPicPr>
          <p:cNvPr id="10" name="Image 9">
            <a:extLst>
              <a:ext uri="{FF2B5EF4-FFF2-40B4-BE49-F238E27FC236}">
                <a16:creationId xmlns:a16="http://schemas.microsoft.com/office/drawing/2014/main" id="{4A22F91E-8F90-4BC6-680E-74DE1F6B5445}"/>
              </a:ext>
            </a:extLst>
          </p:cNvPr>
          <p:cNvPicPr>
            <a:picLocks noChangeAspect="1"/>
          </p:cNvPicPr>
          <p:nvPr/>
        </p:nvPicPr>
        <p:blipFill>
          <a:blip r:embed="rId5"/>
          <a:srcRect l="1308" t="51821" r="5230" b="31894"/>
          <a:stretch>
            <a:fillRect/>
          </a:stretch>
        </p:blipFill>
        <p:spPr>
          <a:xfrm>
            <a:off x="1038225" y="3105150"/>
            <a:ext cx="9801225" cy="552450"/>
          </a:xfrm>
          <a:prstGeom prst="rect">
            <a:avLst/>
          </a:prstGeom>
        </p:spPr>
        <p:style>
          <a:lnRef idx="2">
            <a:schemeClr val="dk1"/>
          </a:lnRef>
          <a:fillRef idx="1">
            <a:schemeClr val="lt1"/>
          </a:fillRef>
          <a:effectRef idx="0">
            <a:schemeClr val="dk1"/>
          </a:effectRef>
          <a:fontRef idx="minor">
            <a:schemeClr val="dk1"/>
          </a:fontRef>
        </p:style>
      </p:pic>
      <p:sp>
        <p:nvSpPr>
          <p:cNvPr id="11" name="Rectangle : coins arrondis 10">
            <a:extLst>
              <a:ext uri="{FF2B5EF4-FFF2-40B4-BE49-F238E27FC236}">
                <a16:creationId xmlns:a16="http://schemas.microsoft.com/office/drawing/2014/main" id="{185C378E-44F7-1AD8-7B1D-E02FC5F7ACF3}"/>
              </a:ext>
            </a:extLst>
          </p:cNvPr>
          <p:cNvSpPr/>
          <p:nvPr/>
        </p:nvSpPr>
        <p:spPr>
          <a:xfrm>
            <a:off x="1177159" y="4055557"/>
            <a:ext cx="3378873" cy="794529"/>
          </a:xfrm>
          <a:prstGeom prst="roundRect">
            <a:avLst/>
          </a:prstGeom>
          <a:ln>
            <a:solidFill>
              <a:srgbClr val="E8657C"/>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sp>
        <p:nvSpPr>
          <p:cNvPr id="12" name="ZoneTexte 11">
            <a:extLst>
              <a:ext uri="{FF2B5EF4-FFF2-40B4-BE49-F238E27FC236}">
                <a16:creationId xmlns:a16="http://schemas.microsoft.com/office/drawing/2014/main" id="{ADF17289-0CBC-81AA-664C-7D3E1A6D6A71}"/>
              </a:ext>
            </a:extLst>
          </p:cNvPr>
          <p:cNvSpPr txBox="1"/>
          <p:nvPr/>
        </p:nvSpPr>
        <p:spPr>
          <a:xfrm>
            <a:off x="1351110" y="4153071"/>
            <a:ext cx="3378873" cy="646331"/>
          </a:xfrm>
          <a:prstGeom prst="rect">
            <a:avLst/>
          </a:prstGeom>
          <a:noFill/>
        </p:spPr>
        <p:txBody>
          <a:bodyPr wrap="square" rtlCol="0">
            <a:spAutoFit/>
          </a:bodyPr>
          <a:lstStyle/>
          <a:p>
            <a:r>
              <a:rPr lang="fr-FR" b="1" dirty="0"/>
              <a:t>Cliquez </a:t>
            </a:r>
            <a:r>
              <a:rPr lang="fr-FR" dirty="0"/>
              <a:t>sur le dossier que vous souhaitez consulter</a:t>
            </a:r>
          </a:p>
        </p:txBody>
      </p:sp>
      <p:cxnSp>
        <p:nvCxnSpPr>
          <p:cNvPr id="14" name="Connecteur en arc 13">
            <a:extLst>
              <a:ext uri="{FF2B5EF4-FFF2-40B4-BE49-F238E27FC236}">
                <a16:creationId xmlns:a16="http://schemas.microsoft.com/office/drawing/2014/main" id="{EB3557E8-F4C7-6740-9C09-E35502D5361F}"/>
              </a:ext>
            </a:extLst>
          </p:cNvPr>
          <p:cNvCxnSpPr>
            <a:cxnSpLocks/>
          </p:cNvCxnSpPr>
          <p:nvPr/>
        </p:nvCxnSpPr>
        <p:spPr>
          <a:xfrm rot="16200000" flipV="1">
            <a:off x="1822597" y="3549624"/>
            <a:ext cx="509313" cy="502554"/>
          </a:xfrm>
          <a:prstGeom prst="curvedConnector3">
            <a:avLst>
              <a:gd name="adj1" fmla="val 50000"/>
            </a:avLst>
          </a:prstGeom>
          <a:ln w="38100">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139019935"/>
      </p:ext>
    </p:extLst>
  </p:cSld>
  <p:clrMapOvr>
    <a:overrideClrMapping bg1="lt1" tx1="dk1" bg2="lt2" tx2="dk2" accent1="accent1" accent2="accent2" accent3="accent3" accent4="accent4" accent5="accent5" accent6="accent6" hlink="hlink" folHlink="folHlink"/>
  </p:clrMapOvr>
</p:sld>
</file>

<file path=ppt/slides/slide26.xml><?xml version="1.0" encoding="utf-8"?>
<p:sld xmlns:a="http://schemas.openxmlformats.org/drawingml/2006/main" xmlns:r="http://schemas.openxmlformats.org/officeDocument/2006/relationships" xmlns:p="http://schemas.openxmlformats.org/presentationml/2006/main">
  <p:cSld>
    <p:bg>
      <p:bgPr>
        <a:gradFill>
          <a:gsLst>
            <a:gs pos="0">
              <a:srgbClr val="E8657C"/>
            </a:gs>
            <a:gs pos="100000">
              <a:srgbClr val="FF0000"/>
            </a:gs>
          </a:gsLst>
          <a:lin ang="5400000" scaled="1"/>
        </a:gradFill>
        <a:effectLst/>
      </p:bgPr>
    </p:bg>
    <p:spTree>
      <p:nvGrpSpPr>
        <p:cNvPr id="1" name="">
          <a:extLst>
            <a:ext uri="{FF2B5EF4-FFF2-40B4-BE49-F238E27FC236}">
              <a16:creationId xmlns:a16="http://schemas.microsoft.com/office/drawing/2014/main" id="{56C4A614-EFF8-3E29-219B-AE341843EFA0}"/>
            </a:ext>
          </a:extLst>
        </p:cNvPr>
        <p:cNvGrpSpPr/>
        <p:nvPr/>
      </p:nvGrpSpPr>
      <p:grpSpPr>
        <a:xfrm>
          <a:off x="0" y="0"/>
          <a:ext cx="0" cy="0"/>
          <a:chOff x="0" y="0"/>
          <a:chExt cx="0" cy="0"/>
        </a:xfrm>
      </p:grpSpPr>
      <p:pic>
        <p:nvPicPr>
          <p:cNvPr id="4" name="Image 3">
            <a:extLst>
              <a:ext uri="{FF2B5EF4-FFF2-40B4-BE49-F238E27FC236}">
                <a16:creationId xmlns:a16="http://schemas.microsoft.com/office/drawing/2014/main" id="{21D6F47A-43D5-4128-8293-DBCA09F8D8B5}"/>
              </a:ext>
            </a:extLst>
          </p:cNvPr>
          <p:cNvPicPr>
            <a:picLocks noChangeAspect="1"/>
          </p:cNvPicPr>
          <p:nvPr/>
        </p:nvPicPr>
        <p:blipFill>
          <a:blip r:embed="rId3"/>
          <a:stretch>
            <a:fillRect/>
          </a:stretch>
        </p:blipFill>
        <p:spPr>
          <a:xfrm>
            <a:off x="901066" y="1318595"/>
            <a:ext cx="10315016" cy="4876948"/>
          </a:xfrm>
          <a:prstGeom prst="rect">
            <a:avLst/>
          </a:prstGeom>
          <a:ln>
            <a:solidFill>
              <a:srgbClr val="696C73"/>
            </a:solidFill>
          </a:ln>
        </p:spPr>
      </p:pic>
      <p:sp>
        <p:nvSpPr>
          <p:cNvPr id="2" name="Titre 1">
            <a:extLst>
              <a:ext uri="{FF2B5EF4-FFF2-40B4-BE49-F238E27FC236}">
                <a16:creationId xmlns:a16="http://schemas.microsoft.com/office/drawing/2014/main" id="{DC40CC6F-36A7-9005-AA54-8D5BBB0D5B09}"/>
              </a:ext>
            </a:extLst>
          </p:cNvPr>
          <p:cNvSpPr>
            <a:spLocks noGrp="1"/>
          </p:cNvSpPr>
          <p:nvPr>
            <p:ph type="title"/>
          </p:nvPr>
        </p:nvSpPr>
        <p:spPr>
          <a:xfrm>
            <a:off x="479004" y="348662"/>
            <a:ext cx="8388159" cy="517185"/>
          </a:xfrm>
        </p:spPr>
        <p:txBody>
          <a:bodyPr/>
          <a:lstStyle/>
          <a:p>
            <a:r>
              <a:rPr lang="fr-FR" dirty="0"/>
              <a:t>Consultez les documents mis à votre disposition</a:t>
            </a:r>
          </a:p>
        </p:txBody>
      </p:sp>
      <p:pic>
        <p:nvPicPr>
          <p:cNvPr id="10" name="Image 9">
            <a:extLst>
              <a:ext uri="{FF2B5EF4-FFF2-40B4-BE49-F238E27FC236}">
                <a16:creationId xmlns:a16="http://schemas.microsoft.com/office/drawing/2014/main" id="{E7F90A7C-01E6-6F9B-E4EF-603080720C86}"/>
              </a:ext>
            </a:extLst>
          </p:cNvPr>
          <p:cNvPicPr>
            <a:picLocks noChangeAspect="1"/>
          </p:cNvPicPr>
          <p:nvPr/>
        </p:nvPicPr>
        <p:blipFill>
          <a:blip r:embed="rId4">
            <a:extLst>
              <a:ext uri="{BEBA8EAE-BF5A-486C-A8C5-ECC9F3942E4B}">
                <a14:imgProps xmlns:a14="http://schemas.microsoft.com/office/drawing/2010/main">
                  <a14:imgLayer r:embed="rId5">
                    <a14:imgEffect>
                      <a14:artisticBlur/>
                    </a14:imgEffect>
                  </a14:imgLayer>
                </a14:imgProps>
              </a:ext>
            </a:extLst>
          </a:blip>
          <a:srcRect t="84521" r="7253" b="9688"/>
          <a:stretch>
            <a:fillRect/>
          </a:stretch>
        </p:blipFill>
        <p:spPr>
          <a:xfrm>
            <a:off x="901065" y="5528895"/>
            <a:ext cx="9566885" cy="282403"/>
          </a:xfrm>
          <a:prstGeom prst="rect">
            <a:avLst/>
          </a:prstGeom>
          <a:noFill/>
          <a:ln>
            <a:noFill/>
          </a:ln>
        </p:spPr>
      </p:pic>
      <p:grpSp>
        <p:nvGrpSpPr>
          <p:cNvPr id="3" name="Groupe 2">
            <a:extLst>
              <a:ext uri="{FF2B5EF4-FFF2-40B4-BE49-F238E27FC236}">
                <a16:creationId xmlns:a16="http://schemas.microsoft.com/office/drawing/2014/main" id="{F83D7909-7C8C-8104-15EB-14EB982ADA16}"/>
              </a:ext>
            </a:extLst>
          </p:cNvPr>
          <p:cNvGrpSpPr/>
          <p:nvPr/>
        </p:nvGrpSpPr>
        <p:grpSpPr>
          <a:xfrm>
            <a:off x="775230" y="5107894"/>
            <a:ext cx="3378873" cy="1104419"/>
            <a:chOff x="1171470" y="4204151"/>
            <a:chExt cx="3378873" cy="1104419"/>
          </a:xfrm>
        </p:grpSpPr>
        <p:sp>
          <p:nvSpPr>
            <p:cNvPr id="6" name="Rectangle : coins arrondis 5">
              <a:extLst>
                <a:ext uri="{FF2B5EF4-FFF2-40B4-BE49-F238E27FC236}">
                  <a16:creationId xmlns:a16="http://schemas.microsoft.com/office/drawing/2014/main" id="{A8078F4B-E430-3ECF-99E0-0513638F36B3}"/>
                </a:ext>
              </a:extLst>
            </p:cNvPr>
            <p:cNvSpPr/>
            <p:nvPr/>
          </p:nvSpPr>
          <p:spPr>
            <a:xfrm>
              <a:off x="1171470" y="4514041"/>
              <a:ext cx="3378873" cy="794529"/>
            </a:xfrm>
            <a:prstGeom prst="roundRect">
              <a:avLst/>
            </a:prstGeom>
            <a:ln>
              <a:solidFill>
                <a:srgbClr val="E8657C"/>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sp>
          <p:nvSpPr>
            <p:cNvPr id="7" name="ZoneTexte 6">
              <a:extLst>
                <a:ext uri="{FF2B5EF4-FFF2-40B4-BE49-F238E27FC236}">
                  <a16:creationId xmlns:a16="http://schemas.microsoft.com/office/drawing/2014/main" id="{A74F9056-F0AB-EFAC-D5CA-59E756AD42D9}"/>
                </a:ext>
              </a:extLst>
            </p:cNvPr>
            <p:cNvSpPr txBox="1"/>
            <p:nvPr/>
          </p:nvSpPr>
          <p:spPr>
            <a:xfrm>
              <a:off x="1258445" y="4584389"/>
              <a:ext cx="3204922" cy="646331"/>
            </a:xfrm>
            <a:prstGeom prst="rect">
              <a:avLst/>
            </a:prstGeom>
            <a:noFill/>
          </p:spPr>
          <p:txBody>
            <a:bodyPr wrap="square" rtlCol="0">
              <a:spAutoFit/>
            </a:bodyPr>
            <a:lstStyle/>
            <a:p>
              <a:r>
                <a:rPr lang="fr-FR" b="1" dirty="0"/>
                <a:t>Cliquez </a:t>
              </a:r>
              <a:r>
                <a:rPr lang="fr-FR" dirty="0"/>
                <a:t>sur le répertoire pour consulter son contenu</a:t>
              </a:r>
            </a:p>
          </p:txBody>
        </p:sp>
        <p:cxnSp>
          <p:nvCxnSpPr>
            <p:cNvPr id="8" name="Connecteur en arc 13">
              <a:extLst>
                <a:ext uri="{FF2B5EF4-FFF2-40B4-BE49-F238E27FC236}">
                  <a16:creationId xmlns:a16="http://schemas.microsoft.com/office/drawing/2014/main" id="{178F8DD5-08C0-DBFF-45A3-64F85DE8526C}"/>
                </a:ext>
              </a:extLst>
            </p:cNvPr>
            <p:cNvCxnSpPr>
              <a:cxnSpLocks/>
              <a:stCxn id="6" idx="0"/>
            </p:cNvCxnSpPr>
            <p:nvPr/>
          </p:nvCxnSpPr>
          <p:spPr>
            <a:xfrm rot="16200000" flipV="1">
              <a:off x="2595621" y="4248755"/>
              <a:ext cx="309890" cy="220682"/>
            </a:xfrm>
            <a:prstGeom prst="curvedConnector3">
              <a:avLst>
                <a:gd name="adj1" fmla="val 50000"/>
              </a:avLst>
            </a:prstGeom>
            <a:ln w="38100">
              <a:tailEnd type="triangle"/>
            </a:ln>
          </p:spPr>
          <p:style>
            <a:lnRef idx="1">
              <a:schemeClr val="dk1"/>
            </a:lnRef>
            <a:fillRef idx="0">
              <a:schemeClr val="dk1"/>
            </a:fillRef>
            <a:effectRef idx="0">
              <a:schemeClr val="dk1"/>
            </a:effectRef>
            <a:fontRef idx="minor">
              <a:schemeClr val="tx1"/>
            </a:fontRef>
          </p:style>
        </p:cxnSp>
      </p:grpSp>
    </p:spTree>
    <p:extLst>
      <p:ext uri="{BB962C8B-B14F-4D97-AF65-F5344CB8AC3E}">
        <p14:creationId xmlns:p14="http://schemas.microsoft.com/office/powerpoint/2010/main" val="3470282060"/>
      </p:ext>
    </p:extLst>
  </p:cSld>
  <p:clrMapOvr>
    <a:overrideClrMapping bg1="lt1" tx1="dk1" bg2="lt2" tx2="dk2" accent1="accent1" accent2="accent2" accent3="accent3" accent4="accent4" accent5="accent5" accent6="accent6" hlink="hlink" folHlink="folHlink"/>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C5062A-C1E0-78B7-0835-3F9467DD30BB}"/>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83605AC2-2DAC-A36B-6584-6C33012B71BB}"/>
              </a:ext>
            </a:extLst>
          </p:cNvPr>
          <p:cNvSpPr>
            <a:spLocks noGrp="1"/>
          </p:cNvSpPr>
          <p:nvPr>
            <p:ph type="title"/>
          </p:nvPr>
        </p:nvSpPr>
        <p:spPr>
          <a:xfrm>
            <a:off x="479004" y="348662"/>
            <a:ext cx="7709032" cy="517185"/>
          </a:xfrm>
        </p:spPr>
        <p:txBody>
          <a:bodyPr/>
          <a:lstStyle/>
          <a:p>
            <a:r>
              <a:rPr lang="fr-FR" dirty="0"/>
              <a:t>Consultez les documents mis à votre disposition</a:t>
            </a:r>
          </a:p>
        </p:txBody>
      </p:sp>
      <p:sp>
        <p:nvSpPr>
          <p:cNvPr id="9" name="Google Shape;355;p12">
            <a:extLst>
              <a:ext uri="{FF2B5EF4-FFF2-40B4-BE49-F238E27FC236}">
                <a16:creationId xmlns:a16="http://schemas.microsoft.com/office/drawing/2014/main" id="{D78FB8BD-7021-2034-B738-CFF9D767C58B}"/>
              </a:ext>
            </a:extLst>
          </p:cNvPr>
          <p:cNvSpPr txBox="1"/>
          <p:nvPr/>
        </p:nvSpPr>
        <p:spPr>
          <a:xfrm>
            <a:off x="5965017" y="3411939"/>
            <a:ext cx="5538887" cy="1077178"/>
          </a:xfrm>
          <a:prstGeom prst="rect">
            <a:avLst/>
          </a:prstGeom>
          <a:noFill/>
          <a:ln>
            <a:noFill/>
          </a:ln>
        </p:spPr>
        <p:txBody>
          <a:bodyPr spcFirstLastPara="1" wrap="square" lIns="121900" tIns="121900" rIns="121900" bIns="121900" anchor="t" anchorCtr="0">
            <a:spAutoFit/>
          </a:bodyPr>
          <a:lstStyle/>
          <a:p>
            <a:pPr lvl="0">
              <a:buSzPts val="2400"/>
            </a:pPr>
            <a:r>
              <a:rPr lang="fr-FR" b="1" dirty="0"/>
              <a:t>Cliquez Ici pour consulter et télécharger</a:t>
            </a:r>
            <a:r>
              <a:rPr lang="fr-FR" dirty="0"/>
              <a:t> en toute autonomie les documents mis à disposition par le cabinet.</a:t>
            </a:r>
            <a:endParaRPr lang="fr-FR" dirty="0">
              <a:ea typeface="Open Sans"/>
              <a:cs typeface="Open Sans"/>
              <a:sym typeface="Open Sans"/>
            </a:endParaRPr>
          </a:p>
        </p:txBody>
      </p:sp>
      <p:cxnSp>
        <p:nvCxnSpPr>
          <p:cNvPr id="13" name="Connecteur droit 12">
            <a:extLst>
              <a:ext uri="{FF2B5EF4-FFF2-40B4-BE49-F238E27FC236}">
                <a16:creationId xmlns:a16="http://schemas.microsoft.com/office/drawing/2014/main" id="{5ED68048-B4FF-833B-5320-C8EC5DB2891A}"/>
              </a:ext>
            </a:extLst>
          </p:cNvPr>
          <p:cNvCxnSpPr>
            <a:cxnSpLocks/>
          </p:cNvCxnSpPr>
          <p:nvPr/>
        </p:nvCxnSpPr>
        <p:spPr>
          <a:xfrm>
            <a:off x="5582794" y="2364065"/>
            <a:ext cx="0" cy="2111290"/>
          </a:xfrm>
          <a:prstGeom prst="line">
            <a:avLst/>
          </a:prstGeom>
        </p:spPr>
        <p:style>
          <a:lnRef idx="1">
            <a:schemeClr val="dk1"/>
          </a:lnRef>
          <a:fillRef idx="0">
            <a:schemeClr val="dk1"/>
          </a:fillRef>
          <a:effectRef idx="0">
            <a:schemeClr val="dk1"/>
          </a:effectRef>
          <a:fontRef idx="minor">
            <a:schemeClr val="tx1"/>
          </a:fontRef>
        </p:style>
      </p:cxnSp>
      <p:pic>
        <p:nvPicPr>
          <p:cNvPr id="5" name="Image 4">
            <a:extLst>
              <a:ext uri="{FF2B5EF4-FFF2-40B4-BE49-F238E27FC236}">
                <a16:creationId xmlns:a16="http://schemas.microsoft.com/office/drawing/2014/main" id="{37A82327-DFB8-89F6-46C5-7A6ACE8944D2}"/>
              </a:ext>
            </a:extLst>
          </p:cNvPr>
          <p:cNvPicPr>
            <a:picLocks noChangeAspect="1"/>
          </p:cNvPicPr>
          <p:nvPr/>
        </p:nvPicPr>
        <p:blipFill>
          <a:blip r:embed="rId2"/>
          <a:srcRect r="40873"/>
          <a:stretch>
            <a:fillRect/>
          </a:stretch>
        </p:blipFill>
        <p:spPr>
          <a:xfrm>
            <a:off x="688096" y="2364065"/>
            <a:ext cx="4595617" cy="2129869"/>
          </a:xfrm>
          <a:prstGeom prst="rect">
            <a:avLst/>
          </a:prstGeom>
          <a:ln>
            <a:solidFill>
              <a:schemeClr val="accent6"/>
            </a:solidFill>
          </a:ln>
        </p:spPr>
      </p:pic>
      <p:pic>
        <p:nvPicPr>
          <p:cNvPr id="10" name="Image 9">
            <a:extLst>
              <a:ext uri="{FF2B5EF4-FFF2-40B4-BE49-F238E27FC236}">
                <a16:creationId xmlns:a16="http://schemas.microsoft.com/office/drawing/2014/main" id="{485083D4-F6C9-9C24-D13C-C57BACBC5C2B}"/>
              </a:ext>
            </a:extLst>
          </p:cNvPr>
          <p:cNvPicPr>
            <a:picLocks noChangeAspect="1"/>
          </p:cNvPicPr>
          <p:nvPr/>
        </p:nvPicPr>
        <p:blipFill>
          <a:blip r:embed="rId3"/>
          <a:stretch>
            <a:fillRect/>
          </a:stretch>
        </p:blipFill>
        <p:spPr>
          <a:xfrm>
            <a:off x="5794635" y="2348324"/>
            <a:ext cx="1113654" cy="989915"/>
          </a:xfrm>
          <a:prstGeom prst="rect">
            <a:avLst/>
          </a:prstGeom>
        </p:spPr>
      </p:pic>
      <p:sp>
        <p:nvSpPr>
          <p:cNvPr id="4" name="Rectangle : coins arrondis 3">
            <a:extLst>
              <a:ext uri="{FF2B5EF4-FFF2-40B4-BE49-F238E27FC236}">
                <a16:creationId xmlns:a16="http://schemas.microsoft.com/office/drawing/2014/main" id="{ABFC7796-E99D-EF9E-0161-D50EDC22ED40}"/>
              </a:ext>
            </a:extLst>
          </p:cNvPr>
          <p:cNvSpPr/>
          <p:nvPr/>
        </p:nvSpPr>
        <p:spPr>
          <a:xfrm>
            <a:off x="5881876" y="3428999"/>
            <a:ext cx="5622027" cy="1046356"/>
          </a:xfrm>
          <a:prstGeom prst="roundRect">
            <a:avLst/>
          </a:prstGeom>
          <a:noFill/>
          <a:ln>
            <a:solidFill>
              <a:srgbClr val="E8657C"/>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pic>
        <p:nvPicPr>
          <p:cNvPr id="6" name="Image 5">
            <a:extLst>
              <a:ext uri="{FF2B5EF4-FFF2-40B4-BE49-F238E27FC236}">
                <a16:creationId xmlns:a16="http://schemas.microsoft.com/office/drawing/2014/main" id="{840CFF70-3EA0-F4C0-FB06-05DDA75AE7D0}"/>
              </a:ext>
            </a:extLst>
          </p:cNvPr>
          <p:cNvPicPr>
            <a:picLocks noChangeAspect="1"/>
          </p:cNvPicPr>
          <p:nvPr/>
        </p:nvPicPr>
        <p:blipFill>
          <a:blip r:embed="rId4"/>
          <a:stretch>
            <a:fillRect/>
          </a:stretch>
        </p:blipFill>
        <p:spPr>
          <a:xfrm>
            <a:off x="6858584" y="2382644"/>
            <a:ext cx="886277" cy="919346"/>
          </a:xfrm>
          <a:prstGeom prst="rect">
            <a:avLst/>
          </a:prstGeom>
        </p:spPr>
      </p:pic>
      <p:sp>
        <p:nvSpPr>
          <p:cNvPr id="7" name="ZoneTexte 6">
            <a:extLst>
              <a:ext uri="{FF2B5EF4-FFF2-40B4-BE49-F238E27FC236}">
                <a16:creationId xmlns:a16="http://schemas.microsoft.com/office/drawing/2014/main" id="{B27F4016-ADCB-061F-BECA-FE966050C4CD}"/>
              </a:ext>
            </a:extLst>
          </p:cNvPr>
          <p:cNvSpPr txBox="1"/>
          <p:nvPr/>
        </p:nvSpPr>
        <p:spPr>
          <a:xfrm>
            <a:off x="1001289" y="6096709"/>
            <a:ext cx="10647465" cy="369332"/>
          </a:xfrm>
          <a:prstGeom prst="rect">
            <a:avLst/>
          </a:prstGeom>
          <a:noFill/>
        </p:spPr>
        <p:txBody>
          <a:bodyPr wrap="square">
            <a:spAutoFit/>
          </a:bodyPr>
          <a:lstStyle/>
          <a:p>
            <a:pPr algn="ctr"/>
            <a:r>
              <a:rPr lang="fr-FR" i="1" dirty="0"/>
              <a:t>Déposez, consultez vos documents à tout moment et gérez vos flux de facturation électronique.</a:t>
            </a:r>
          </a:p>
        </p:txBody>
      </p:sp>
    </p:spTree>
    <p:extLst>
      <p:ext uri="{BB962C8B-B14F-4D97-AF65-F5344CB8AC3E}">
        <p14:creationId xmlns:p14="http://schemas.microsoft.com/office/powerpoint/2010/main" val="13905681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F08712-0F95-683F-6AA2-4B09586BF337}"/>
            </a:ext>
          </a:extLst>
        </p:cNvPr>
        <p:cNvGrpSpPr/>
        <p:nvPr/>
      </p:nvGrpSpPr>
      <p:grpSpPr>
        <a:xfrm>
          <a:off x="0" y="0"/>
          <a:ext cx="0" cy="0"/>
          <a:chOff x="0" y="0"/>
          <a:chExt cx="0" cy="0"/>
        </a:xfrm>
      </p:grpSpPr>
      <p:pic>
        <p:nvPicPr>
          <p:cNvPr id="8" name="Image 7">
            <a:extLst>
              <a:ext uri="{FF2B5EF4-FFF2-40B4-BE49-F238E27FC236}">
                <a16:creationId xmlns:a16="http://schemas.microsoft.com/office/drawing/2014/main" id="{1C45353A-8D42-664A-E991-4CDE048BDCA0}"/>
              </a:ext>
            </a:extLst>
          </p:cNvPr>
          <p:cNvPicPr>
            <a:picLocks noChangeAspect="1"/>
          </p:cNvPicPr>
          <p:nvPr/>
        </p:nvPicPr>
        <p:blipFill>
          <a:blip r:embed="rId2">
            <a:extLst>
              <a:ext uri="{BEBA8EAE-BF5A-486C-A8C5-ECC9F3942E4B}">
                <a14:imgProps xmlns:a14="http://schemas.microsoft.com/office/drawing/2010/main">
                  <a14:imgLayer r:embed="rId3">
                    <a14:imgEffect>
                      <a14:artisticBlur/>
                    </a14:imgEffect>
                  </a14:imgLayer>
                </a14:imgProps>
              </a:ext>
              <a:ext uri="{28A0092B-C50C-407E-A947-70E740481C1C}">
                <a14:useLocalDpi xmlns:a14="http://schemas.microsoft.com/office/drawing/2010/main" val="0"/>
              </a:ext>
            </a:extLst>
          </a:blip>
          <a:srcRect b="4379"/>
          <a:stretch>
            <a:fillRect/>
          </a:stretch>
        </p:blipFill>
        <p:spPr>
          <a:xfrm>
            <a:off x="1281811" y="1227703"/>
            <a:ext cx="9628378" cy="4927844"/>
          </a:xfrm>
          <a:prstGeom prst="rect">
            <a:avLst/>
          </a:prstGeom>
          <a:ln>
            <a:solidFill>
              <a:srgbClr val="696C73"/>
            </a:solidFill>
          </a:ln>
        </p:spPr>
      </p:pic>
      <p:grpSp>
        <p:nvGrpSpPr>
          <p:cNvPr id="10" name="Groupe 9">
            <a:extLst>
              <a:ext uri="{FF2B5EF4-FFF2-40B4-BE49-F238E27FC236}">
                <a16:creationId xmlns:a16="http://schemas.microsoft.com/office/drawing/2014/main" id="{E47881B5-3058-1294-79B6-0EEA0C1CAEAB}"/>
              </a:ext>
            </a:extLst>
          </p:cNvPr>
          <p:cNvGrpSpPr/>
          <p:nvPr/>
        </p:nvGrpSpPr>
        <p:grpSpPr>
          <a:xfrm>
            <a:off x="2310735" y="2850196"/>
            <a:ext cx="7570529" cy="794529"/>
            <a:chOff x="1674054" y="2897096"/>
            <a:chExt cx="7570529" cy="794529"/>
          </a:xfrm>
        </p:grpSpPr>
        <p:sp>
          <p:nvSpPr>
            <p:cNvPr id="3" name="Rectangle : coins arrondis 2">
              <a:extLst>
                <a:ext uri="{FF2B5EF4-FFF2-40B4-BE49-F238E27FC236}">
                  <a16:creationId xmlns:a16="http://schemas.microsoft.com/office/drawing/2014/main" id="{39F2F758-DDE6-62DD-768D-136B45A62F7B}"/>
                </a:ext>
              </a:extLst>
            </p:cNvPr>
            <p:cNvSpPr/>
            <p:nvPr/>
          </p:nvSpPr>
          <p:spPr>
            <a:xfrm>
              <a:off x="1674054" y="2897096"/>
              <a:ext cx="7570529" cy="794529"/>
            </a:xfrm>
            <a:prstGeom prst="roundRect">
              <a:avLst/>
            </a:prstGeom>
            <a:ln>
              <a:solidFill>
                <a:srgbClr val="E8657C"/>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sp>
          <p:nvSpPr>
            <p:cNvPr id="15" name="Titre 1">
              <a:extLst>
                <a:ext uri="{FF2B5EF4-FFF2-40B4-BE49-F238E27FC236}">
                  <a16:creationId xmlns:a16="http://schemas.microsoft.com/office/drawing/2014/main" id="{69DCC772-1E5D-2B70-697B-B97530765FCB}"/>
                </a:ext>
              </a:extLst>
            </p:cNvPr>
            <p:cNvSpPr txBox="1">
              <a:spLocks/>
            </p:cNvSpPr>
            <p:nvPr/>
          </p:nvSpPr>
          <p:spPr>
            <a:xfrm>
              <a:off x="1674054" y="3044156"/>
              <a:ext cx="7570529" cy="517185"/>
            </a:xfrm>
            <a:prstGeom prst="rect">
              <a:avLst/>
            </a:prstGeom>
          </p:spPr>
          <p:txBody>
            <a:bodyPr spcFirstLastPara="1" vert="horz" wrap="square" lIns="91425" tIns="91425" rIns="91425" bIns="91425" rtlCol="0" anchor="ctr" anchorCtr="0">
              <a:noAutofit/>
            </a:bodyPr>
            <a:lstStyle>
              <a:lvl1pPr algn="l" defTabSz="914400" rtl="0" eaLnBrk="1" latinLnBrk="0" hangingPunct="1">
                <a:lnSpc>
                  <a:spcPct val="90000"/>
                </a:lnSpc>
                <a:spcBef>
                  <a:spcPct val="0"/>
                </a:spcBef>
                <a:buNone/>
                <a:defRPr sz="2400" kern="1200">
                  <a:solidFill>
                    <a:schemeClr val="tx1"/>
                  </a:solidFill>
                  <a:latin typeface="+mj-lt"/>
                  <a:ea typeface="+mj-ea"/>
                  <a:cs typeface="+mj-cs"/>
                </a:defRPr>
              </a:lvl1pPr>
            </a:lstStyle>
            <a:p>
              <a:pPr algn="ctr"/>
              <a:r>
                <a:rPr lang="fr-FR" dirty="0"/>
                <a:t>Gérez vos factures électroniques</a:t>
              </a:r>
            </a:p>
          </p:txBody>
        </p:sp>
      </p:grpSp>
      <p:grpSp>
        <p:nvGrpSpPr>
          <p:cNvPr id="6" name="Groupe 5">
            <a:extLst>
              <a:ext uri="{FF2B5EF4-FFF2-40B4-BE49-F238E27FC236}">
                <a16:creationId xmlns:a16="http://schemas.microsoft.com/office/drawing/2014/main" id="{89E3E884-EDE9-114A-BD53-52B5EF1F4EB6}"/>
              </a:ext>
            </a:extLst>
          </p:cNvPr>
          <p:cNvGrpSpPr/>
          <p:nvPr/>
        </p:nvGrpSpPr>
        <p:grpSpPr>
          <a:xfrm>
            <a:off x="2310734" y="3790616"/>
            <a:ext cx="7570529" cy="1620049"/>
            <a:chOff x="2310734" y="3844464"/>
            <a:chExt cx="7570529" cy="1546648"/>
          </a:xfrm>
        </p:grpSpPr>
        <p:sp>
          <p:nvSpPr>
            <p:cNvPr id="7" name="Rectangle : coins arrondis 6">
              <a:extLst>
                <a:ext uri="{FF2B5EF4-FFF2-40B4-BE49-F238E27FC236}">
                  <a16:creationId xmlns:a16="http://schemas.microsoft.com/office/drawing/2014/main" id="{A7EBB055-C2AB-E55D-3BC8-154722352BC6}"/>
                </a:ext>
              </a:extLst>
            </p:cNvPr>
            <p:cNvSpPr/>
            <p:nvPr/>
          </p:nvSpPr>
          <p:spPr>
            <a:xfrm>
              <a:off x="2310734" y="3844464"/>
              <a:ext cx="7570529" cy="1546648"/>
            </a:xfrm>
            <a:prstGeom prst="roundRect">
              <a:avLst/>
            </a:prstGeom>
            <a:solidFill>
              <a:schemeClr val="lt1"/>
            </a:solidFill>
            <a:ln>
              <a:solidFill>
                <a:srgbClr val="E8657C"/>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sp>
          <p:nvSpPr>
            <p:cNvPr id="9" name="ZoneTexte 8">
              <a:extLst>
                <a:ext uri="{FF2B5EF4-FFF2-40B4-BE49-F238E27FC236}">
                  <a16:creationId xmlns:a16="http://schemas.microsoft.com/office/drawing/2014/main" id="{8DCA194E-D6EF-7A0D-5588-03F515898550}"/>
                </a:ext>
              </a:extLst>
            </p:cNvPr>
            <p:cNvSpPr txBox="1"/>
            <p:nvPr/>
          </p:nvSpPr>
          <p:spPr>
            <a:xfrm>
              <a:off x="2683509" y="3934628"/>
              <a:ext cx="7197754" cy="1366318"/>
            </a:xfrm>
            <a:prstGeom prst="rect">
              <a:avLst/>
            </a:prstGeom>
            <a:noFill/>
            <a:ln>
              <a:noFill/>
            </a:ln>
          </p:spPr>
          <p:txBody>
            <a:bodyPr wrap="square">
              <a:spAutoFit/>
            </a:bodyPr>
            <a:lstStyle/>
            <a:p>
              <a:pPr>
                <a:spcBef>
                  <a:spcPts val="600"/>
                </a:spcBef>
              </a:pPr>
              <a:r>
                <a:rPr lang="fr-FR" b="1" dirty="0"/>
                <a:t>Tout gérer au même endroit</a:t>
              </a:r>
            </a:p>
            <a:p>
              <a:pPr>
                <a:spcBef>
                  <a:spcPts val="600"/>
                </a:spcBef>
              </a:pPr>
              <a:r>
                <a:rPr lang="fr-FR" sz="1600" dirty="0"/>
                <a:t>Nous simplifions vos démarches : plus besoin de vous connecter à des plateformes externes. Retrouvez, consultez et traitez l'ensemble de vos factures électroniques directement depuis votre espace. Modifiez les statuts de vos factures en un seul clic, sans quitter le portail du cabinet.</a:t>
              </a:r>
            </a:p>
          </p:txBody>
        </p:sp>
      </p:grpSp>
    </p:spTree>
    <p:extLst>
      <p:ext uri="{BB962C8B-B14F-4D97-AF65-F5344CB8AC3E}">
        <p14:creationId xmlns:p14="http://schemas.microsoft.com/office/powerpoint/2010/main" val="37505491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224" name="Google Shape;224;p44"/>
          <p:cNvSpPr txBox="1">
            <a:spLocks noGrp="1"/>
          </p:cNvSpPr>
          <p:nvPr>
            <p:ph type="title"/>
          </p:nvPr>
        </p:nvSpPr>
        <p:spPr>
          <a:xfrm>
            <a:off x="479004" y="348662"/>
            <a:ext cx="9420005" cy="517185"/>
          </a:xfrm>
          <a:prstGeom prst="rect">
            <a:avLst/>
          </a:prstGeom>
          <a:noFill/>
          <a:ln>
            <a:noFill/>
          </a:ln>
        </p:spPr>
        <p:txBody>
          <a:bodyPr spcFirstLastPara="1" wrap="square" lIns="91425" tIns="91425" rIns="91425" bIns="91425" anchor="ctr" anchorCtr="0">
            <a:noAutofit/>
          </a:bodyPr>
          <a:lstStyle/>
          <a:p>
            <a:pPr marL="0" lvl="0" indent="0" algn="l" rtl="0">
              <a:lnSpc>
                <a:spcPct val="90000"/>
              </a:lnSpc>
              <a:spcBef>
                <a:spcPts val="0"/>
              </a:spcBef>
              <a:spcAft>
                <a:spcPts val="0"/>
              </a:spcAft>
              <a:buClr>
                <a:schemeClr val="dk1"/>
              </a:buClr>
              <a:buSzPts val="2400"/>
              <a:buFont typeface="Open Sans"/>
              <a:buNone/>
            </a:pPr>
            <a:r>
              <a:rPr lang="fr-FR">
                <a:latin typeface="Open Sans"/>
                <a:ea typeface="Open Sans"/>
                <a:cs typeface="Open Sans"/>
                <a:sym typeface="Open Sans"/>
              </a:rPr>
              <a:t>La Facture électronique : de l’obligation au pilotage simplifié</a:t>
            </a:r>
            <a:endParaRPr/>
          </a:p>
        </p:txBody>
      </p:sp>
      <p:sp>
        <p:nvSpPr>
          <p:cNvPr id="225" name="Google Shape;225;p44"/>
          <p:cNvSpPr txBox="1"/>
          <p:nvPr/>
        </p:nvSpPr>
        <p:spPr>
          <a:xfrm>
            <a:off x="1476462" y="1200382"/>
            <a:ext cx="9127223"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fr-FR" sz="1600" b="0" i="0" u="none" strike="noStrike" cap="none" dirty="0">
                <a:solidFill>
                  <a:srgbClr val="000000"/>
                </a:solidFill>
                <a:latin typeface="Open Sans"/>
                <a:ea typeface="Open Sans"/>
                <a:cs typeface="Open Sans"/>
                <a:sym typeface="Open Sans"/>
              </a:rPr>
              <a:t>La réforme rend la facturation électronique obligatoire pour toutes les entreprises afin de moderniser les échanges, automatiser la gestion et renforcer la transparence fiscale.</a:t>
            </a:r>
            <a:endParaRPr dirty="0"/>
          </a:p>
        </p:txBody>
      </p:sp>
      <p:grpSp>
        <p:nvGrpSpPr>
          <p:cNvPr id="226" name="Google Shape;226;p44"/>
          <p:cNvGrpSpPr/>
          <p:nvPr/>
        </p:nvGrpSpPr>
        <p:grpSpPr>
          <a:xfrm>
            <a:off x="1226514" y="2068784"/>
            <a:ext cx="9420005" cy="3200836"/>
            <a:chOff x="2310734" y="3844464"/>
            <a:chExt cx="7570529" cy="1719468"/>
          </a:xfrm>
        </p:grpSpPr>
        <p:sp>
          <p:nvSpPr>
            <p:cNvPr id="227" name="Google Shape;227;p44"/>
            <p:cNvSpPr/>
            <p:nvPr/>
          </p:nvSpPr>
          <p:spPr>
            <a:xfrm>
              <a:off x="2310734" y="3844464"/>
              <a:ext cx="7570529" cy="1719468"/>
            </a:xfrm>
            <a:prstGeom prst="roundRect">
              <a:avLst>
                <a:gd name="adj" fmla="val 16667"/>
              </a:avLst>
            </a:prstGeom>
            <a:solidFill>
              <a:schemeClr val="lt1"/>
            </a:solidFill>
            <a:ln w="25400" cap="flat" cmpd="sng">
              <a:solidFill>
                <a:srgbClr val="DF267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dk1"/>
                </a:solidFill>
                <a:latin typeface="Open Sans"/>
                <a:ea typeface="Open Sans"/>
                <a:cs typeface="Open Sans"/>
                <a:sym typeface="Open Sans"/>
              </a:endParaRPr>
            </a:p>
          </p:txBody>
        </p:sp>
        <p:sp>
          <p:nvSpPr>
            <p:cNvPr id="228" name="Google Shape;228;p44"/>
            <p:cNvSpPr txBox="1"/>
            <p:nvPr/>
          </p:nvSpPr>
          <p:spPr>
            <a:xfrm>
              <a:off x="2484903" y="3844464"/>
              <a:ext cx="7222190" cy="171946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600"/>
                </a:spcBef>
                <a:spcAft>
                  <a:spcPts val="600"/>
                </a:spcAft>
                <a:buNone/>
              </a:pPr>
              <a:r>
                <a:rPr lang="fr-FR" sz="1800" b="1" i="0" u="none" strike="noStrike" cap="none" dirty="0">
                  <a:solidFill>
                    <a:schemeClr val="accent6"/>
                  </a:solidFill>
                  <a:latin typeface="Open Sans" panose="020B0606030504020204" pitchFamily="34" charset="0"/>
                  <a:ea typeface="Open Sans"/>
                  <a:cs typeface="Open Sans"/>
                  <a:sym typeface="Open Sans"/>
                </a:rPr>
                <a:t>Ce qui change concrètement :</a:t>
              </a:r>
            </a:p>
            <a:p>
              <a:pPr marL="342900" marR="0" lvl="0" indent="-342900" algn="l" rtl="0">
                <a:lnSpc>
                  <a:spcPct val="100000"/>
                </a:lnSpc>
                <a:spcBef>
                  <a:spcPts val="600"/>
                </a:spcBef>
                <a:spcAft>
                  <a:spcPts val="600"/>
                </a:spcAft>
                <a:buAutoNum type="arabicPeriod"/>
              </a:pPr>
              <a:r>
                <a:rPr lang="fr-FR" sz="1600" i="0" u="none" strike="noStrike" cap="none" dirty="0">
                  <a:solidFill>
                    <a:schemeClr val="accent6"/>
                  </a:solidFill>
                  <a:latin typeface="Open Sans" panose="020B0606030504020204" pitchFamily="34" charset="0"/>
                  <a:ea typeface="Open Sans"/>
                  <a:cs typeface="Open Sans"/>
                  <a:sym typeface="Open Sans"/>
                </a:rPr>
                <a:t>Une </a:t>
              </a:r>
              <a:r>
                <a:rPr lang="fr-FR" sz="1600" b="1" i="0" u="none" strike="noStrike" cap="none" dirty="0">
                  <a:solidFill>
                    <a:schemeClr val="accent6"/>
                  </a:solidFill>
                  <a:latin typeface="Open Sans" panose="020B0606030504020204" pitchFamily="34" charset="0"/>
                  <a:ea typeface="Open Sans"/>
                  <a:cs typeface="Open Sans"/>
                  <a:sym typeface="Open Sans"/>
                </a:rPr>
                <a:t>norme obligatoire (</a:t>
              </a:r>
              <a:r>
                <a:rPr lang="fr-FR" sz="1600" b="1" i="0" u="none" strike="noStrike" cap="none" dirty="0" err="1">
                  <a:solidFill>
                    <a:schemeClr val="accent6"/>
                  </a:solidFill>
                  <a:latin typeface="Open Sans" panose="020B0606030504020204" pitchFamily="34" charset="0"/>
                  <a:ea typeface="Open Sans"/>
                  <a:cs typeface="Open Sans"/>
                  <a:sym typeface="Open Sans"/>
                </a:rPr>
                <a:t>Factur</a:t>
              </a:r>
              <a:r>
                <a:rPr lang="fr-FR" sz="1600" b="1" i="0" u="none" strike="noStrike" cap="none" dirty="0">
                  <a:solidFill>
                    <a:schemeClr val="accent6"/>
                  </a:solidFill>
                  <a:latin typeface="Open Sans" panose="020B0606030504020204" pitchFamily="34" charset="0"/>
                  <a:ea typeface="Open Sans"/>
                  <a:cs typeface="Open Sans"/>
                  <a:sym typeface="Open Sans"/>
                </a:rPr>
                <a:t>-X) </a:t>
              </a:r>
              <a:r>
                <a:rPr lang="fr-FR" sz="1600" i="0" u="none" strike="noStrike" cap="none" dirty="0">
                  <a:solidFill>
                    <a:schemeClr val="accent6"/>
                  </a:solidFill>
                  <a:latin typeface="Open Sans" panose="020B0606030504020204" pitchFamily="34" charset="0"/>
                  <a:ea typeface="Open Sans"/>
                  <a:cs typeface="Open Sans"/>
                  <a:sym typeface="Open Sans"/>
                </a:rPr>
                <a:t>: Fini le simple PDF. Le format devient obligatoire en réception dès sept. 2026, puis en émission en sept. 2027. </a:t>
              </a:r>
              <a:r>
                <a:rPr lang="fr-FR" sz="1600" b="1" i="0" u="none" strike="noStrike" cap="none" dirty="0">
                  <a:solidFill>
                    <a:schemeClr val="accent6"/>
                  </a:solidFill>
                  <a:latin typeface="Open Sans" panose="020B0606030504020204" pitchFamily="34" charset="0"/>
                  <a:ea typeface="Open Sans"/>
                  <a:cs typeface="Open Sans"/>
                  <a:sym typeface="Open Sans"/>
                </a:rPr>
                <a:t>Il vous faut désormais une solution de facturation à jour et adaptée.</a:t>
              </a:r>
            </a:p>
            <a:p>
              <a:pPr marL="342900" marR="0" lvl="0" indent="-342900" algn="l" rtl="0">
                <a:lnSpc>
                  <a:spcPct val="100000"/>
                </a:lnSpc>
                <a:spcBef>
                  <a:spcPts val="600"/>
                </a:spcBef>
                <a:spcAft>
                  <a:spcPts val="600"/>
                </a:spcAft>
                <a:buAutoNum type="arabicPeriod"/>
              </a:pPr>
              <a:r>
                <a:rPr lang="fr-FR" sz="1600" b="1" i="0" u="none" strike="noStrike" cap="none" dirty="0">
                  <a:solidFill>
                    <a:schemeClr val="accent6"/>
                  </a:solidFill>
                  <a:latin typeface="Open Sans" panose="020B0606030504020204" pitchFamily="34" charset="0"/>
                  <a:ea typeface="Open Sans"/>
                  <a:cs typeface="Open Sans"/>
                  <a:sym typeface="Open Sans"/>
                </a:rPr>
                <a:t>Une transmission sécurisée </a:t>
              </a:r>
              <a:r>
                <a:rPr lang="fr-FR" sz="1600" i="0" u="none" strike="noStrike" cap="none" dirty="0">
                  <a:solidFill>
                    <a:schemeClr val="accent6"/>
                  </a:solidFill>
                  <a:latin typeface="Open Sans" panose="020B0606030504020204" pitchFamily="34" charset="0"/>
                  <a:ea typeface="Open Sans"/>
                  <a:cs typeface="Open Sans"/>
                  <a:sym typeface="Open Sans"/>
                </a:rPr>
                <a:t>: Fini les e-mails ! L’envoi transite obligatoirement par une Plateforme Agréée (PA) pour garantir votre conformité. </a:t>
              </a:r>
              <a:r>
                <a:rPr lang="fr-FR" sz="1600" b="1" i="0" u="none" strike="noStrike" cap="none" dirty="0">
                  <a:solidFill>
                    <a:schemeClr val="accent6"/>
                  </a:solidFill>
                  <a:latin typeface="Open Sans" panose="020B0606030504020204" pitchFamily="34" charset="0"/>
                  <a:ea typeface="Open Sans"/>
                  <a:cs typeface="Open Sans"/>
                  <a:sym typeface="Open Sans"/>
                </a:rPr>
                <a:t>Contactez-nous pour vous accompagner dans ce choix.</a:t>
              </a:r>
            </a:p>
            <a:p>
              <a:pPr marL="342900" marR="0" lvl="0" indent="-342900" algn="l" rtl="0">
                <a:lnSpc>
                  <a:spcPct val="100000"/>
                </a:lnSpc>
                <a:spcBef>
                  <a:spcPts val="600"/>
                </a:spcBef>
                <a:spcAft>
                  <a:spcPts val="600"/>
                </a:spcAft>
                <a:buAutoNum type="arabicPeriod"/>
              </a:pPr>
              <a:r>
                <a:rPr lang="fr-FR" sz="1600" b="1" i="0" u="none" strike="noStrike" cap="none" dirty="0">
                  <a:solidFill>
                    <a:schemeClr val="accent6"/>
                  </a:solidFill>
                  <a:latin typeface="Open Sans" panose="020B0606030504020204" pitchFamily="34" charset="0"/>
                  <a:ea typeface="Open Sans"/>
                  <a:cs typeface="Open Sans"/>
                  <a:sym typeface="Open Sans"/>
                </a:rPr>
                <a:t>Un nouveau "cycle de vie" </a:t>
              </a:r>
              <a:r>
                <a:rPr lang="fr-FR" sz="1600" i="0" u="none" strike="noStrike" cap="none" dirty="0">
                  <a:solidFill>
                    <a:schemeClr val="accent6"/>
                  </a:solidFill>
                  <a:latin typeface="Open Sans" panose="020B0606030504020204" pitchFamily="34" charset="0"/>
                  <a:ea typeface="Open Sans"/>
                  <a:cs typeface="Open Sans"/>
                  <a:sym typeface="Open Sans"/>
                </a:rPr>
                <a:t>: Vous interagissez directement avec vos factures à chaque étape. Modifiez manuellement leurs statuts en temps réel : En réception (Refuser, Mise en litige) et En émission (Encaisser).</a:t>
              </a:r>
              <a:endParaRPr sz="1600" i="0" u="none" strike="noStrike" cap="none" dirty="0">
                <a:solidFill>
                  <a:schemeClr val="accent6"/>
                </a:solidFill>
                <a:latin typeface="Open Sans" panose="020B0606030504020204" pitchFamily="34" charset="0"/>
                <a:ea typeface="Open Sans"/>
                <a:cs typeface="Open Sans"/>
                <a:sym typeface="Open Sans"/>
              </a:endParaRPr>
            </a:p>
          </p:txBody>
        </p:sp>
      </p:grpSp>
      <p:sp>
        <p:nvSpPr>
          <p:cNvPr id="229" name="Google Shape;229;p44"/>
          <p:cNvSpPr txBox="1"/>
          <p:nvPr/>
        </p:nvSpPr>
        <p:spPr>
          <a:xfrm>
            <a:off x="1605634" y="5690997"/>
            <a:ext cx="9040886" cy="52318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fr-FR" b="0" i="1" u="none" strike="noStrike" cap="none" dirty="0">
                <a:solidFill>
                  <a:srgbClr val="000000"/>
                </a:solidFill>
                <a:latin typeface="Open Sans"/>
                <a:ea typeface="Open Sans"/>
                <a:cs typeface="Open Sans"/>
                <a:sym typeface="Open Sans"/>
              </a:rPr>
              <a:t>Comprendre, choisir, piloter : votre cabinet vous accompagne à chaque étape pour transformer cette obligation légale en simplicité de gestion au quotidien.</a:t>
            </a:r>
            <a:endParaRPr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23">
          <a:extLst>
            <a:ext uri="{FF2B5EF4-FFF2-40B4-BE49-F238E27FC236}">
              <a16:creationId xmlns:a16="http://schemas.microsoft.com/office/drawing/2014/main" id="{C48F38F4-62EF-C4B1-0841-2C776E8C9F94}"/>
            </a:ext>
          </a:extLst>
        </p:cNvPr>
        <p:cNvGrpSpPr/>
        <p:nvPr/>
      </p:nvGrpSpPr>
      <p:grpSpPr>
        <a:xfrm>
          <a:off x="0" y="0"/>
          <a:ext cx="0" cy="0"/>
          <a:chOff x="0" y="0"/>
          <a:chExt cx="0" cy="0"/>
        </a:xfrm>
      </p:grpSpPr>
      <p:sp>
        <p:nvSpPr>
          <p:cNvPr id="224" name="Google Shape;224;p44">
            <a:extLst>
              <a:ext uri="{FF2B5EF4-FFF2-40B4-BE49-F238E27FC236}">
                <a16:creationId xmlns:a16="http://schemas.microsoft.com/office/drawing/2014/main" id="{C94128D5-3ABF-9990-679D-A7D1AE2AFCF3}"/>
              </a:ext>
            </a:extLst>
          </p:cNvPr>
          <p:cNvSpPr txBox="1">
            <a:spLocks noGrp="1"/>
          </p:cNvSpPr>
          <p:nvPr>
            <p:ph type="title"/>
          </p:nvPr>
        </p:nvSpPr>
        <p:spPr>
          <a:xfrm>
            <a:off x="479004" y="348662"/>
            <a:ext cx="9420005" cy="517185"/>
          </a:xfrm>
          <a:prstGeom prst="rect">
            <a:avLst/>
          </a:prstGeom>
          <a:noFill/>
          <a:ln>
            <a:noFill/>
          </a:ln>
        </p:spPr>
        <p:txBody>
          <a:bodyPr spcFirstLastPara="1" wrap="square" lIns="91425" tIns="91425" rIns="91425" bIns="91425" anchor="ctr" anchorCtr="0">
            <a:noAutofit/>
          </a:bodyPr>
          <a:lstStyle/>
          <a:p>
            <a:pPr marL="0" lvl="0" indent="0" algn="l" rtl="0">
              <a:lnSpc>
                <a:spcPct val="90000"/>
              </a:lnSpc>
              <a:spcBef>
                <a:spcPts val="0"/>
              </a:spcBef>
              <a:spcAft>
                <a:spcPts val="0"/>
              </a:spcAft>
              <a:buClr>
                <a:schemeClr val="dk1"/>
              </a:buClr>
              <a:buSzPts val="2400"/>
              <a:buFont typeface="Open Sans"/>
              <a:buNone/>
            </a:pPr>
            <a:r>
              <a:rPr lang="fr-FR" dirty="0">
                <a:latin typeface="Open Sans"/>
                <a:ea typeface="Open Sans"/>
                <a:cs typeface="Open Sans"/>
                <a:sym typeface="Open Sans"/>
              </a:rPr>
              <a:t>La Facture électronique : ce que le cabinet vous apporte</a:t>
            </a:r>
            <a:endParaRPr dirty="0"/>
          </a:p>
        </p:txBody>
      </p:sp>
      <p:sp>
        <p:nvSpPr>
          <p:cNvPr id="225" name="Google Shape;225;p44">
            <a:extLst>
              <a:ext uri="{FF2B5EF4-FFF2-40B4-BE49-F238E27FC236}">
                <a16:creationId xmlns:a16="http://schemas.microsoft.com/office/drawing/2014/main" id="{9E978B5F-3A1E-6CBC-EAF7-5102FEE2CC77}"/>
              </a:ext>
            </a:extLst>
          </p:cNvPr>
          <p:cNvSpPr txBox="1"/>
          <p:nvPr/>
        </p:nvSpPr>
        <p:spPr>
          <a:xfrm>
            <a:off x="1476462" y="1350133"/>
            <a:ext cx="9127223"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fr-FR" sz="1600" b="0" i="0" u="none" strike="noStrike" cap="none" dirty="0">
                <a:solidFill>
                  <a:srgbClr val="000000"/>
                </a:solidFill>
                <a:latin typeface="Open Sans"/>
                <a:ea typeface="Open Sans"/>
                <a:cs typeface="Open Sans"/>
                <a:sym typeface="Open Sans"/>
              </a:rPr>
              <a:t>La réforme rend la facturation électronique obligatoire pour toutes les entreprises afin de moderniser les échanges, automatiser la gestion et renforcer la transparence fiscale.</a:t>
            </a:r>
            <a:endParaRPr dirty="0"/>
          </a:p>
        </p:txBody>
      </p:sp>
      <p:grpSp>
        <p:nvGrpSpPr>
          <p:cNvPr id="226" name="Google Shape;226;p44">
            <a:extLst>
              <a:ext uri="{FF2B5EF4-FFF2-40B4-BE49-F238E27FC236}">
                <a16:creationId xmlns:a16="http://schemas.microsoft.com/office/drawing/2014/main" id="{C3DEF9F8-E7C5-8B17-B883-1946BF997A05}"/>
              </a:ext>
            </a:extLst>
          </p:cNvPr>
          <p:cNvGrpSpPr/>
          <p:nvPr/>
        </p:nvGrpSpPr>
        <p:grpSpPr>
          <a:xfrm>
            <a:off x="1467995" y="2183873"/>
            <a:ext cx="9127223" cy="3323994"/>
            <a:chOff x="2303711" y="3664852"/>
            <a:chExt cx="7570529" cy="2074007"/>
          </a:xfrm>
        </p:grpSpPr>
        <p:sp>
          <p:nvSpPr>
            <p:cNvPr id="227" name="Google Shape;227;p44">
              <a:extLst>
                <a:ext uri="{FF2B5EF4-FFF2-40B4-BE49-F238E27FC236}">
                  <a16:creationId xmlns:a16="http://schemas.microsoft.com/office/drawing/2014/main" id="{BEEA5813-C2F0-662F-8C9B-A7867E9716B4}"/>
                </a:ext>
              </a:extLst>
            </p:cNvPr>
            <p:cNvSpPr/>
            <p:nvPr/>
          </p:nvSpPr>
          <p:spPr>
            <a:xfrm>
              <a:off x="2303711" y="3664852"/>
              <a:ext cx="7570529" cy="2074007"/>
            </a:xfrm>
            <a:prstGeom prst="roundRect">
              <a:avLst>
                <a:gd name="adj" fmla="val 16667"/>
              </a:avLst>
            </a:prstGeom>
            <a:solidFill>
              <a:schemeClr val="lt1"/>
            </a:solidFill>
            <a:ln w="25400" cap="flat" cmpd="sng">
              <a:solidFill>
                <a:srgbClr val="DF267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dk1"/>
                </a:solidFill>
                <a:latin typeface="Open Sans"/>
                <a:ea typeface="Open Sans"/>
                <a:cs typeface="Open Sans"/>
                <a:sym typeface="Open Sans"/>
              </a:endParaRPr>
            </a:p>
          </p:txBody>
        </p:sp>
        <p:sp>
          <p:nvSpPr>
            <p:cNvPr id="228" name="Google Shape;228;p44">
              <a:extLst>
                <a:ext uri="{FF2B5EF4-FFF2-40B4-BE49-F238E27FC236}">
                  <a16:creationId xmlns:a16="http://schemas.microsoft.com/office/drawing/2014/main" id="{0798B5F7-999B-8D50-33A8-53D88CD3600A}"/>
                </a:ext>
              </a:extLst>
            </p:cNvPr>
            <p:cNvSpPr txBox="1"/>
            <p:nvPr/>
          </p:nvSpPr>
          <p:spPr>
            <a:xfrm>
              <a:off x="2455502" y="3703290"/>
              <a:ext cx="7317584" cy="2035569"/>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Aft>
                  <a:spcPts val="600"/>
                </a:spcAft>
                <a:buNone/>
              </a:pPr>
              <a:r>
                <a:rPr lang="fr-FR" sz="1800" b="1" i="0" u="none" strike="noStrike" cap="none" dirty="0">
                  <a:solidFill>
                    <a:schemeClr val="accent6"/>
                  </a:solidFill>
                  <a:latin typeface="Open Sans" panose="020B0606030504020204" pitchFamily="34" charset="0"/>
                  <a:ea typeface="Open Sans"/>
                  <a:cs typeface="Open Sans"/>
                  <a:sym typeface="Open Sans"/>
                </a:rPr>
                <a:t>Nous vous apportons :</a:t>
              </a:r>
            </a:p>
            <a:p>
              <a:pPr marL="0" marR="0" lvl="0" indent="0" algn="l" rtl="0">
                <a:lnSpc>
                  <a:spcPct val="100000"/>
                </a:lnSpc>
                <a:spcBef>
                  <a:spcPts val="600"/>
                </a:spcBef>
                <a:spcAft>
                  <a:spcPts val="600"/>
                </a:spcAft>
                <a:buNone/>
              </a:pPr>
              <a:r>
                <a:rPr lang="fr-FR" sz="1800" b="1" i="0" u="none" strike="noStrike" cap="none" dirty="0">
                  <a:solidFill>
                    <a:schemeClr val="accent6"/>
                  </a:solidFill>
                  <a:latin typeface="Open Sans" panose="020B0606030504020204" pitchFamily="34" charset="0"/>
                  <a:ea typeface="Open Sans" panose="020B0606030504020204" pitchFamily="34" charset="0"/>
                  <a:cs typeface="Open Sans" panose="020B0606030504020204" pitchFamily="34" charset="0"/>
                  <a:sym typeface="Open Sans"/>
                </a:rPr>
                <a:t>1.</a:t>
              </a:r>
              <a:r>
                <a:rPr lang="fr-FR" sz="1800" i="0" u="none" strike="noStrike" cap="none" dirty="0">
                  <a:solidFill>
                    <a:schemeClr val="accent6"/>
                  </a:solidFill>
                  <a:latin typeface="Open Sans" panose="020B0606030504020204" pitchFamily="34" charset="0"/>
                  <a:ea typeface="Open Sans" panose="020B0606030504020204" pitchFamily="34" charset="0"/>
                  <a:cs typeface="Open Sans" panose="020B0606030504020204" pitchFamily="34" charset="0"/>
                  <a:sym typeface="Open Sans"/>
                </a:rPr>
                <a:t> Une</a:t>
              </a:r>
              <a:r>
                <a:rPr lang="fr-FR" sz="1800" b="1" i="0" u="none" strike="noStrike" cap="none" dirty="0">
                  <a:solidFill>
                    <a:schemeClr val="accent6"/>
                  </a:solidFill>
                  <a:latin typeface="Open Sans" panose="020B0606030504020204" pitchFamily="34" charset="0"/>
                  <a:ea typeface="Open Sans" panose="020B0606030504020204" pitchFamily="34" charset="0"/>
                  <a:cs typeface="Open Sans" panose="020B0606030504020204" pitchFamily="34" charset="0"/>
                  <a:sym typeface="Open Sans"/>
                </a:rPr>
                <a:t> solution simple </a:t>
              </a:r>
              <a:r>
                <a:rPr lang="fr-FR" sz="1800" i="0" u="none" strike="noStrike" cap="none" dirty="0">
                  <a:solidFill>
                    <a:schemeClr val="accent6"/>
                  </a:solidFill>
                  <a:latin typeface="Open Sans" panose="020B0606030504020204" pitchFamily="34" charset="0"/>
                  <a:ea typeface="Open Sans" panose="020B0606030504020204" pitchFamily="34" charset="0"/>
                  <a:cs typeface="Open Sans" panose="020B0606030504020204" pitchFamily="34" charset="0"/>
                  <a:sym typeface="Open Sans"/>
                </a:rPr>
                <a:t>et</a:t>
              </a:r>
              <a:r>
                <a:rPr lang="fr-FR" sz="1800" b="1" i="0" u="none" strike="noStrike" cap="none" dirty="0">
                  <a:solidFill>
                    <a:schemeClr val="accent6"/>
                  </a:solidFill>
                  <a:latin typeface="Open Sans" panose="020B0606030504020204" pitchFamily="34" charset="0"/>
                  <a:ea typeface="Open Sans" panose="020B0606030504020204" pitchFamily="34" charset="0"/>
                  <a:cs typeface="Open Sans" panose="020B0606030504020204" pitchFamily="34" charset="0"/>
                  <a:sym typeface="Open Sans"/>
                </a:rPr>
                <a:t> optimisée </a:t>
              </a:r>
              <a:r>
                <a:rPr lang="fr-FR" sz="1800" i="0" u="none" strike="noStrike" cap="none" dirty="0">
                  <a:solidFill>
                    <a:schemeClr val="accent6"/>
                  </a:solidFill>
                  <a:latin typeface="Open Sans" panose="020B0606030504020204" pitchFamily="34" charset="0"/>
                  <a:ea typeface="Open Sans" panose="020B0606030504020204" pitchFamily="34" charset="0"/>
                  <a:cs typeface="Open Sans" panose="020B0606030504020204" pitchFamily="34" charset="0"/>
                  <a:sym typeface="Open Sans"/>
                </a:rPr>
                <a:t>pour que cette évolution devienne un atout pour vous, non une contrainte supplémentaire</a:t>
              </a:r>
            </a:p>
            <a:p>
              <a:pPr marL="0" marR="0" lvl="0" indent="0" algn="l" rtl="0">
                <a:lnSpc>
                  <a:spcPct val="100000"/>
                </a:lnSpc>
                <a:spcBef>
                  <a:spcPts val="600"/>
                </a:spcBef>
                <a:spcAft>
                  <a:spcPts val="600"/>
                </a:spcAft>
                <a:buNone/>
              </a:pPr>
              <a:r>
                <a:rPr lang="fr-FR" sz="1800" b="1" i="0" u="none" strike="noStrike" cap="none" dirty="0">
                  <a:solidFill>
                    <a:schemeClr val="accent6"/>
                  </a:solidFill>
                  <a:latin typeface="Open Sans" panose="020B0606030504020204" pitchFamily="34" charset="0"/>
                  <a:ea typeface="Open Sans" panose="020B0606030504020204" pitchFamily="34" charset="0"/>
                  <a:cs typeface="Open Sans" panose="020B0606030504020204" pitchFamily="34" charset="0"/>
                  <a:sym typeface="Open Sans"/>
                </a:rPr>
                <a:t>2.</a:t>
              </a:r>
              <a:r>
                <a:rPr lang="fr-FR" sz="1800" i="0" u="none" strike="noStrike" cap="none" dirty="0">
                  <a:solidFill>
                    <a:schemeClr val="accent6"/>
                  </a:solidFill>
                  <a:latin typeface="Open Sans" panose="020B0606030504020204" pitchFamily="34" charset="0"/>
                  <a:ea typeface="Open Sans" panose="020B0606030504020204" pitchFamily="34" charset="0"/>
                  <a:cs typeface="Open Sans" panose="020B0606030504020204" pitchFamily="34" charset="0"/>
                  <a:sym typeface="Open Sans"/>
                </a:rPr>
                <a:t> D’ici </a:t>
              </a:r>
              <a:r>
                <a:rPr lang="fr-FR" sz="1800" b="1" i="0" u="none" strike="noStrike" cap="none" dirty="0">
                  <a:solidFill>
                    <a:schemeClr val="accent6"/>
                  </a:solidFill>
                  <a:latin typeface="Open Sans" panose="020B0606030504020204" pitchFamily="34" charset="0"/>
                  <a:ea typeface="Open Sans" panose="020B0606030504020204" pitchFamily="34" charset="0"/>
                  <a:cs typeface="Open Sans" panose="020B0606030504020204" pitchFamily="34" charset="0"/>
                  <a:sym typeface="Open Sans"/>
                </a:rPr>
                <a:t>Septembre 2026 : </a:t>
              </a:r>
              <a:r>
                <a:rPr lang="fr-FR" sz="1800" i="0" u="none" strike="noStrike" cap="none" dirty="0">
                  <a:solidFill>
                    <a:schemeClr val="accent6"/>
                  </a:solidFill>
                  <a:latin typeface="Open Sans" panose="020B0606030504020204" pitchFamily="34" charset="0"/>
                  <a:ea typeface="Open Sans" panose="020B0606030504020204" pitchFamily="34" charset="0"/>
                  <a:cs typeface="Open Sans" panose="020B0606030504020204" pitchFamily="34" charset="0"/>
                  <a:sym typeface="Open Sans"/>
                </a:rPr>
                <a:t>Vous devez définir une plateforme de réception, votre “boîte aux lettre”. C’est la plateforme agréée (PA) pour laquelle nous allons vous accompagner</a:t>
              </a:r>
            </a:p>
            <a:p>
              <a:pPr marL="0" marR="0" lvl="0" indent="0" algn="l" rtl="0">
                <a:lnSpc>
                  <a:spcPct val="100000"/>
                </a:lnSpc>
                <a:spcBef>
                  <a:spcPts val="600"/>
                </a:spcBef>
                <a:spcAft>
                  <a:spcPts val="600"/>
                </a:spcAft>
                <a:buNone/>
              </a:pPr>
              <a:r>
                <a:rPr lang="fr-FR" sz="1800" b="1" i="0" u="none" strike="noStrike" cap="none" dirty="0">
                  <a:solidFill>
                    <a:schemeClr val="accent6"/>
                  </a:solidFill>
                  <a:latin typeface="Open Sans" panose="020B0606030504020204" pitchFamily="34" charset="0"/>
                  <a:ea typeface="Open Sans" panose="020B0606030504020204" pitchFamily="34" charset="0"/>
                  <a:cs typeface="Open Sans" panose="020B0606030504020204" pitchFamily="34" charset="0"/>
                  <a:sym typeface="Open Sans"/>
                </a:rPr>
                <a:t>3. </a:t>
              </a:r>
              <a:r>
                <a:rPr lang="fr-FR" sz="1800" i="0" u="none" strike="noStrike" cap="none" dirty="0">
                  <a:solidFill>
                    <a:schemeClr val="accent6"/>
                  </a:solidFill>
                  <a:latin typeface="Open Sans" panose="020B0606030504020204" pitchFamily="34" charset="0"/>
                  <a:ea typeface="Open Sans" panose="020B0606030504020204" pitchFamily="34" charset="0"/>
                  <a:cs typeface="Open Sans" panose="020B0606030504020204" pitchFamily="34" charset="0"/>
                  <a:sym typeface="Open Sans"/>
                </a:rPr>
                <a:t>D’ici </a:t>
              </a:r>
              <a:r>
                <a:rPr lang="fr-FR" sz="1800" b="1" i="0" u="none" strike="noStrike" cap="none" dirty="0">
                  <a:solidFill>
                    <a:schemeClr val="accent6"/>
                  </a:solidFill>
                  <a:latin typeface="Open Sans" panose="020B0606030504020204" pitchFamily="34" charset="0"/>
                  <a:ea typeface="Open Sans" panose="020B0606030504020204" pitchFamily="34" charset="0"/>
                  <a:cs typeface="Open Sans" panose="020B0606030504020204" pitchFamily="34" charset="0"/>
                  <a:sym typeface="Open Sans"/>
                </a:rPr>
                <a:t>Septembre 2027 : </a:t>
              </a:r>
              <a:r>
                <a:rPr lang="fr-FR" sz="1800" i="0" u="none" strike="noStrike" cap="none" dirty="0">
                  <a:solidFill>
                    <a:schemeClr val="accent6"/>
                  </a:solidFill>
                  <a:latin typeface="Open Sans" panose="020B0606030504020204" pitchFamily="34" charset="0"/>
                  <a:ea typeface="Open Sans" panose="020B0606030504020204" pitchFamily="34" charset="0"/>
                  <a:cs typeface="Open Sans" panose="020B0606030504020204" pitchFamily="34" charset="0"/>
                  <a:sym typeface="Open Sans"/>
                </a:rPr>
                <a:t>Vos factures envoyées à vos clients devront respecter un format (</a:t>
              </a:r>
              <a:r>
                <a:rPr lang="fr-FR" sz="1800" i="0" u="none" strike="noStrike" cap="none" dirty="0" err="1">
                  <a:solidFill>
                    <a:schemeClr val="accent6"/>
                  </a:solidFill>
                  <a:latin typeface="Open Sans" panose="020B0606030504020204" pitchFamily="34" charset="0"/>
                  <a:ea typeface="Open Sans" panose="020B0606030504020204" pitchFamily="34" charset="0"/>
                  <a:cs typeface="Open Sans" panose="020B0606030504020204" pitchFamily="34" charset="0"/>
                  <a:sym typeface="Open Sans"/>
                </a:rPr>
                <a:t>Factur</a:t>
              </a:r>
              <a:r>
                <a:rPr lang="fr-FR" sz="1800" i="0" u="none" strike="noStrike" cap="none" dirty="0">
                  <a:solidFill>
                    <a:schemeClr val="accent6"/>
                  </a:solidFill>
                  <a:latin typeface="Open Sans" panose="020B0606030504020204" pitchFamily="34" charset="0"/>
                  <a:ea typeface="Open Sans" panose="020B0606030504020204" pitchFamily="34" charset="0"/>
                  <a:cs typeface="Open Sans" panose="020B0606030504020204" pitchFamily="34" charset="0"/>
                  <a:sym typeface="Open Sans"/>
                </a:rPr>
                <a:t> X), et être envoyée via une plateforme agréée. Là aussi, nous vous accompagnons</a:t>
              </a:r>
            </a:p>
          </p:txBody>
        </p:sp>
      </p:grpSp>
      <p:sp>
        <p:nvSpPr>
          <p:cNvPr id="229" name="Google Shape;229;p44">
            <a:extLst>
              <a:ext uri="{FF2B5EF4-FFF2-40B4-BE49-F238E27FC236}">
                <a16:creationId xmlns:a16="http://schemas.microsoft.com/office/drawing/2014/main" id="{929239C6-33AE-FE77-312C-706B32CEDF61}"/>
              </a:ext>
            </a:extLst>
          </p:cNvPr>
          <p:cNvSpPr txBox="1"/>
          <p:nvPr/>
        </p:nvSpPr>
        <p:spPr>
          <a:xfrm>
            <a:off x="1476462" y="5848401"/>
            <a:ext cx="9127222" cy="584735"/>
          </a:xfrm>
          <a:prstGeom prst="rect">
            <a:avLst/>
          </a:prstGeom>
          <a:noFill/>
          <a:ln>
            <a:noFill/>
          </a:ln>
        </p:spPr>
        <p:txBody>
          <a:bodyPr spcFirstLastPara="1" wrap="square" lIns="91425" tIns="45700" rIns="91425" bIns="45700" anchor="t" anchorCtr="0">
            <a:spAutoFit/>
          </a:bodyPr>
          <a:lstStyle/>
          <a:p>
            <a:r>
              <a:rPr lang="fr-FR" sz="1600" dirty="0">
                <a:latin typeface="Open Sans" panose="020B0606030504020204" pitchFamily="34" charset="0"/>
                <a:ea typeface="Open Sans" panose="020B0606030504020204" pitchFamily="34" charset="0"/>
                <a:cs typeface="Open Sans" panose="020B0606030504020204" pitchFamily="34" charset="0"/>
              </a:rPr>
              <a:t>Le portail du cabinet est là pour vous faciliter la vie, et vous donner accès à tous vos éléments et outils nécessaires à votre quotidien</a:t>
            </a:r>
            <a:endParaRPr sz="1600" dirty="0">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0588407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0A6480B-D1E0-2F1B-4DCA-BD3DE547EC8C}"/>
              </a:ext>
            </a:extLst>
          </p:cNvPr>
          <p:cNvSpPr>
            <a:spLocks noGrp="1"/>
          </p:cNvSpPr>
          <p:nvPr>
            <p:ph type="title"/>
          </p:nvPr>
        </p:nvSpPr>
        <p:spPr>
          <a:xfrm>
            <a:off x="479004" y="348662"/>
            <a:ext cx="8942087" cy="517185"/>
          </a:xfrm>
        </p:spPr>
        <p:txBody>
          <a:bodyPr/>
          <a:lstStyle/>
          <a:p>
            <a:r>
              <a:rPr lang="fr-FR" dirty="0">
                <a:latin typeface="Open Sans" panose="020B0606030504020204" pitchFamily="34" charset="0"/>
                <a:ea typeface="Open Sans" panose="020B0606030504020204" pitchFamily="34" charset="0"/>
                <a:cs typeface="Open Sans" panose="020B0606030504020204" pitchFamily="34" charset="0"/>
              </a:rPr>
              <a:t>Toutes vos factures au même endroit et à portée de main</a:t>
            </a:r>
            <a:endParaRPr lang="fr-FR" dirty="0"/>
          </a:p>
        </p:txBody>
      </p:sp>
      <p:grpSp>
        <p:nvGrpSpPr>
          <p:cNvPr id="5" name="Groupe 4">
            <a:extLst>
              <a:ext uri="{FF2B5EF4-FFF2-40B4-BE49-F238E27FC236}">
                <a16:creationId xmlns:a16="http://schemas.microsoft.com/office/drawing/2014/main" id="{169BBB50-7A97-7896-2126-CCEA20FA00F2}"/>
              </a:ext>
            </a:extLst>
          </p:cNvPr>
          <p:cNvGrpSpPr/>
          <p:nvPr/>
        </p:nvGrpSpPr>
        <p:grpSpPr>
          <a:xfrm>
            <a:off x="7393189" y="2057400"/>
            <a:ext cx="4055803" cy="2768600"/>
            <a:chOff x="5943241" y="3976547"/>
            <a:chExt cx="5528430" cy="2036913"/>
          </a:xfrm>
        </p:grpSpPr>
        <p:sp>
          <p:nvSpPr>
            <p:cNvPr id="41" name="Rectangle : coins arrondis 40">
              <a:extLst>
                <a:ext uri="{FF2B5EF4-FFF2-40B4-BE49-F238E27FC236}">
                  <a16:creationId xmlns:a16="http://schemas.microsoft.com/office/drawing/2014/main" id="{00126EE3-174A-F23B-E38E-2BDC62FD0E41}"/>
                </a:ext>
              </a:extLst>
            </p:cNvPr>
            <p:cNvSpPr/>
            <p:nvPr/>
          </p:nvSpPr>
          <p:spPr>
            <a:xfrm>
              <a:off x="5943241" y="3976547"/>
              <a:ext cx="5528430" cy="2036913"/>
            </a:xfrm>
            <a:prstGeom prst="roundRect">
              <a:avLst/>
            </a:prstGeom>
            <a:noFill/>
            <a:ln w="19050">
              <a:solidFill>
                <a:srgbClr val="E8657C"/>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fr-FR">
                <a:solidFill>
                  <a:srgbClr val="696C73"/>
                </a:solidFill>
              </a:endParaRPr>
            </a:p>
          </p:txBody>
        </p:sp>
        <p:sp>
          <p:nvSpPr>
            <p:cNvPr id="40" name="Rectangle 4">
              <a:extLst>
                <a:ext uri="{FF2B5EF4-FFF2-40B4-BE49-F238E27FC236}">
                  <a16:creationId xmlns:a16="http://schemas.microsoft.com/office/drawing/2014/main" id="{4D7A5D43-49A0-5D69-70EE-818CEA5E000B}"/>
                </a:ext>
              </a:extLst>
            </p:cNvPr>
            <p:cNvSpPr>
              <a:spLocks noChangeArrowheads="1"/>
            </p:cNvSpPr>
            <p:nvPr/>
          </p:nvSpPr>
          <p:spPr bwMode="auto">
            <a:xfrm>
              <a:off x="6107239" y="4186946"/>
              <a:ext cx="5200433" cy="16190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spcBef>
                  <a:spcPts val="600"/>
                </a:spcBef>
              </a:pPr>
              <a:r>
                <a:rPr lang="fr-FR" altLang="fr-FR" b="1" dirty="0">
                  <a:latin typeface="Open Sans" panose="020B0606030504020204" pitchFamily="34" charset="0"/>
                  <a:ea typeface="Open Sans" panose="020B0606030504020204" pitchFamily="34" charset="0"/>
                  <a:cs typeface="Open Sans" panose="020B0606030504020204" pitchFamily="34" charset="0"/>
                </a:rPr>
                <a:t>Tout centraliser pour vous simplifier la vie</a:t>
              </a:r>
            </a:p>
            <a:p>
              <a:pPr>
                <a:spcBef>
                  <a:spcPts val="600"/>
                </a:spcBef>
              </a:pPr>
              <a:r>
                <a:rPr lang="fr-FR" sz="1600" dirty="0">
                  <a:latin typeface="Open Sans" panose="020B0606030504020204" pitchFamily="34" charset="0"/>
                  <a:ea typeface="Open Sans" panose="020B0606030504020204" pitchFamily="34" charset="0"/>
                  <a:cs typeface="Open Sans" panose="020B0606030504020204" pitchFamily="34" charset="0"/>
                </a:rPr>
                <a:t>Plus besoin de vous connecter à des plateformes externes. </a:t>
              </a:r>
              <a:r>
                <a:rPr lang="fr-FR" sz="1600" b="1" dirty="0">
                  <a:latin typeface="Open Sans" panose="020B0606030504020204" pitchFamily="34" charset="0"/>
                  <a:ea typeface="Open Sans" panose="020B0606030504020204" pitchFamily="34" charset="0"/>
                  <a:cs typeface="Open Sans" panose="020B0606030504020204" pitchFamily="34" charset="0"/>
                </a:rPr>
                <a:t>Retrouvez</a:t>
              </a:r>
              <a:r>
                <a:rPr lang="fr-FR" sz="1600" dirty="0">
                  <a:latin typeface="Open Sans" panose="020B0606030504020204" pitchFamily="34" charset="0"/>
                  <a:ea typeface="Open Sans" panose="020B0606030504020204" pitchFamily="34" charset="0"/>
                  <a:cs typeface="Open Sans" panose="020B0606030504020204" pitchFamily="34" charset="0"/>
                </a:rPr>
                <a:t>, </a:t>
              </a:r>
              <a:r>
                <a:rPr lang="fr-FR" sz="1600" b="1" dirty="0">
                  <a:latin typeface="Open Sans" panose="020B0606030504020204" pitchFamily="34" charset="0"/>
                  <a:ea typeface="Open Sans" panose="020B0606030504020204" pitchFamily="34" charset="0"/>
                  <a:cs typeface="Open Sans" panose="020B0606030504020204" pitchFamily="34" charset="0"/>
                </a:rPr>
                <a:t>consultez</a:t>
              </a:r>
              <a:r>
                <a:rPr lang="fr-FR" sz="1600" dirty="0">
                  <a:latin typeface="Open Sans" panose="020B0606030504020204" pitchFamily="34" charset="0"/>
                  <a:ea typeface="Open Sans" panose="020B0606030504020204" pitchFamily="34" charset="0"/>
                  <a:cs typeface="Open Sans" panose="020B0606030504020204" pitchFamily="34" charset="0"/>
                </a:rPr>
                <a:t> et </a:t>
              </a:r>
              <a:r>
                <a:rPr lang="fr-FR" sz="1600" b="1" dirty="0">
                  <a:latin typeface="Open Sans" panose="020B0606030504020204" pitchFamily="34" charset="0"/>
                  <a:ea typeface="Open Sans" panose="020B0606030504020204" pitchFamily="34" charset="0"/>
                  <a:cs typeface="Open Sans" panose="020B0606030504020204" pitchFamily="34" charset="0"/>
                </a:rPr>
                <a:t>traitez</a:t>
              </a:r>
              <a:r>
                <a:rPr lang="fr-FR" sz="1600" dirty="0">
                  <a:latin typeface="Open Sans" panose="020B0606030504020204" pitchFamily="34" charset="0"/>
                  <a:ea typeface="Open Sans" panose="020B0606030504020204" pitchFamily="34" charset="0"/>
                  <a:cs typeface="Open Sans" panose="020B0606030504020204" pitchFamily="34" charset="0"/>
                </a:rPr>
                <a:t> l'ensemble de </a:t>
              </a:r>
              <a:r>
                <a:rPr lang="fr-FR" sz="1600" b="1" dirty="0">
                  <a:latin typeface="Open Sans" panose="020B0606030504020204" pitchFamily="34" charset="0"/>
                  <a:ea typeface="Open Sans" panose="020B0606030504020204" pitchFamily="34" charset="0"/>
                  <a:cs typeface="Open Sans" panose="020B0606030504020204" pitchFamily="34" charset="0"/>
                </a:rPr>
                <a:t>vos factures électroniques</a:t>
              </a:r>
              <a:r>
                <a:rPr lang="fr-FR" sz="1600" dirty="0">
                  <a:latin typeface="Open Sans" panose="020B0606030504020204" pitchFamily="34" charset="0"/>
                  <a:ea typeface="Open Sans" panose="020B0606030504020204" pitchFamily="34" charset="0"/>
                  <a:cs typeface="Open Sans" panose="020B0606030504020204" pitchFamily="34" charset="0"/>
                </a:rPr>
                <a:t> au même endroit </a:t>
              </a:r>
              <a:r>
                <a:rPr lang="fr-FR" sz="1600" b="1" dirty="0">
                  <a:latin typeface="Open Sans" panose="020B0606030504020204" pitchFamily="34" charset="0"/>
                  <a:ea typeface="Open Sans" panose="020B0606030504020204" pitchFamily="34" charset="0"/>
                  <a:cs typeface="Open Sans" panose="020B0606030504020204" pitchFamily="34" charset="0"/>
                </a:rPr>
                <a:t>sans quitter le portail </a:t>
              </a:r>
              <a:r>
                <a:rPr lang="fr-FR" sz="1600" dirty="0">
                  <a:latin typeface="Open Sans" panose="020B0606030504020204" pitchFamily="34" charset="0"/>
                  <a:ea typeface="Open Sans" panose="020B0606030504020204" pitchFamily="34" charset="0"/>
                  <a:cs typeface="Open Sans" panose="020B0606030504020204" pitchFamily="34" charset="0"/>
                </a:rPr>
                <a:t>du cabinet.</a:t>
              </a:r>
              <a:endParaRPr lang="fr-FR" sz="1600" b="1" dirty="0">
                <a:latin typeface="Open Sans" panose="020B0606030504020204" pitchFamily="34" charset="0"/>
                <a:ea typeface="Open Sans" panose="020B0606030504020204" pitchFamily="34" charset="0"/>
                <a:cs typeface="Open Sans" panose="020B0606030504020204" pitchFamily="34" charset="0"/>
              </a:endParaRPr>
            </a:p>
          </p:txBody>
        </p:sp>
      </p:grpSp>
      <p:pic>
        <p:nvPicPr>
          <p:cNvPr id="4" name="Image 3">
            <a:extLst>
              <a:ext uri="{FF2B5EF4-FFF2-40B4-BE49-F238E27FC236}">
                <a16:creationId xmlns:a16="http://schemas.microsoft.com/office/drawing/2014/main" id="{985FF934-A3EB-E9C0-9A43-3AE348F16C64}"/>
              </a:ext>
            </a:extLst>
          </p:cNvPr>
          <p:cNvPicPr>
            <a:picLocks noChangeAspect="1"/>
          </p:cNvPicPr>
          <p:nvPr/>
        </p:nvPicPr>
        <p:blipFill>
          <a:blip r:embed="rId2">
            <a:extLst>
              <a:ext uri="{28A0092B-C50C-407E-A947-70E740481C1C}">
                <a14:useLocalDpi xmlns:a14="http://schemas.microsoft.com/office/drawing/2010/main" val="0"/>
              </a:ext>
            </a:extLst>
          </a:blip>
          <a:srcRect b="4379"/>
          <a:stretch>
            <a:fillRect/>
          </a:stretch>
        </p:blipFill>
        <p:spPr>
          <a:xfrm>
            <a:off x="479004" y="1777759"/>
            <a:ext cx="6502260" cy="3327882"/>
          </a:xfrm>
          <a:prstGeom prst="rect">
            <a:avLst/>
          </a:prstGeom>
          <a:ln>
            <a:solidFill>
              <a:srgbClr val="696C73"/>
            </a:solidFill>
          </a:ln>
        </p:spPr>
      </p:pic>
    </p:spTree>
    <p:extLst>
      <p:ext uri="{BB962C8B-B14F-4D97-AF65-F5344CB8AC3E}">
        <p14:creationId xmlns:p14="http://schemas.microsoft.com/office/powerpoint/2010/main" val="218677649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836E6E-7C13-050F-C7A4-F38CCC00C17C}"/>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E6F28FFE-1241-3915-23B1-85F82B89A899}"/>
              </a:ext>
            </a:extLst>
          </p:cNvPr>
          <p:cNvSpPr>
            <a:spLocks noGrp="1"/>
          </p:cNvSpPr>
          <p:nvPr>
            <p:ph type="title"/>
          </p:nvPr>
        </p:nvSpPr>
        <p:spPr>
          <a:xfrm>
            <a:off x="479004" y="348662"/>
            <a:ext cx="9420005" cy="517185"/>
          </a:xfrm>
        </p:spPr>
        <p:txBody>
          <a:bodyPr/>
          <a:lstStyle/>
          <a:p>
            <a:r>
              <a:rPr lang="fr-FR" dirty="0">
                <a:latin typeface="Open Sans" panose="020B0606030504020204" pitchFamily="34" charset="0"/>
                <a:ea typeface="Open Sans" panose="020B0606030504020204" pitchFamily="34" charset="0"/>
                <a:cs typeface="Open Sans" panose="020B0606030504020204" pitchFamily="34" charset="0"/>
              </a:rPr>
              <a:t>Toutes vos factures au même endroit et à portée de main</a:t>
            </a:r>
          </a:p>
        </p:txBody>
      </p:sp>
      <p:sp>
        <p:nvSpPr>
          <p:cNvPr id="5" name="Rectangle : coins arrondis 4">
            <a:extLst>
              <a:ext uri="{FF2B5EF4-FFF2-40B4-BE49-F238E27FC236}">
                <a16:creationId xmlns:a16="http://schemas.microsoft.com/office/drawing/2014/main" id="{A77E180A-B7F1-F6E8-FEEA-7700F10F481F}"/>
              </a:ext>
            </a:extLst>
          </p:cNvPr>
          <p:cNvSpPr/>
          <p:nvPr/>
        </p:nvSpPr>
        <p:spPr>
          <a:xfrm>
            <a:off x="2072082" y="1333738"/>
            <a:ext cx="7969540" cy="1431161"/>
          </a:xfrm>
          <a:prstGeom prst="roundRect">
            <a:avLst/>
          </a:prstGeom>
          <a:solidFill>
            <a:schemeClr val="bg1"/>
          </a:solidFill>
          <a:ln w="19050">
            <a:solidFill>
              <a:srgbClr val="E8657C"/>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fr-FR" dirty="0">
              <a:solidFill>
                <a:srgbClr val="696C73"/>
              </a:solidFill>
            </a:endParaRPr>
          </a:p>
        </p:txBody>
      </p:sp>
      <p:sp>
        <p:nvSpPr>
          <p:cNvPr id="14" name="Rectangle 6">
            <a:extLst>
              <a:ext uri="{FF2B5EF4-FFF2-40B4-BE49-F238E27FC236}">
                <a16:creationId xmlns:a16="http://schemas.microsoft.com/office/drawing/2014/main" id="{E0E32597-64F8-2DB9-7E73-BBF49CE1FA88}"/>
              </a:ext>
            </a:extLst>
          </p:cNvPr>
          <p:cNvSpPr>
            <a:spLocks noChangeArrowheads="1"/>
          </p:cNvSpPr>
          <p:nvPr/>
        </p:nvSpPr>
        <p:spPr bwMode="auto">
          <a:xfrm>
            <a:off x="2249477" y="1383809"/>
            <a:ext cx="7792145" cy="12618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R="0" lvl="0" algn="l" defTabSz="914400" rtl="0" eaLnBrk="0" fontAlgn="base" latinLnBrk="0" hangingPunct="0">
              <a:lnSpc>
                <a:spcPct val="100000"/>
              </a:lnSpc>
              <a:spcBef>
                <a:spcPct val="0"/>
              </a:spcBef>
              <a:spcAft>
                <a:spcPts val="600"/>
              </a:spcAft>
              <a:buClrTx/>
              <a:buSzTx/>
              <a:tabLst/>
            </a:pPr>
            <a:r>
              <a:rPr kumimoji="0" lang="fr-FR" altLang="fr-FR" b="1" i="0" u="none" strike="noStrike" cap="none" normalizeH="0" baseline="0" dirty="0">
                <a:ln>
                  <a:noFill/>
                </a:ln>
                <a:effectLst/>
                <a:latin typeface="Open Sans" panose="020B0606030504020204" pitchFamily="34" charset="0"/>
                <a:ea typeface="Open Sans" panose="020B0606030504020204" pitchFamily="34" charset="0"/>
                <a:cs typeface="Open Sans" panose="020B0606030504020204" pitchFamily="34" charset="0"/>
              </a:rPr>
              <a:t>Organisez et Visualisez</a:t>
            </a:r>
            <a:endParaRPr lang="fr-FR" altLang="fr-FR" dirty="0">
              <a:latin typeface="Open Sans" panose="020B0606030504020204" pitchFamily="34" charset="0"/>
              <a:ea typeface="Open Sans" panose="020B0606030504020204" pitchFamily="34" charset="0"/>
              <a:cs typeface="Open Sans" panose="020B0606030504020204" pitchFamily="34" charset="0"/>
            </a:endParaRPr>
          </a:p>
          <a:p>
            <a:pPr lvl="0">
              <a:spcBef>
                <a:spcPts val="600"/>
              </a:spcBef>
            </a:pPr>
            <a:r>
              <a:rPr kumimoji="0" lang="fr-FR" altLang="fr-FR" sz="1600" b="0" i="0" u="none" strike="noStrike" cap="none" normalizeH="0" baseline="0" dirty="0">
                <a:ln>
                  <a:noFill/>
                </a:ln>
                <a:effectLst/>
                <a:latin typeface="Open Sans" panose="020B0606030504020204" pitchFamily="34" charset="0"/>
                <a:ea typeface="Open Sans" panose="020B0606030504020204" pitchFamily="34" charset="0"/>
                <a:cs typeface="Open Sans" panose="020B0606030504020204" pitchFamily="34" charset="0"/>
              </a:rPr>
              <a:t>Ne subissez pas l'afflux de </a:t>
            </a:r>
            <a:r>
              <a:rPr lang="fr-FR" altLang="fr-FR" sz="1600" dirty="0">
                <a:latin typeface="Open Sans" panose="020B0606030504020204" pitchFamily="34" charset="0"/>
                <a:ea typeface="Open Sans" panose="020B0606030504020204" pitchFamily="34" charset="0"/>
                <a:cs typeface="Open Sans" panose="020B0606030504020204" pitchFamily="34" charset="0"/>
              </a:rPr>
              <a:t>facture</a:t>
            </a:r>
            <a:r>
              <a:rPr kumimoji="0" lang="fr-FR" altLang="fr-FR" sz="1600" b="0" i="0" u="none" strike="noStrike" cap="none" normalizeH="0" baseline="0" dirty="0">
                <a:ln>
                  <a:noFill/>
                </a:ln>
                <a:effectLst/>
                <a:latin typeface="Open Sans" panose="020B0606030504020204" pitchFamily="34" charset="0"/>
                <a:ea typeface="Open Sans" panose="020B0606030504020204" pitchFamily="34" charset="0"/>
                <a:cs typeface="Open Sans" panose="020B0606030504020204" pitchFamily="34" charset="0"/>
              </a:rPr>
              <a:t>s. Grâce aux fonctions de </a:t>
            </a:r>
            <a:r>
              <a:rPr kumimoji="0" lang="fr-FR" altLang="fr-FR" sz="1600" b="1" i="0" u="none" strike="noStrike" cap="none" normalizeH="0" baseline="0" dirty="0">
                <a:ln>
                  <a:noFill/>
                </a:ln>
                <a:effectLst/>
                <a:latin typeface="Open Sans" panose="020B0606030504020204" pitchFamily="34" charset="0"/>
                <a:ea typeface="Open Sans" panose="020B0606030504020204" pitchFamily="34" charset="0"/>
                <a:cs typeface="Open Sans" panose="020B0606030504020204" pitchFamily="34" charset="0"/>
              </a:rPr>
              <a:t>tri</a:t>
            </a:r>
            <a:r>
              <a:rPr kumimoji="0" lang="fr-FR" altLang="fr-FR" sz="1600" b="0" i="0" u="none" strike="noStrike" cap="none" normalizeH="0" baseline="0" dirty="0">
                <a:ln>
                  <a:noFill/>
                </a:ln>
                <a:effectLst/>
                <a:latin typeface="Open Sans" panose="020B0606030504020204" pitchFamily="34" charset="0"/>
                <a:ea typeface="Open Sans" panose="020B0606030504020204" pitchFamily="34" charset="0"/>
                <a:cs typeface="Open Sans" panose="020B0606030504020204" pitchFamily="34" charset="0"/>
              </a:rPr>
              <a:t> et de </a:t>
            </a:r>
            <a:r>
              <a:rPr kumimoji="0" lang="fr-FR" altLang="fr-FR" sz="1600" b="1" i="0" u="none" strike="noStrike" cap="none" normalizeH="0" baseline="0" dirty="0">
                <a:ln>
                  <a:noFill/>
                </a:ln>
                <a:effectLst/>
                <a:latin typeface="Open Sans" panose="020B0606030504020204" pitchFamily="34" charset="0"/>
                <a:ea typeface="Open Sans" panose="020B0606030504020204" pitchFamily="34" charset="0"/>
                <a:cs typeface="Open Sans" panose="020B0606030504020204" pitchFamily="34" charset="0"/>
              </a:rPr>
              <a:t>filtrage</a:t>
            </a:r>
            <a:r>
              <a:rPr kumimoji="0" lang="fr-FR" altLang="fr-FR" sz="1600" b="0" i="0" u="none" strike="noStrike" cap="none" normalizeH="0" baseline="0" dirty="0">
                <a:ln>
                  <a:noFill/>
                </a:ln>
                <a:effectLst/>
                <a:latin typeface="Open Sans" panose="020B0606030504020204" pitchFamily="34" charset="0"/>
                <a:ea typeface="Open Sans" panose="020B0606030504020204" pitchFamily="34" charset="0"/>
                <a:cs typeface="Open Sans" panose="020B0606030504020204" pitchFamily="34" charset="0"/>
              </a:rPr>
              <a:t>, </a:t>
            </a:r>
            <a:r>
              <a:rPr lang="fr-FR" sz="1600" dirty="0">
                <a:ea typeface="Open Sans"/>
                <a:cs typeface="Open Sans"/>
                <a:sym typeface="Open Sans"/>
              </a:rPr>
              <a:t>listez et visionnez les factures d’achat reçues ou affichez vos factures de vente en attente de règlement. Vous ne cherchez plus l'information, vous la visualisez. </a:t>
            </a:r>
            <a:endParaRPr lang="fr-FR" sz="1600" dirty="0"/>
          </a:p>
        </p:txBody>
      </p:sp>
      <p:sp>
        <p:nvSpPr>
          <p:cNvPr id="6" name="Rectangle : coins arrondis 5">
            <a:extLst>
              <a:ext uri="{FF2B5EF4-FFF2-40B4-BE49-F238E27FC236}">
                <a16:creationId xmlns:a16="http://schemas.microsoft.com/office/drawing/2014/main" id="{73D1D2AF-AB51-B524-F58F-CCB7E1E06E3C}"/>
              </a:ext>
            </a:extLst>
          </p:cNvPr>
          <p:cNvSpPr/>
          <p:nvPr/>
        </p:nvSpPr>
        <p:spPr>
          <a:xfrm>
            <a:off x="2072082" y="3038890"/>
            <a:ext cx="7969540" cy="1431161"/>
          </a:xfrm>
          <a:prstGeom prst="roundRect">
            <a:avLst/>
          </a:prstGeom>
          <a:solidFill>
            <a:schemeClr val="bg1"/>
          </a:solidFill>
          <a:ln w="19050">
            <a:solidFill>
              <a:srgbClr val="E8657C"/>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fr-FR" dirty="0">
              <a:solidFill>
                <a:srgbClr val="696C73"/>
              </a:solidFill>
            </a:endParaRPr>
          </a:p>
        </p:txBody>
      </p:sp>
      <p:sp>
        <p:nvSpPr>
          <p:cNvPr id="15" name="Rectangle 6">
            <a:extLst>
              <a:ext uri="{FF2B5EF4-FFF2-40B4-BE49-F238E27FC236}">
                <a16:creationId xmlns:a16="http://schemas.microsoft.com/office/drawing/2014/main" id="{F7C194A3-31D7-8397-5061-40A9FEED3A2E}"/>
              </a:ext>
            </a:extLst>
          </p:cNvPr>
          <p:cNvSpPr>
            <a:spLocks noChangeArrowheads="1"/>
          </p:cNvSpPr>
          <p:nvPr/>
        </p:nvSpPr>
        <p:spPr bwMode="auto">
          <a:xfrm>
            <a:off x="2249478" y="3107367"/>
            <a:ext cx="7590808" cy="11849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ts val="600"/>
              </a:spcAft>
              <a:buClrTx/>
              <a:buSzTx/>
              <a:buFontTx/>
              <a:buNone/>
              <a:tabLst/>
            </a:pPr>
            <a:r>
              <a:rPr kumimoji="0" lang="fr-FR" altLang="fr-FR" b="1" i="0" u="none" strike="noStrike" cap="none" normalizeH="0" baseline="0" dirty="0">
                <a:ln>
                  <a:noFill/>
                </a:ln>
                <a:effectLst/>
                <a:latin typeface="Open Sans" panose="020B0606030504020204" pitchFamily="34" charset="0"/>
                <a:ea typeface="Open Sans" panose="020B0606030504020204" pitchFamily="34" charset="0"/>
                <a:cs typeface="Open Sans" panose="020B0606030504020204" pitchFamily="34" charset="0"/>
              </a:rPr>
              <a:t>Retrouvez rapidement</a:t>
            </a:r>
            <a:endParaRPr lang="fr-FR" altLang="fr-FR" dirty="0">
              <a:latin typeface="Open Sans" panose="020B0606030504020204" pitchFamily="34" charset="0"/>
              <a:ea typeface="Open Sans" panose="020B0606030504020204" pitchFamily="34" charset="0"/>
              <a:cs typeface="Open Sans" panose="020B0606030504020204" pitchFamily="34" charset="0"/>
            </a:endParaRPr>
          </a:p>
          <a:p>
            <a:pPr marL="0" marR="0" lvl="0" indent="0" algn="l" defTabSz="914400" rtl="0" eaLnBrk="0" fontAlgn="base" latinLnBrk="0" hangingPunct="0">
              <a:lnSpc>
                <a:spcPct val="100000"/>
              </a:lnSpc>
              <a:spcBef>
                <a:spcPct val="0"/>
              </a:spcBef>
              <a:spcAft>
                <a:spcPts val="600"/>
              </a:spcAft>
              <a:buClrTx/>
              <a:buSzTx/>
              <a:buFontTx/>
              <a:buNone/>
              <a:tabLst/>
            </a:pPr>
            <a:r>
              <a:rPr kumimoji="0" lang="fr-FR" altLang="fr-FR" sz="1600" b="0" i="0" u="none" strike="noStrike" cap="none" normalizeH="0" baseline="0" dirty="0">
                <a:ln>
                  <a:noFill/>
                </a:ln>
                <a:effectLst/>
                <a:latin typeface="Open Sans" panose="020B0606030504020204" pitchFamily="34" charset="0"/>
                <a:ea typeface="Open Sans" panose="020B0606030504020204" pitchFamily="34" charset="0"/>
                <a:cs typeface="Open Sans" panose="020B0606030504020204" pitchFamily="34" charset="0"/>
              </a:rPr>
              <a:t>Fini le temps perdu à scroller à la recherche d’une facture. Notre </a:t>
            </a:r>
            <a:r>
              <a:rPr kumimoji="0" lang="fr-FR" altLang="fr-FR" sz="1600" b="1" i="0" u="none" strike="noStrike" cap="none" normalizeH="0" baseline="0" dirty="0">
                <a:ln>
                  <a:noFill/>
                </a:ln>
                <a:effectLst/>
                <a:latin typeface="Open Sans" panose="020B0606030504020204" pitchFamily="34" charset="0"/>
                <a:ea typeface="Open Sans" panose="020B0606030504020204" pitchFamily="34" charset="0"/>
                <a:cs typeface="Open Sans" panose="020B0606030504020204" pitchFamily="34" charset="0"/>
              </a:rPr>
              <a:t>recherche intelligente</a:t>
            </a:r>
            <a:r>
              <a:rPr kumimoji="0" lang="fr-FR" altLang="fr-FR" sz="1600" b="0" i="0" u="none" strike="noStrike" cap="none" normalizeH="0" baseline="0" dirty="0">
                <a:ln>
                  <a:noFill/>
                </a:ln>
                <a:effectLst/>
                <a:latin typeface="Open Sans" panose="020B0606030504020204" pitchFamily="34" charset="0"/>
                <a:ea typeface="Open Sans" panose="020B0606030504020204" pitchFamily="34" charset="0"/>
                <a:cs typeface="Open Sans" panose="020B0606030504020204" pitchFamily="34" charset="0"/>
              </a:rPr>
              <a:t> fonctionne par mots-clés : tapez un nom, un montant ou une date, et la facture apparaît. C'est aussi simple qu'un moteur de recherche web. </a:t>
            </a:r>
          </a:p>
        </p:txBody>
      </p:sp>
      <p:sp>
        <p:nvSpPr>
          <p:cNvPr id="7" name="Rectangle : coins arrondis 6">
            <a:extLst>
              <a:ext uri="{FF2B5EF4-FFF2-40B4-BE49-F238E27FC236}">
                <a16:creationId xmlns:a16="http://schemas.microsoft.com/office/drawing/2014/main" id="{53D408D7-83BE-56ED-8474-45CD7145B803}"/>
              </a:ext>
            </a:extLst>
          </p:cNvPr>
          <p:cNvSpPr/>
          <p:nvPr/>
        </p:nvSpPr>
        <p:spPr>
          <a:xfrm>
            <a:off x="2072082" y="4744042"/>
            <a:ext cx="7969540" cy="1431161"/>
          </a:xfrm>
          <a:prstGeom prst="roundRect">
            <a:avLst/>
          </a:prstGeom>
          <a:solidFill>
            <a:schemeClr val="bg1"/>
          </a:solidFill>
          <a:ln w="19050">
            <a:solidFill>
              <a:srgbClr val="E8657C"/>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fr-FR" dirty="0">
              <a:solidFill>
                <a:srgbClr val="696C73"/>
              </a:solidFill>
            </a:endParaRPr>
          </a:p>
        </p:txBody>
      </p:sp>
      <p:sp>
        <p:nvSpPr>
          <p:cNvPr id="16" name="Rectangle 6">
            <a:extLst>
              <a:ext uri="{FF2B5EF4-FFF2-40B4-BE49-F238E27FC236}">
                <a16:creationId xmlns:a16="http://schemas.microsoft.com/office/drawing/2014/main" id="{B74A26FF-1EC0-0B83-EF64-049BE5AB323A}"/>
              </a:ext>
            </a:extLst>
          </p:cNvPr>
          <p:cNvSpPr>
            <a:spLocks noChangeArrowheads="1"/>
          </p:cNvSpPr>
          <p:nvPr/>
        </p:nvSpPr>
        <p:spPr bwMode="auto">
          <a:xfrm>
            <a:off x="2249476" y="4814232"/>
            <a:ext cx="7590809" cy="11849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ts val="600"/>
              </a:spcAft>
              <a:buClrTx/>
              <a:buSzTx/>
              <a:buFontTx/>
              <a:buNone/>
              <a:tabLst/>
            </a:pPr>
            <a:r>
              <a:rPr kumimoji="0" lang="fr-FR" altLang="fr-FR" b="1" i="0" u="none" strike="noStrike" cap="none" normalizeH="0" baseline="0" dirty="0">
                <a:ln>
                  <a:noFill/>
                </a:ln>
                <a:effectLst/>
                <a:latin typeface="Open Sans" panose="020B0606030504020204" pitchFamily="34" charset="0"/>
                <a:ea typeface="Open Sans" panose="020B0606030504020204" pitchFamily="34" charset="0"/>
                <a:cs typeface="Open Sans" panose="020B0606030504020204" pitchFamily="34" charset="0"/>
              </a:rPr>
              <a:t>Agissez sur le cycle de vie</a:t>
            </a:r>
            <a:endParaRPr lang="fr-FR" altLang="fr-FR" dirty="0">
              <a:latin typeface="Open Sans" panose="020B0606030504020204" pitchFamily="34" charset="0"/>
              <a:ea typeface="Open Sans" panose="020B0606030504020204" pitchFamily="34" charset="0"/>
              <a:cs typeface="Open Sans" panose="020B0606030504020204" pitchFamily="34" charset="0"/>
            </a:endParaRPr>
          </a:p>
          <a:p>
            <a:pPr lvl="0" eaLnBrk="0" fontAlgn="base" hangingPunct="0">
              <a:spcBef>
                <a:spcPct val="0"/>
              </a:spcBef>
              <a:spcAft>
                <a:spcPts val="600"/>
              </a:spcAft>
            </a:pPr>
            <a:r>
              <a:rPr kumimoji="0" lang="fr-FR" altLang="fr-FR" sz="1600" b="0" i="0" u="none" strike="noStrike" cap="none" normalizeH="0" baseline="0" dirty="0">
                <a:ln>
                  <a:noFill/>
                </a:ln>
                <a:effectLst/>
                <a:latin typeface="Open Sans" panose="020B0606030504020204" pitchFamily="34" charset="0"/>
                <a:ea typeface="Open Sans" panose="020B0606030504020204" pitchFamily="34" charset="0"/>
                <a:cs typeface="Open Sans" panose="020B0606030504020204" pitchFamily="34" charset="0"/>
              </a:rPr>
              <a:t>Une facture n'est pas un document statique. </a:t>
            </a:r>
            <a:r>
              <a:rPr kumimoji="0" lang="fr-FR" altLang="fr-FR" sz="1600" b="1" i="0" u="none" strike="noStrike" cap="none" normalizeH="0" baseline="0" dirty="0">
                <a:ln>
                  <a:noFill/>
                </a:ln>
                <a:effectLst/>
                <a:latin typeface="Open Sans" panose="020B0606030504020204" pitchFamily="34" charset="0"/>
                <a:ea typeface="Open Sans" panose="020B0606030504020204" pitchFamily="34" charset="0"/>
                <a:cs typeface="Open Sans" panose="020B0606030504020204" pitchFamily="34" charset="0"/>
              </a:rPr>
              <a:t>Gérez les statuts </a:t>
            </a:r>
            <a:r>
              <a:rPr kumimoji="0" lang="fr-FR" altLang="fr-FR" sz="1600" b="0" i="0" u="none" strike="noStrike" cap="none" normalizeH="0" baseline="0" dirty="0">
                <a:ln>
                  <a:noFill/>
                </a:ln>
                <a:effectLst/>
                <a:latin typeface="Open Sans" panose="020B0606030504020204" pitchFamily="34" charset="0"/>
                <a:ea typeface="Open Sans" panose="020B0606030504020204" pitchFamily="34" charset="0"/>
                <a:cs typeface="Open Sans" panose="020B0606030504020204" pitchFamily="34" charset="0"/>
              </a:rPr>
              <a:t>en temps réel : déclarez « encaissée » </a:t>
            </a:r>
            <a:r>
              <a:rPr lang="fr-FR" sz="1600" dirty="0">
                <a:solidFill>
                  <a:schemeClr val="accent6"/>
                </a:solidFill>
                <a:ea typeface="Open Sans"/>
                <a:cs typeface="Open Sans"/>
                <a:sym typeface="Open Sans"/>
              </a:rPr>
              <a:t>» et refusez ou mettez en litige une facture non conforme</a:t>
            </a:r>
            <a:r>
              <a:rPr kumimoji="0" lang="fr-FR" altLang="fr-FR" sz="1600" b="0" i="0" u="none" strike="noStrike" cap="none" normalizeH="0" baseline="0" dirty="0">
                <a:ln>
                  <a:noFill/>
                </a:ln>
                <a:effectLst/>
                <a:latin typeface="Open Sans" panose="020B0606030504020204" pitchFamily="34" charset="0"/>
                <a:ea typeface="Open Sans" panose="020B0606030504020204" pitchFamily="34" charset="0"/>
                <a:cs typeface="Open Sans" panose="020B0606030504020204" pitchFamily="34" charset="0"/>
              </a:rPr>
              <a:t>. Vous informez le cabinet et vos partenaires en un clic. </a:t>
            </a:r>
          </a:p>
        </p:txBody>
      </p:sp>
    </p:spTree>
    <p:extLst>
      <p:ext uri="{BB962C8B-B14F-4D97-AF65-F5344CB8AC3E}">
        <p14:creationId xmlns:p14="http://schemas.microsoft.com/office/powerpoint/2010/main" val="286923472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1B159E-8562-54B1-40B8-3B0B80712FF9}"/>
            </a:ext>
          </a:extLst>
        </p:cNvPr>
        <p:cNvGrpSpPr/>
        <p:nvPr/>
      </p:nvGrpSpPr>
      <p:grpSpPr>
        <a:xfrm>
          <a:off x="0" y="0"/>
          <a:ext cx="0" cy="0"/>
          <a:chOff x="0" y="0"/>
          <a:chExt cx="0" cy="0"/>
        </a:xfrm>
      </p:grpSpPr>
      <p:pic>
        <p:nvPicPr>
          <p:cNvPr id="8" name="Image 7">
            <a:extLst>
              <a:ext uri="{FF2B5EF4-FFF2-40B4-BE49-F238E27FC236}">
                <a16:creationId xmlns:a16="http://schemas.microsoft.com/office/drawing/2014/main" id="{A934B7D9-F3AF-5790-D137-0ED223187FCA}"/>
              </a:ext>
            </a:extLst>
          </p:cNvPr>
          <p:cNvPicPr>
            <a:picLocks noChangeAspect="1"/>
          </p:cNvPicPr>
          <p:nvPr/>
        </p:nvPicPr>
        <p:blipFill>
          <a:blip r:embed="rId2">
            <a:extLst>
              <a:ext uri="{BEBA8EAE-BF5A-486C-A8C5-ECC9F3942E4B}">
                <a14:imgProps xmlns:a14="http://schemas.microsoft.com/office/drawing/2010/main">
                  <a14:imgLayer r:embed="rId3">
                    <a14:imgEffect>
                      <a14:artisticBlur/>
                    </a14:imgEffect>
                  </a14:imgLayer>
                </a14:imgProps>
              </a:ext>
              <a:ext uri="{28A0092B-C50C-407E-A947-70E740481C1C}">
                <a14:useLocalDpi xmlns:a14="http://schemas.microsoft.com/office/drawing/2010/main" val="0"/>
              </a:ext>
            </a:extLst>
          </a:blip>
          <a:srcRect b="4379"/>
          <a:stretch>
            <a:fillRect/>
          </a:stretch>
        </p:blipFill>
        <p:spPr>
          <a:xfrm>
            <a:off x="917058" y="1344140"/>
            <a:ext cx="9194505" cy="4705786"/>
          </a:xfrm>
          <a:prstGeom prst="rect">
            <a:avLst/>
          </a:prstGeom>
          <a:ln>
            <a:solidFill>
              <a:srgbClr val="696C73"/>
            </a:solidFill>
          </a:ln>
        </p:spPr>
      </p:pic>
      <p:sp>
        <p:nvSpPr>
          <p:cNvPr id="3" name="Rectangle : coins arrondis 2">
            <a:extLst>
              <a:ext uri="{FF2B5EF4-FFF2-40B4-BE49-F238E27FC236}">
                <a16:creationId xmlns:a16="http://schemas.microsoft.com/office/drawing/2014/main" id="{D13F43C6-0AC6-152A-4169-9043F210FE85}"/>
              </a:ext>
            </a:extLst>
          </p:cNvPr>
          <p:cNvSpPr/>
          <p:nvPr/>
        </p:nvSpPr>
        <p:spPr>
          <a:xfrm>
            <a:off x="1920943" y="3903125"/>
            <a:ext cx="3072810" cy="794529"/>
          </a:xfrm>
          <a:prstGeom prst="roundRect">
            <a:avLst/>
          </a:prstGeom>
          <a:ln>
            <a:solidFill>
              <a:srgbClr val="E8657C"/>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sp>
        <p:nvSpPr>
          <p:cNvPr id="5" name="ZoneTexte 4">
            <a:extLst>
              <a:ext uri="{FF2B5EF4-FFF2-40B4-BE49-F238E27FC236}">
                <a16:creationId xmlns:a16="http://schemas.microsoft.com/office/drawing/2014/main" id="{2D7622A1-15D7-D09D-0100-19920C176319}"/>
              </a:ext>
            </a:extLst>
          </p:cNvPr>
          <p:cNvSpPr txBox="1"/>
          <p:nvPr/>
        </p:nvSpPr>
        <p:spPr>
          <a:xfrm>
            <a:off x="2131823" y="3977223"/>
            <a:ext cx="2651051" cy="646331"/>
          </a:xfrm>
          <a:prstGeom prst="rect">
            <a:avLst/>
          </a:prstGeom>
          <a:noFill/>
        </p:spPr>
        <p:txBody>
          <a:bodyPr wrap="square" rtlCol="0">
            <a:spAutoFit/>
          </a:bodyPr>
          <a:lstStyle/>
          <a:p>
            <a:r>
              <a:rPr lang="fr-FR" b="1" dirty="0">
                <a:solidFill>
                  <a:schemeClr val="accent6"/>
                </a:solidFill>
              </a:rPr>
              <a:t>Cliquez </a:t>
            </a:r>
            <a:r>
              <a:rPr lang="fr-FR" dirty="0">
                <a:solidFill>
                  <a:schemeClr val="accent6"/>
                </a:solidFill>
              </a:rPr>
              <a:t>pour accéder </a:t>
            </a:r>
            <a:br>
              <a:rPr lang="fr-FR" dirty="0">
                <a:solidFill>
                  <a:schemeClr val="accent6"/>
                </a:solidFill>
              </a:rPr>
            </a:br>
            <a:r>
              <a:rPr lang="fr-FR" dirty="0">
                <a:solidFill>
                  <a:schemeClr val="accent6"/>
                </a:solidFill>
              </a:rPr>
              <a:t>à la liste des factures</a:t>
            </a:r>
          </a:p>
        </p:txBody>
      </p:sp>
      <p:pic>
        <p:nvPicPr>
          <p:cNvPr id="9" name="Image 8">
            <a:extLst>
              <a:ext uri="{FF2B5EF4-FFF2-40B4-BE49-F238E27FC236}">
                <a16:creationId xmlns:a16="http://schemas.microsoft.com/office/drawing/2014/main" id="{EE9C2B43-9529-627E-1286-5A2A39ED8C0C}"/>
              </a:ext>
            </a:extLst>
          </p:cNvPr>
          <p:cNvPicPr>
            <a:picLocks noChangeAspect="1"/>
          </p:cNvPicPr>
          <p:nvPr/>
        </p:nvPicPr>
        <p:blipFill>
          <a:blip r:embed="rId4">
            <a:extLst>
              <a:ext uri="{28A0092B-C50C-407E-A947-70E740481C1C}">
                <a14:useLocalDpi xmlns:a14="http://schemas.microsoft.com/office/drawing/2010/main" val="0"/>
              </a:ext>
            </a:extLst>
          </a:blip>
          <a:srcRect l="32898" t="22539" r="33682" b="66794"/>
          <a:stretch>
            <a:fillRect/>
          </a:stretch>
        </p:blipFill>
        <p:spPr>
          <a:xfrm>
            <a:off x="3941766" y="2453341"/>
            <a:ext cx="3072809" cy="524948"/>
          </a:xfrm>
          <a:prstGeom prst="rect">
            <a:avLst/>
          </a:prstGeom>
          <a:ln>
            <a:solidFill>
              <a:srgbClr val="696C73"/>
            </a:solidFill>
          </a:ln>
        </p:spPr>
      </p:pic>
      <p:cxnSp>
        <p:nvCxnSpPr>
          <p:cNvPr id="6" name="Connecteur en arc 13">
            <a:extLst>
              <a:ext uri="{FF2B5EF4-FFF2-40B4-BE49-F238E27FC236}">
                <a16:creationId xmlns:a16="http://schemas.microsoft.com/office/drawing/2014/main" id="{F132FEA8-1498-16A0-E2ED-F1701B73272E}"/>
              </a:ext>
            </a:extLst>
          </p:cNvPr>
          <p:cNvCxnSpPr>
            <a:cxnSpLocks/>
            <a:stCxn id="3" idx="3"/>
          </p:cNvCxnSpPr>
          <p:nvPr/>
        </p:nvCxnSpPr>
        <p:spPr>
          <a:xfrm flipV="1">
            <a:off x="4993753" y="2978289"/>
            <a:ext cx="697822" cy="1322101"/>
          </a:xfrm>
          <a:prstGeom prst="curvedConnector2">
            <a:avLst/>
          </a:prstGeom>
          <a:ln w="38100">
            <a:tailEnd type="triangle"/>
          </a:ln>
        </p:spPr>
        <p:style>
          <a:lnRef idx="1">
            <a:schemeClr val="dk1"/>
          </a:lnRef>
          <a:fillRef idx="0">
            <a:schemeClr val="dk1"/>
          </a:fillRef>
          <a:effectRef idx="0">
            <a:schemeClr val="dk1"/>
          </a:effectRef>
          <a:fontRef idx="minor">
            <a:schemeClr val="tx1"/>
          </a:fontRef>
        </p:style>
      </p:cxnSp>
      <p:sp>
        <p:nvSpPr>
          <p:cNvPr id="7" name="Titre 6">
            <a:extLst>
              <a:ext uri="{FF2B5EF4-FFF2-40B4-BE49-F238E27FC236}">
                <a16:creationId xmlns:a16="http://schemas.microsoft.com/office/drawing/2014/main" id="{3661E5C0-B26E-18B0-0549-0E6CAAAD4542}"/>
              </a:ext>
            </a:extLst>
          </p:cNvPr>
          <p:cNvSpPr>
            <a:spLocks noGrp="1"/>
          </p:cNvSpPr>
          <p:nvPr>
            <p:ph type="title"/>
          </p:nvPr>
        </p:nvSpPr>
        <p:spPr/>
        <p:txBody>
          <a:bodyPr/>
          <a:lstStyle/>
          <a:p>
            <a:r>
              <a:rPr lang="fr-FR" dirty="0"/>
              <a:t>Gérez vos factures électroniques</a:t>
            </a:r>
          </a:p>
        </p:txBody>
      </p:sp>
      <p:grpSp>
        <p:nvGrpSpPr>
          <p:cNvPr id="4" name="Google Shape;256;p47">
            <a:extLst>
              <a:ext uri="{FF2B5EF4-FFF2-40B4-BE49-F238E27FC236}">
                <a16:creationId xmlns:a16="http://schemas.microsoft.com/office/drawing/2014/main" id="{20B60995-7CD9-3AC3-CA0F-A34BD663E82A}"/>
              </a:ext>
            </a:extLst>
          </p:cNvPr>
          <p:cNvGrpSpPr/>
          <p:nvPr/>
        </p:nvGrpSpPr>
        <p:grpSpPr>
          <a:xfrm>
            <a:off x="8044226" y="4551181"/>
            <a:ext cx="3445165" cy="1925358"/>
            <a:chOff x="6192456" y="4771851"/>
            <a:chExt cx="5321878" cy="1465255"/>
          </a:xfrm>
        </p:grpSpPr>
        <p:sp>
          <p:nvSpPr>
            <p:cNvPr id="10" name="Google Shape;257;p47">
              <a:extLst>
                <a:ext uri="{FF2B5EF4-FFF2-40B4-BE49-F238E27FC236}">
                  <a16:creationId xmlns:a16="http://schemas.microsoft.com/office/drawing/2014/main" id="{9D0DD510-B477-97F8-46EB-5DFE085E446D}"/>
                </a:ext>
              </a:extLst>
            </p:cNvPr>
            <p:cNvSpPr/>
            <p:nvPr/>
          </p:nvSpPr>
          <p:spPr>
            <a:xfrm>
              <a:off x="6192456" y="4771851"/>
              <a:ext cx="5321878" cy="1465255"/>
            </a:xfrm>
            <a:prstGeom prst="roundRect">
              <a:avLst>
                <a:gd name="adj" fmla="val 16667"/>
              </a:avLst>
            </a:prstGeom>
            <a:solidFill>
              <a:schemeClr val="lt1"/>
            </a:solidFill>
            <a:ln w="19050" cap="flat" cmpd="sng">
              <a:solidFill>
                <a:srgbClr val="DF267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rgbClr val="DF2672"/>
                </a:solidFill>
                <a:latin typeface="Arial"/>
                <a:ea typeface="Arial"/>
                <a:cs typeface="Arial"/>
                <a:sym typeface="Arial"/>
              </a:endParaRPr>
            </a:p>
          </p:txBody>
        </p:sp>
        <p:sp>
          <p:nvSpPr>
            <p:cNvPr id="11" name="Google Shape;258;p47">
              <a:extLst>
                <a:ext uri="{FF2B5EF4-FFF2-40B4-BE49-F238E27FC236}">
                  <a16:creationId xmlns:a16="http://schemas.microsoft.com/office/drawing/2014/main" id="{90B017A4-2727-4377-6B5D-5188D7536680}"/>
                </a:ext>
              </a:extLst>
            </p:cNvPr>
            <p:cNvSpPr txBox="1"/>
            <p:nvPr/>
          </p:nvSpPr>
          <p:spPr>
            <a:xfrm>
              <a:off x="6365078" y="4866667"/>
              <a:ext cx="5149256" cy="127650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fr-FR" sz="1800" b="1" i="0" u="none" strike="noStrike" cap="none" dirty="0">
                  <a:solidFill>
                    <a:schemeClr val="accent6"/>
                  </a:solidFill>
                  <a:latin typeface="Open Sans" panose="020B0606030504020204" pitchFamily="34" charset="0"/>
                  <a:ea typeface="Arial"/>
                  <a:cs typeface="Arial"/>
                  <a:sym typeface="Arial"/>
                </a:rPr>
                <a:t>Mes factures </a:t>
              </a:r>
              <a:endParaRPr sz="1800" b="1" dirty="0">
                <a:solidFill>
                  <a:schemeClr val="accent6"/>
                </a:solidFill>
                <a:latin typeface="Open Sans" panose="020B0606030504020204" pitchFamily="34" charset="0"/>
              </a:endParaRPr>
            </a:p>
            <a:p>
              <a:pPr marL="0" marR="0" lvl="0" indent="0" algn="l" rtl="0">
                <a:lnSpc>
                  <a:spcPct val="100000"/>
                </a:lnSpc>
                <a:spcBef>
                  <a:spcPts val="600"/>
                </a:spcBef>
                <a:spcAft>
                  <a:spcPts val="0"/>
                </a:spcAft>
                <a:buNone/>
              </a:pPr>
              <a:r>
                <a:rPr lang="fr-FR" sz="1600" b="0" i="0" u="none" strike="noStrike" cap="none" dirty="0">
                  <a:solidFill>
                    <a:schemeClr val="accent6"/>
                  </a:solidFill>
                  <a:latin typeface="Open Sans" panose="020B0606030504020204" pitchFamily="34" charset="0"/>
                  <a:ea typeface="Arial"/>
                  <a:cs typeface="Arial"/>
                  <a:sym typeface="Arial"/>
                </a:rPr>
                <a:t>Accédez à la liste de vos factures d’</a:t>
              </a:r>
              <a:r>
                <a:rPr lang="fr-FR" sz="1600" b="1" i="0" u="none" strike="noStrike" cap="none" dirty="0">
                  <a:solidFill>
                    <a:schemeClr val="accent6"/>
                  </a:solidFill>
                  <a:latin typeface="Open Sans" panose="020B0606030504020204" pitchFamily="34" charset="0"/>
                  <a:ea typeface="Arial"/>
                  <a:cs typeface="Arial"/>
                  <a:sym typeface="Arial"/>
                </a:rPr>
                <a:t>achats </a:t>
              </a:r>
              <a:r>
                <a:rPr lang="fr-FR" sz="1600" b="0" i="0" u="none" strike="noStrike" cap="none" dirty="0">
                  <a:solidFill>
                    <a:schemeClr val="accent6"/>
                  </a:solidFill>
                  <a:latin typeface="Open Sans" panose="020B0606030504020204" pitchFamily="34" charset="0"/>
                  <a:ea typeface="Arial"/>
                  <a:cs typeface="Arial"/>
                  <a:sym typeface="Arial"/>
                </a:rPr>
                <a:t>ou de </a:t>
              </a:r>
              <a:r>
                <a:rPr lang="fr-FR" sz="1600" b="1" i="0" u="none" strike="noStrike" cap="none" dirty="0">
                  <a:solidFill>
                    <a:schemeClr val="accent6"/>
                  </a:solidFill>
                  <a:latin typeface="Open Sans" panose="020B0606030504020204" pitchFamily="34" charset="0"/>
                  <a:ea typeface="Arial"/>
                  <a:cs typeface="Arial"/>
                  <a:sym typeface="Arial"/>
                </a:rPr>
                <a:t>ventes</a:t>
              </a:r>
              <a:r>
                <a:rPr lang="fr-FR" sz="1600" b="0" i="0" u="none" strike="noStrike" cap="none" dirty="0">
                  <a:solidFill>
                    <a:schemeClr val="accent6"/>
                  </a:solidFill>
                  <a:latin typeface="Open Sans" panose="020B0606030504020204" pitchFamily="34" charset="0"/>
                  <a:ea typeface="Arial"/>
                  <a:cs typeface="Arial"/>
                  <a:sym typeface="Arial"/>
                </a:rPr>
                <a:t> et grâce aux filtres des statuts, personnalisez votre affichage pour une meilleure gestion.</a:t>
              </a:r>
              <a:endParaRPr sz="1600" b="1" i="0" u="none" strike="noStrike" cap="none" dirty="0">
                <a:solidFill>
                  <a:schemeClr val="accent6"/>
                </a:solidFill>
                <a:latin typeface="Open Sans" panose="020B0606030504020204" pitchFamily="34" charset="0"/>
                <a:ea typeface="Arial"/>
                <a:cs typeface="Arial"/>
                <a:sym typeface="Arial"/>
              </a:endParaRPr>
            </a:p>
          </p:txBody>
        </p:sp>
      </p:grpSp>
    </p:spTree>
    <p:extLst>
      <p:ext uri="{BB962C8B-B14F-4D97-AF65-F5344CB8AC3E}">
        <p14:creationId xmlns:p14="http://schemas.microsoft.com/office/powerpoint/2010/main" val="20568417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6692E1-6D27-55B3-2229-C4337ECF144D}"/>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73493743-E2BC-823C-DB00-F6E7AEEF519B}"/>
              </a:ext>
            </a:extLst>
          </p:cNvPr>
          <p:cNvSpPr>
            <a:spLocks noGrp="1"/>
          </p:cNvSpPr>
          <p:nvPr>
            <p:ph type="title"/>
          </p:nvPr>
        </p:nvSpPr>
        <p:spPr>
          <a:xfrm>
            <a:off x="480181" y="375545"/>
            <a:ext cx="6311399" cy="467798"/>
          </a:xfrm>
        </p:spPr>
        <p:txBody>
          <a:bodyPr/>
          <a:lstStyle/>
          <a:p>
            <a:r>
              <a:rPr lang="fr-FR" dirty="0"/>
              <a:t>Gérez vos factures électroniques</a:t>
            </a:r>
          </a:p>
        </p:txBody>
      </p:sp>
      <p:pic>
        <p:nvPicPr>
          <p:cNvPr id="14" name="Image 13">
            <a:extLst>
              <a:ext uri="{FF2B5EF4-FFF2-40B4-BE49-F238E27FC236}">
                <a16:creationId xmlns:a16="http://schemas.microsoft.com/office/drawing/2014/main" id="{839642E8-0D38-BD4A-AA5D-4BD2482EC7E5}"/>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651234" y="1339050"/>
            <a:ext cx="8889532" cy="4582570"/>
          </a:xfrm>
          <a:prstGeom prst="rect">
            <a:avLst/>
          </a:prstGeom>
          <a:ln>
            <a:solidFill>
              <a:schemeClr val="tx1"/>
            </a:solidFill>
          </a:ln>
        </p:spPr>
      </p:pic>
      <p:grpSp>
        <p:nvGrpSpPr>
          <p:cNvPr id="5" name="Groupe 4">
            <a:extLst>
              <a:ext uri="{FF2B5EF4-FFF2-40B4-BE49-F238E27FC236}">
                <a16:creationId xmlns:a16="http://schemas.microsoft.com/office/drawing/2014/main" id="{7FD26DED-1BAC-4711-49D9-EA40ADCBCF5A}"/>
              </a:ext>
            </a:extLst>
          </p:cNvPr>
          <p:cNvGrpSpPr/>
          <p:nvPr/>
        </p:nvGrpSpPr>
        <p:grpSpPr>
          <a:xfrm>
            <a:off x="6475706" y="2447337"/>
            <a:ext cx="5156570" cy="794529"/>
            <a:chOff x="939430" y="5622799"/>
            <a:chExt cx="5156570" cy="794529"/>
          </a:xfrm>
        </p:grpSpPr>
        <p:sp>
          <p:nvSpPr>
            <p:cNvPr id="3" name="Rectangle : coins arrondis 2">
              <a:extLst>
                <a:ext uri="{FF2B5EF4-FFF2-40B4-BE49-F238E27FC236}">
                  <a16:creationId xmlns:a16="http://schemas.microsoft.com/office/drawing/2014/main" id="{E0A19E05-89C0-1B4D-8BA2-E6982F391D22}"/>
                </a:ext>
              </a:extLst>
            </p:cNvPr>
            <p:cNvSpPr/>
            <p:nvPr/>
          </p:nvSpPr>
          <p:spPr>
            <a:xfrm>
              <a:off x="939430" y="5622799"/>
              <a:ext cx="5156570" cy="794529"/>
            </a:xfrm>
            <a:prstGeom prst="roundRect">
              <a:avLst/>
            </a:prstGeom>
            <a:ln>
              <a:solidFill>
                <a:srgbClr val="E8657C"/>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sp>
          <p:nvSpPr>
            <p:cNvPr id="4" name="ZoneTexte 3">
              <a:extLst>
                <a:ext uri="{FF2B5EF4-FFF2-40B4-BE49-F238E27FC236}">
                  <a16:creationId xmlns:a16="http://schemas.microsoft.com/office/drawing/2014/main" id="{1A756370-F47D-746F-D0EE-A1E8E1DF771C}"/>
                </a:ext>
              </a:extLst>
            </p:cNvPr>
            <p:cNvSpPr txBox="1"/>
            <p:nvPr/>
          </p:nvSpPr>
          <p:spPr>
            <a:xfrm>
              <a:off x="1084891" y="5696897"/>
              <a:ext cx="4865648" cy="646331"/>
            </a:xfrm>
            <a:prstGeom prst="rect">
              <a:avLst/>
            </a:prstGeom>
            <a:noFill/>
          </p:spPr>
          <p:txBody>
            <a:bodyPr wrap="square" rtlCol="0">
              <a:spAutoFit/>
            </a:bodyPr>
            <a:lstStyle/>
            <a:p>
              <a:r>
                <a:rPr lang="fr-FR" b="1" dirty="0"/>
                <a:t>Visualisez </a:t>
              </a:r>
              <a:r>
                <a:rPr lang="fr-FR" dirty="0"/>
                <a:t>l’ensemble de vos factures de vente et d’achat au même endroit.</a:t>
              </a:r>
            </a:p>
          </p:txBody>
        </p:sp>
      </p:grpSp>
    </p:spTree>
    <p:extLst>
      <p:ext uri="{BB962C8B-B14F-4D97-AF65-F5344CB8AC3E}">
        <p14:creationId xmlns:p14="http://schemas.microsoft.com/office/powerpoint/2010/main" val="115370432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47FE14-6A8B-9E23-3C19-F420ADBB480D}"/>
            </a:ext>
          </a:extLst>
        </p:cNvPr>
        <p:cNvGrpSpPr/>
        <p:nvPr/>
      </p:nvGrpSpPr>
      <p:grpSpPr>
        <a:xfrm>
          <a:off x="0" y="0"/>
          <a:ext cx="0" cy="0"/>
          <a:chOff x="0" y="0"/>
          <a:chExt cx="0" cy="0"/>
        </a:xfrm>
      </p:grpSpPr>
      <p:pic>
        <p:nvPicPr>
          <p:cNvPr id="4" name="Image 3">
            <a:extLst>
              <a:ext uri="{FF2B5EF4-FFF2-40B4-BE49-F238E27FC236}">
                <a16:creationId xmlns:a16="http://schemas.microsoft.com/office/drawing/2014/main" id="{70304AFE-3125-4717-87C2-A4F636B2EB95}"/>
              </a:ext>
            </a:extLst>
          </p:cNvPr>
          <p:cNvPicPr>
            <a:picLocks noChangeAspect="1"/>
          </p:cNvPicPr>
          <p:nvPr/>
        </p:nvPicPr>
        <p:blipFill>
          <a:blip r:embed="rId2">
            <a:extLst>
              <a:ext uri="{BEBA8EAE-BF5A-486C-A8C5-ECC9F3942E4B}">
                <a14:imgProps xmlns:a14="http://schemas.microsoft.com/office/drawing/2010/main">
                  <a14:imgLayer r:embed="rId3">
                    <a14:imgEffect>
                      <a14:artisticBlur/>
                    </a14:imgEffect>
                  </a14:imgLayer>
                </a14:imgProps>
              </a:ext>
              <a:ext uri="{28A0092B-C50C-407E-A947-70E740481C1C}">
                <a14:useLocalDpi xmlns:a14="http://schemas.microsoft.com/office/drawing/2010/main" val="0"/>
              </a:ext>
            </a:extLst>
          </a:blip>
          <a:srcRect/>
          <a:stretch/>
        </p:blipFill>
        <p:spPr>
          <a:xfrm>
            <a:off x="967563" y="1377008"/>
            <a:ext cx="9185561" cy="4735173"/>
          </a:xfrm>
          <a:prstGeom prst="rect">
            <a:avLst/>
          </a:prstGeom>
          <a:ln>
            <a:solidFill>
              <a:srgbClr val="696C73"/>
            </a:solidFill>
          </a:ln>
        </p:spPr>
      </p:pic>
      <p:pic>
        <p:nvPicPr>
          <p:cNvPr id="8" name="Image 7">
            <a:extLst>
              <a:ext uri="{FF2B5EF4-FFF2-40B4-BE49-F238E27FC236}">
                <a16:creationId xmlns:a16="http://schemas.microsoft.com/office/drawing/2014/main" id="{6772F2B5-041A-4542-1903-8CB2B303721B}"/>
              </a:ext>
            </a:extLst>
          </p:cNvPr>
          <p:cNvPicPr>
            <a:picLocks noChangeAspect="1"/>
          </p:cNvPicPr>
          <p:nvPr/>
        </p:nvPicPr>
        <p:blipFill>
          <a:blip r:embed="rId4">
            <a:extLst>
              <a:ext uri="{28A0092B-C50C-407E-A947-70E740481C1C}">
                <a14:useLocalDpi xmlns:a14="http://schemas.microsoft.com/office/drawing/2010/main" val="0"/>
              </a:ext>
            </a:extLst>
          </a:blip>
          <a:srcRect l="666" t="60628" b="34874"/>
          <a:stretch>
            <a:fillRect/>
          </a:stretch>
        </p:blipFill>
        <p:spPr>
          <a:xfrm>
            <a:off x="1028701" y="4263983"/>
            <a:ext cx="9124423" cy="213361"/>
          </a:xfrm>
          <a:prstGeom prst="rect">
            <a:avLst/>
          </a:prstGeom>
          <a:ln>
            <a:solidFill>
              <a:srgbClr val="696C73"/>
            </a:solidFill>
          </a:ln>
        </p:spPr>
      </p:pic>
      <p:sp>
        <p:nvSpPr>
          <p:cNvPr id="2" name="Titre 1">
            <a:extLst>
              <a:ext uri="{FF2B5EF4-FFF2-40B4-BE49-F238E27FC236}">
                <a16:creationId xmlns:a16="http://schemas.microsoft.com/office/drawing/2014/main" id="{3C1BC136-1925-5458-580C-3D1BACBD5D9E}"/>
              </a:ext>
            </a:extLst>
          </p:cNvPr>
          <p:cNvSpPr>
            <a:spLocks noGrp="1"/>
          </p:cNvSpPr>
          <p:nvPr>
            <p:ph type="title"/>
          </p:nvPr>
        </p:nvSpPr>
        <p:spPr>
          <a:xfrm>
            <a:off x="480181" y="375545"/>
            <a:ext cx="6311399" cy="467798"/>
          </a:xfrm>
        </p:spPr>
        <p:txBody>
          <a:bodyPr/>
          <a:lstStyle/>
          <a:p>
            <a:r>
              <a:rPr lang="fr-FR" dirty="0"/>
              <a:t>Gérez vos factures électroniques</a:t>
            </a:r>
          </a:p>
        </p:txBody>
      </p:sp>
      <p:grpSp>
        <p:nvGrpSpPr>
          <p:cNvPr id="7" name="Groupe 6">
            <a:extLst>
              <a:ext uri="{FF2B5EF4-FFF2-40B4-BE49-F238E27FC236}">
                <a16:creationId xmlns:a16="http://schemas.microsoft.com/office/drawing/2014/main" id="{DD7B10E3-343A-56CE-9332-FC96F6135D6F}"/>
              </a:ext>
            </a:extLst>
          </p:cNvPr>
          <p:cNvGrpSpPr/>
          <p:nvPr/>
        </p:nvGrpSpPr>
        <p:grpSpPr>
          <a:xfrm>
            <a:off x="1898247" y="1747778"/>
            <a:ext cx="3755933" cy="1163202"/>
            <a:chOff x="1440928" y="3799840"/>
            <a:chExt cx="3718122" cy="1303788"/>
          </a:xfrm>
        </p:grpSpPr>
        <p:sp>
          <p:nvSpPr>
            <p:cNvPr id="3" name="Rectangle : coins arrondis 2">
              <a:extLst>
                <a:ext uri="{FF2B5EF4-FFF2-40B4-BE49-F238E27FC236}">
                  <a16:creationId xmlns:a16="http://schemas.microsoft.com/office/drawing/2014/main" id="{110E54B7-B5C6-8EED-3245-8777B8670594}"/>
                </a:ext>
              </a:extLst>
            </p:cNvPr>
            <p:cNvSpPr/>
            <p:nvPr/>
          </p:nvSpPr>
          <p:spPr>
            <a:xfrm>
              <a:off x="1440928" y="3799840"/>
              <a:ext cx="3718122" cy="1303788"/>
            </a:xfrm>
            <a:prstGeom prst="roundRect">
              <a:avLst/>
            </a:prstGeom>
            <a:ln>
              <a:solidFill>
                <a:srgbClr val="E8657C"/>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fr-FR" dirty="0"/>
            </a:p>
          </p:txBody>
        </p:sp>
        <p:sp>
          <p:nvSpPr>
            <p:cNvPr id="5" name="ZoneTexte 4">
              <a:extLst>
                <a:ext uri="{FF2B5EF4-FFF2-40B4-BE49-F238E27FC236}">
                  <a16:creationId xmlns:a16="http://schemas.microsoft.com/office/drawing/2014/main" id="{30D234D9-FD20-B78A-3813-ADF8ED8E069E}"/>
                </a:ext>
              </a:extLst>
            </p:cNvPr>
            <p:cNvSpPr txBox="1"/>
            <p:nvPr/>
          </p:nvSpPr>
          <p:spPr>
            <a:xfrm>
              <a:off x="1477808" y="3904136"/>
              <a:ext cx="3552824" cy="1199492"/>
            </a:xfrm>
            <a:prstGeom prst="rect">
              <a:avLst/>
            </a:prstGeom>
            <a:noFill/>
            <a:ln>
              <a:noFill/>
            </a:ln>
          </p:spPr>
          <p:txBody>
            <a:bodyPr wrap="square" rtlCol="0">
              <a:spAutoFit/>
            </a:bodyPr>
            <a:lstStyle/>
            <a:p>
              <a:r>
                <a:rPr lang="fr-FR" b="1" dirty="0"/>
                <a:t>Cliquez sur le numéro de facture </a:t>
              </a:r>
              <a:r>
                <a:rPr lang="fr-FR" dirty="0"/>
                <a:t>pour afficher un aperçu de la facture et son cycle de vie</a:t>
              </a:r>
            </a:p>
          </p:txBody>
        </p:sp>
      </p:grpSp>
      <p:cxnSp>
        <p:nvCxnSpPr>
          <p:cNvPr id="6" name="Connecteur en arc 13">
            <a:extLst>
              <a:ext uri="{FF2B5EF4-FFF2-40B4-BE49-F238E27FC236}">
                <a16:creationId xmlns:a16="http://schemas.microsoft.com/office/drawing/2014/main" id="{8F5FD951-8900-A23A-9F39-EFF59502DD2A}"/>
              </a:ext>
            </a:extLst>
          </p:cNvPr>
          <p:cNvCxnSpPr>
            <a:cxnSpLocks/>
          </p:cNvCxnSpPr>
          <p:nvPr/>
        </p:nvCxnSpPr>
        <p:spPr>
          <a:xfrm rot="16200000" flipH="1">
            <a:off x="4042306" y="3071557"/>
            <a:ext cx="1353005" cy="1031848"/>
          </a:xfrm>
          <a:prstGeom prst="curvedConnector3">
            <a:avLst>
              <a:gd name="adj1" fmla="val 50000"/>
            </a:avLst>
          </a:prstGeom>
          <a:ln w="38100">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44182576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9AAAF6-50AF-22F8-A7F5-5457B636B2FA}"/>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AC2D340D-52CD-C222-9147-47567DE8EC1D}"/>
              </a:ext>
            </a:extLst>
          </p:cNvPr>
          <p:cNvSpPr>
            <a:spLocks noGrp="1"/>
          </p:cNvSpPr>
          <p:nvPr>
            <p:ph type="title"/>
          </p:nvPr>
        </p:nvSpPr>
        <p:spPr>
          <a:xfrm>
            <a:off x="480181" y="375545"/>
            <a:ext cx="6311399" cy="467798"/>
          </a:xfrm>
        </p:spPr>
        <p:txBody>
          <a:bodyPr/>
          <a:lstStyle/>
          <a:p>
            <a:r>
              <a:rPr lang="fr-FR" dirty="0"/>
              <a:t>Aperçu de la facture</a:t>
            </a:r>
          </a:p>
        </p:txBody>
      </p:sp>
      <p:grpSp>
        <p:nvGrpSpPr>
          <p:cNvPr id="13" name="Groupe 12">
            <a:extLst>
              <a:ext uri="{FF2B5EF4-FFF2-40B4-BE49-F238E27FC236}">
                <a16:creationId xmlns:a16="http://schemas.microsoft.com/office/drawing/2014/main" id="{6570D5D7-A595-D15F-9705-578A8DFA0751}"/>
              </a:ext>
            </a:extLst>
          </p:cNvPr>
          <p:cNvGrpSpPr/>
          <p:nvPr/>
        </p:nvGrpSpPr>
        <p:grpSpPr>
          <a:xfrm>
            <a:off x="1898743" y="1217590"/>
            <a:ext cx="9112102" cy="4697305"/>
            <a:chOff x="1898743" y="1376981"/>
            <a:chExt cx="9112102" cy="4697305"/>
          </a:xfrm>
        </p:grpSpPr>
        <p:pic>
          <p:nvPicPr>
            <p:cNvPr id="4" name="Image 3">
              <a:extLst>
                <a:ext uri="{FF2B5EF4-FFF2-40B4-BE49-F238E27FC236}">
                  <a16:creationId xmlns:a16="http://schemas.microsoft.com/office/drawing/2014/main" id="{2E98D251-C492-8555-2BE3-97F47AA654E8}"/>
                </a:ext>
              </a:extLst>
            </p:cNvPr>
            <p:cNvPicPr>
              <a:picLocks noChangeAspect="1"/>
            </p:cNvPicPr>
            <p:nvPr/>
          </p:nvPicPr>
          <p:blipFill>
            <a:blip r:embed="rId2">
              <a:extLst>
                <a:ext uri="{BEBA8EAE-BF5A-486C-A8C5-ECC9F3942E4B}">
                  <a14:imgProps xmlns:a14="http://schemas.microsoft.com/office/drawing/2010/main">
                    <a14:imgLayer r:embed="rId3">
                      <a14:imgEffect>
                        <a14:artisticBlur/>
                      </a14:imgEffect>
                      <a14:imgEffect>
                        <a14:brightnessContrast bright="-40000" contrast="-40000"/>
                      </a14:imgEffect>
                    </a14:imgLayer>
                  </a14:imgProps>
                </a:ext>
                <a:ext uri="{28A0092B-C50C-407E-A947-70E740481C1C}">
                  <a14:useLocalDpi xmlns:a14="http://schemas.microsoft.com/office/drawing/2010/main" val="0"/>
                </a:ext>
              </a:extLst>
            </a:blip>
            <a:srcRect/>
            <a:stretch/>
          </p:blipFill>
          <p:spPr>
            <a:xfrm>
              <a:off x="1898743" y="1376981"/>
              <a:ext cx="9112102" cy="4697305"/>
            </a:xfrm>
            <a:prstGeom prst="rect">
              <a:avLst/>
            </a:prstGeom>
            <a:ln>
              <a:solidFill>
                <a:srgbClr val="696C73"/>
              </a:solidFill>
            </a:ln>
          </p:spPr>
        </p:pic>
        <p:pic>
          <p:nvPicPr>
            <p:cNvPr id="12" name="Image 11">
              <a:extLst>
                <a:ext uri="{FF2B5EF4-FFF2-40B4-BE49-F238E27FC236}">
                  <a16:creationId xmlns:a16="http://schemas.microsoft.com/office/drawing/2014/main" id="{975ACFCD-6C95-CA03-D244-275859C25440}"/>
                </a:ext>
              </a:extLst>
            </p:cNvPr>
            <p:cNvPicPr>
              <a:picLocks noChangeAspect="1"/>
            </p:cNvPicPr>
            <p:nvPr/>
          </p:nvPicPr>
          <p:blipFill>
            <a:blip r:embed="rId4">
              <a:extLst>
                <a:ext uri="{28A0092B-C50C-407E-A947-70E740481C1C}">
                  <a14:useLocalDpi xmlns:a14="http://schemas.microsoft.com/office/drawing/2010/main" val="0"/>
                </a:ext>
              </a:extLst>
            </a:blip>
            <a:srcRect t="11623" b="11623"/>
            <a:stretch/>
          </p:blipFill>
          <p:spPr>
            <a:xfrm>
              <a:off x="3509126" y="1678797"/>
              <a:ext cx="5891335" cy="4093674"/>
            </a:xfrm>
            <a:prstGeom prst="rect">
              <a:avLst/>
            </a:prstGeom>
            <a:ln>
              <a:solidFill>
                <a:schemeClr val="tx1"/>
              </a:solidFill>
            </a:ln>
          </p:spPr>
        </p:pic>
      </p:grpSp>
      <p:cxnSp>
        <p:nvCxnSpPr>
          <p:cNvPr id="7" name="Connecteur en arc 13">
            <a:extLst>
              <a:ext uri="{FF2B5EF4-FFF2-40B4-BE49-F238E27FC236}">
                <a16:creationId xmlns:a16="http://schemas.microsoft.com/office/drawing/2014/main" id="{2479D84D-FC55-F964-0DB9-1FDAFE163ACE}"/>
              </a:ext>
            </a:extLst>
          </p:cNvPr>
          <p:cNvCxnSpPr>
            <a:cxnSpLocks/>
            <a:endCxn id="12" idx="1"/>
          </p:cNvCxnSpPr>
          <p:nvPr/>
        </p:nvCxnSpPr>
        <p:spPr>
          <a:xfrm rot="5400000" flipH="1" flipV="1">
            <a:off x="2573380" y="4024985"/>
            <a:ext cx="1394488" cy="477004"/>
          </a:xfrm>
          <a:prstGeom prst="curvedConnector2">
            <a:avLst/>
          </a:prstGeom>
          <a:ln w="38100">
            <a:tailEnd type="triangle"/>
          </a:ln>
        </p:spPr>
        <p:style>
          <a:lnRef idx="1">
            <a:schemeClr val="dk1"/>
          </a:lnRef>
          <a:fillRef idx="0">
            <a:schemeClr val="dk1"/>
          </a:fillRef>
          <a:effectRef idx="0">
            <a:schemeClr val="dk1"/>
          </a:effectRef>
          <a:fontRef idx="minor">
            <a:schemeClr val="tx1"/>
          </a:fontRef>
        </p:style>
      </p:cxnSp>
      <p:sp>
        <p:nvSpPr>
          <p:cNvPr id="11" name="Rectangle 10">
            <a:extLst>
              <a:ext uri="{FF2B5EF4-FFF2-40B4-BE49-F238E27FC236}">
                <a16:creationId xmlns:a16="http://schemas.microsoft.com/office/drawing/2014/main" id="{7D23B523-E540-9801-06BF-14FFE606AE7F}"/>
              </a:ext>
            </a:extLst>
          </p:cNvPr>
          <p:cNvSpPr/>
          <p:nvPr/>
        </p:nvSpPr>
        <p:spPr>
          <a:xfrm>
            <a:off x="3509127" y="1678797"/>
            <a:ext cx="1896082" cy="3377334"/>
          </a:xfrm>
          <a:prstGeom prst="rect">
            <a:avLst/>
          </a:prstGeom>
          <a:noFill/>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fr-FR">
              <a:ln>
                <a:solidFill>
                  <a:schemeClr val="tx1"/>
                </a:solidFill>
              </a:ln>
              <a:solidFill>
                <a:schemeClr val="tx1"/>
              </a:solidFill>
            </a:endParaRPr>
          </a:p>
        </p:txBody>
      </p:sp>
      <p:grpSp>
        <p:nvGrpSpPr>
          <p:cNvPr id="8" name="Groupe 7">
            <a:extLst>
              <a:ext uri="{FF2B5EF4-FFF2-40B4-BE49-F238E27FC236}">
                <a16:creationId xmlns:a16="http://schemas.microsoft.com/office/drawing/2014/main" id="{D514E262-58CC-6B6E-C3C2-1FB7DBD1C4D5}"/>
              </a:ext>
            </a:extLst>
          </p:cNvPr>
          <p:cNvGrpSpPr/>
          <p:nvPr/>
        </p:nvGrpSpPr>
        <p:grpSpPr>
          <a:xfrm>
            <a:off x="343949" y="4960729"/>
            <a:ext cx="5094816" cy="1622393"/>
            <a:chOff x="6192456" y="4654265"/>
            <a:chExt cx="5321878" cy="1582841"/>
          </a:xfrm>
        </p:grpSpPr>
        <p:sp>
          <p:nvSpPr>
            <p:cNvPr id="9" name="Rectangle : coins arrondis 8">
              <a:extLst>
                <a:ext uri="{FF2B5EF4-FFF2-40B4-BE49-F238E27FC236}">
                  <a16:creationId xmlns:a16="http://schemas.microsoft.com/office/drawing/2014/main" id="{004A9C18-753A-D3F5-35B1-FB7FC8A34E5A}"/>
                </a:ext>
              </a:extLst>
            </p:cNvPr>
            <p:cNvSpPr/>
            <p:nvPr/>
          </p:nvSpPr>
          <p:spPr>
            <a:xfrm>
              <a:off x="6192456" y="4654265"/>
              <a:ext cx="5321878" cy="1582841"/>
            </a:xfrm>
            <a:prstGeom prst="roundRect">
              <a:avLst/>
            </a:prstGeom>
            <a:ln w="19050">
              <a:solidFill>
                <a:srgbClr val="E8657C"/>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fr-FR" dirty="0">
                <a:solidFill>
                  <a:srgbClr val="696C73"/>
                </a:solidFill>
              </a:endParaRPr>
            </a:p>
          </p:txBody>
        </p:sp>
        <p:sp>
          <p:nvSpPr>
            <p:cNvPr id="10" name="ZoneTexte 9">
              <a:extLst>
                <a:ext uri="{FF2B5EF4-FFF2-40B4-BE49-F238E27FC236}">
                  <a16:creationId xmlns:a16="http://schemas.microsoft.com/office/drawing/2014/main" id="{4C710585-7D55-5C09-69AB-FBC50A237D43}"/>
                </a:ext>
              </a:extLst>
            </p:cNvPr>
            <p:cNvSpPr txBox="1"/>
            <p:nvPr/>
          </p:nvSpPr>
          <p:spPr>
            <a:xfrm>
              <a:off x="6365078" y="4750313"/>
              <a:ext cx="4976633" cy="1396271"/>
            </a:xfrm>
            <a:prstGeom prst="rect">
              <a:avLst/>
            </a:prstGeom>
            <a:noFill/>
          </p:spPr>
          <p:txBody>
            <a:bodyPr wrap="square">
              <a:spAutoFit/>
            </a:bodyPr>
            <a:lstStyle/>
            <a:p>
              <a:pPr lvl="0">
                <a:spcAft>
                  <a:spcPts val="600"/>
                </a:spcAft>
              </a:pPr>
              <a:r>
                <a:rPr lang="fr-FR" b="1" dirty="0">
                  <a:latin typeface="Open Sans" panose="020B0606030504020204" pitchFamily="34" charset="0"/>
                  <a:ea typeface="Open Sans" panose="020B0606030504020204" pitchFamily="34" charset="0"/>
                  <a:cs typeface="Open Sans" panose="020B0606030504020204" pitchFamily="34" charset="0"/>
                </a:rPr>
                <a:t>Suivi de la facture </a:t>
              </a:r>
            </a:p>
            <a:p>
              <a:pPr lvl="0">
                <a:spcAft>
                  <a:spcPts val="600"/>
                </a:spcAft>
              </a:pPr>
              <a:r>
                <a:rPr lang="fr-FR" sz="1600" b="1" dirty="0">
                  <a:latin typeface="Open Sans" panose="020B0606030504020204" pitchFamily="34" charset="0"/>
                  <a:ea typeface="Open Sans" panose="020B0606030504020204" pitchFamily="34" charset="0"/>
                  <a:cs typeface="Open Sans" panose="020B0606030504020204" pitchFamily="34" charset="0"/>
                </a:rPr>
                <a:t>Suivez</a:t>
              </a:r>
              <a:r>
                <a:rPr lang="fr-FR" sz="1600" dirty="0">
                  <a:latin typeface="Open Sans" panose="020B0606030504020204" pitchFamily="34" charset="0"/>
                  <a:ea typeface="Open Sans" panose="020B0606030504020204" pitchFamily="34" charset="0"/>
                  <a:cs typeface="Open Sans" panose="020B0606030504020204" pitchFamily="34" charset="0"/>
                </a:rPr>
                <a:t> exactement </a:t>
              </a:r>
              <a:r>
                <a:rPr lang="fr-FR" sz="1600" b="1" dirty="0">
                  <a:latin typeface="Open Sans" panose="020B0606030504020204" pitchFamily="34" charset="0"/>
                  <a:ea typeface="Open Sans" panose="020B0606030504020204" pitchFamily="34" charset="0"/>
                  <a:cs typeface="Open Sans" panose="020B0606030504020204" pitchFamily="34" charset="0"/>
                </a:rPr>
                <a:t>où en est votre facture</a:t>
              </a:r>
              <a:r>
                <a:rPr lang="fr-FR" sz="1600" dirty="0">
                  <a:latin typeface="Open Sans" panose="020B0606030504020204" pitchFamily="34" charset="0"/>
                  <a:ea typeface="Open Sans" panose="020B0606030504020204" pitchFamily="34" charset="0"/>
                  <a:cs typeface="Open Sans" panose="020B0606030504020204" pitchFamily="34" charset="0"/>
                </a:rPr>
                <a:t>, de son émission jusqu'à son règlement définitif. En un clic, retrouvez les informations générales (Fournisseur, Numéro, Total TTC, Date) </a:t>
              </a:r>
            </a:p>
          </p:txBody>
        </p:sp>
      </p:grpSp>
    </p:spTree>
    <p:extLst>
      <p:ext uri="{BB962C8B-B14F-4D97-AF65-F5344CB8AC3E}">
        <p14:creationId xmlns:p14="http://schemas.microsoft.com/office/powerpoint/2010/main" val="252042017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4AD9BB-3E5D-81AF-F144-73A4CBFAAD37}"/>
            </a:ext>
          </a:extLst>
        </p:cNvPr>
        <p:cNvGrpSpPr/>
        <p:nvPr/>
      </p:nvGrpSpPr>
      <p:grpSpPr>
        <a:xfrm>
          <a:off x="0" y="0"/>
          <a:ext cx="0" cy="0"/>
          <a:chOff x="0" y="0"/>
          <a:chExt cx="0" cy="0"/>
        </a:xfrm>
      </p:grpSpPr>
      <p:pic>
        <p:nvPicPr>
          <p:cNvPr id="4" name="Image 3">
            <a:extLst>
              <a:ext uri="{FF2B5EF4-FFF2-40B4-BE49-F238E27FC236}">
                <a16:creationId xmlns:a16="http://schemas.microsoft.com/office/drawing/2014/main" id="{089E2D5A-9E66-4F7D-5C3A-32A42D350DB9}"/>
              </a:ext>
            </a:extLst>
          </p:cNvPr>
          <p:cNvPicPr>
            <a:picLocks noChangeAspect="1"/>
          </p:cNvPicPr>
          <p:nvPr/>
        </p:nvPicPr>
        <p:blipFill>
          <a:blip r:embed="rId2">
            <a:extLst>
              <a:ext uri="{BEBA8EAE-BF5A-486C-A8C5-ECC9F3942E4B}">
                <a14:imgProps xmlns:a14="http://schemas.microsoft.com/office/drawing/2010/main">
                  <a14:imgLayer r:embed="rId3">
                    <a14:imgEffect>
                      <a14:artisticBlur/>
                    </a14:imgEffect>
                  </a14:imgLayer>
                </a14:imgProps>
              </a:ext>
              <a:ext uri="{28A0092B-C50C-407E-A947-70E740481C1C}">
                <a14:useLocalDpi xmlns:a14="http://schemas.microsoft.com/office/drawing/2010/main" val="0"/>
              </a:ext>
            </a:extLst>
          </a:blip>
          <a:srcRect/>
          <a:stretch/>
        </p:blipFill>
        <p:spPr>
          <a:xfrm>
            <a:off x="967564" y="1376981"/>
            <a:ext cx="9112102" cy="4697305"/>
          </a:xfrm>
          <a:prstGeom prst="rect">
            <a:avLst/>
          </a:prstGeom>
          <a:ln>
            <a:solidFill>
              <a:srgbClr val="696C73"/>
            </a:solidFill>
          </a:ln>
        </p:spPr>
      </p:pic>
      <p:sp>
        <p:nvSpPr>
          <p:cNvPr id="2" name="Titre 1">
            <a:extLst>
              <a:ext uri="{FF2B5EF4-FFF2-40B4-BE49-F238E27FC236}">
                <a16:creationId xmlns:a16="http://schemas.microsoft.com/office/drawing/2014/main" id="{447CED02-2ABB-7A9E-F724-54EE8CA8BCCE}"/>
              </a:ext>
            </a:extLst>
          </p:cNvPr>
          <p:cNvSpPr>
            <a:spLocks noGrp="1"/>
          </p:cNvSpPr>
          <p:nvPr>
            <p:ph type="title"/>
          </p:nvPr>
        </p:nvSpPr>
        <p:spPr>
          <a:xfrm>
            <a:off x="480181" y="375545"/>
            <a:ext cx="6311399" cy="467798"/>
          </a:xfrm>
        </p:spPr>
        <p:txBody>
          <a:bodyPr/>
          <a:lstStyle/>
          <a:p>
            <a:r>
              <a:rPr lang="fr-FR" dirty="0"/>
              <a:t>Ajoutez vos factures en favoris </a:t>
            </a:r>
          </a:p>
        </p:txBody>
      </p:sp>
      <p:grpSp>
        <p:nvGrpSpPr>
          <p:cNvPr id="7" name="Groupe 6">
            <a:extLst>
              <a:ext uri="{FF2B5EF4-FFF2-40B4-BE49-F238E27FC236}">
                <a16:creationId xmlns:a16="http://schemas.microsoft.com/office/drawing/2014/main" id="{4E93F2F2-8542-E349-222A-840B301D3F23}"/>
              </a:ext>
            </a:extLst>
          </p:cNvPr>
          <p:cNvGrpSpPr/>
          <p:nvPr/>
        </p:nvGrpSpPr>
        <p:grpSpPr>
          <a:xfrm>
            <a:off x="2090566" y="1881583"/>
            <a:ext cx="3771001" cy="1179289"/>
            <a:chOff x="1440929" y="3799840"/>
            <a:chExt cx="4169116" cy="1303788"/>
          </a:xfrm>
        </p:grpSpPr>
        <p:sp>
          <p:nvSpPr>
            <p:cNvPr id="3" name="Rectangle : coins arrondis 2">
              <a:extLst>
                <a:ext uri="{FF2B5EF4-FFF2-40B4-BE49-F238E27FC236}">
                  <a16:creationId xmlns:a16="http://schemas.microsoft.com/office/drawing/2014/main" id="{9FBE4CFC-767C-A47F-6C94-24E72EC40EBF}"/>
                </a:ext>
              </a:extLst>
            </p:cNvPr>
            <p:cNvSpPr/>
            <p:nvPr/>
          </p:nvSpPr>
          <p:spPr>
            <a:xfrm>
              <a:off x="1440929" y="3799840"/>
              <a:ext cx="4139954" cy="1303788"/>
            </a:xfrm>
            <a:prstGeom prst="roundRect">
              <a:avLst/>
            </a:prstGeom>
            <a:ln>
              <a:solidFill>
                <a:srgbClr val="E8657C"/>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fr-FR" dirty="0"/>
            </a:p>
          </p:txBody>
        </p:sp>
        <p:sp>
          <p:nvSpPr>
            <p:cNvPr id="5" name="ZoneTexte 4">
              <a:extLst>
                <a:ext uri="{FF2B5EF4-FFF2-40B4-BE49-F238E27FC236}">
                  <a16:creationId xmlns:a16="http://schemas.microsoft.com/office/drawing/2014/main" id="{8D08D61F-6C50-5763-430E-9F8F7502B0A9}"/>
                </a:ext>
              </a:extLst>
            </p:cNvPr>
            <p:cNvSpPr txBox="1"/>
            <p:nvPr/>
          </p:nvSpPr>
          <p:spPr>
            <a:xfrm>
              <a:off x="1528412" y="3955780"/>
              <a:ext cx="4081633" cy="1020807"/>
            </a:xfrm>
            <a:prstGeom prst="rect">
              <a:avLst/>
            </a:prstGeom>
            <a:noFill/>
          </p:spPr>
          <p:txBody>
            <a:bodyPr wrap="square" rtlCol="0">
              <a:spAutoFit/>
            </a:bodyPr>
            <a:lstStyle/>
            <a:p>
              <a:r>
                <a:rPr lang="fr-FR" b="1" dirty="0"/>
                <a:t>Cliquez sur l’étoile </a:t>
              </a:r>
              <a:r>
                <a:rPr lang="fr-FR" dirty="0"/>
                <a:t>pour </a:t>
              </a:r>
              <a:r>
                <a:rPr lang="fr-FR" b="1" dirty="0"/>
                <a:t>lister les factures prioritaires</a:t>
              </a:r>
              <a:r>
                <a:rPr lang="fr-FR" dirty="0"/>
                <a:t> en les mettant en favoris</a:t>
              </a:r>
            </a:p>
          </p:txBody>
        </p:sp>
      </p:grpSp>
      <p:grpSp>
        <p:nvGrpSpPr>
          <p:cNvPr id="14" name="Groupe 13">
            <a:extLst>
              <a:ext uri="{FF2B5EF4-FFF2-40B4-BE49-F238E27FC236}">
                <a16:creationId xmlns:a16="http://schemas.microsoft.com/office/drawing/2014/main" id="{A396BCD7-F85D-5A98-D43A-DC8432FF4D9F}"/>
              </a:ext>
            </a:extLst>
          </p:cNvPr>
          <p:cNvGrpSpPr/>
          <p:nvPr/>
        </p:nvGrpSpPr>
        <p:grpSpPr>
          <a:xfrm>
            <a:off x="6707223" y="2454121"/>
            <a:ext cx="3216505" cy="923330"/>
            <a:chOff x="6707223" y="2454121"/>
            <a:chExt cx="3216505" cy="923330"/>
          </a:xfrm>
        </p:grpSpPr>
        <p:sp>
          <p:nvSpPr>
            <p:cNvPr id="10" name="Rectangle : coins arrondis 9">
              <a:extLst>
                <a:ext uri="{FF2B5EF4-FFF2-40B4-BE49-F238E27FC236}">
                  <a16:creationId xmlns:a16="http://schemas.microsoft.com/office/drawing/2014/main" id="{C03647DA-A380-F32B-B43E-E321128A760D}"/>
                </a:ext>
              </a:extLst>
            </p:cNvPr>
            <p:cNvSpPr/>
            <p:nvPr/>
          </p:nvSpPr>
          <p:spPr>
            <a:xfrm>
              <a:off x="6707223" y="2454121"/>
              <a:ext cx="2926972" cy="923330"/>
            </a:xfrm>
            <a:prstGeom prst="roundRect">
              <a:avLst/>
            </a:prstGeom>
            <a:ln>
              <a:solidFill>
                <a:srgbClr val="E8657C"/>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fr-FR" dirty="0"/>
            </a:p>
          </p:txBody>
        </p:sp>
        <p:sp>
          <p:nvSpPr>
            <p:cNvPr id="11" name="ZoneTexte 10">
              <a:extLst>
                <a:ext uri="{FF2B5EF4-FFF2-40B4-BE49-F238E27FC236}">
                  <a16:creationId xmlns:a16="http://schemas.microsoft.com/office/drawing/2014/main" id="{E7FBA704-9433-F60F-0348-9D8999C0F2F9}"/>
                </a:ext>
              </a:extLst>
            </p:cNvPr>
            <p:cNvSpPr txBox="1"/>
            <p:nvPr/>
          </p:nvSpPr>
          <p:spPr>
            <a:xfrm>
              <a:off x="6867507" y="2563555"/>
              <a:ext cx="3056221" cy="646331"/>
            </a:xfrm>
            <a:prstGeom prst="rect">
              <a:avLst/>
            </a:prstGeom>
            <a:noFill/>
          </p:spPr>
          <p:txBody>
            <a:bodyPr wrap="square" rtlCol="0">
              <a:spAutoFit/>
            </a:bodyPr>
            <a:lstStyle/>
            <a:p>
              <a:r>
                <a:rPr lang="fr-FR" b="1" dirty="0"/>
                <a:t>Cliquez sur la flèche </a:t>
              </a:r>
              <a:br>
                <a:rPr lang="fr-FR" b="1" dirty="0"/>
              </a:br>
              <a:r>
                <a:rPr lang="fr-FR" dirty="0"/>
                <a:t>pour modifier le statut</a:t>
              </a:r>
            </a:p>
          </p:txBody>
        </p:sp>
      </p:grpSp>
      <p:pic>
        <p:nvPicPr>
          <p:cNvPr id="8" name="Image 7">
            <a:extLst>
              <a:ext uri="{FF2B5EF4-FFF2-40B4-BE49-F238E27FC236}">
                <a16:creationId xmlns:a16="http://schemas.microsoft.com/office/drawing/2014/main" id="{814C0866-4FE3-57F1-C5B3-6C3AB78C9FDB}"/>
              </a:ext>
            </a:extLst>
          </p:cNvPr>
          <p:cNvPicPr>
            <a:picLocks noChangeAspect="1"/>
          </p:cNvPicPr>
          <p:nvPr/>
        </p:nvPicPr>
        <p:blipFill>
          <a:blip r:embed="rId4">
            <a:extLst>
              <a:ext uri="{28A0092B-C50C-407E-A947-70E740481C1C}">
                <a14:useLocalDpi xmlns:a14="http://schemas.microsoft.com/office/drawing/2010/main" val="0"/>
              </a:ext>
            </a:extLst>
          </a:blip>
          <a:srcRect t="55222" b="39869"/>
          <a:stretch>
            <a:fillRect/>
          </a:stretch>
        </p:blipFill>
        <p:spPr>
          <a:xfrm>
            <a:off x="967564" y="3971279"/>
            <a:ext cx="9112102" cy="230897"/>
          </a:xfrm>
          <a:prstGeom prst="rect">
            <a:avLst/>
          </a:prstGeom>
          <a:ln>
            <a:solidFill>
              <a:srgbClr val="696C73"/>
            </a:solidFill>
          </a:ln>
        </p:spPr>
      </p:pic>
      <p:cxnSp>
        <p:nvCxnSpPr>
          <p:cNvPr id="12" name="Connecteur en arc 13">
            <a:extLst>
              <a:ext uri="{FF2B5EF4-FFF2-40B4-BE49-F238E27FC236}">
                <a16:creationId xmlns:a16="http://schemas.microsoft.com/office/drawing/2014/main" id="{6B6B3035-AF31-4453-9B05-64354B444E7F}"/>
              </a:ext>
            </a:extLst>
          </p:cNvPr>
          <p:cNvCxnSpPr>
            <a:cxnSpLocks/>
            <a:stCxn id="10" idx="2"/>
          </p:cNvCxnSpPr>
          <p:nvPr/>
        </p:nvCxnSpPr>
        <p:spPr>
          <a:xfrm rot="5400000">
            <a:off x="7811677" y="3664749"/>
            <a:ext cx="646331" cy="71734"/>
          </a:xfrm>
          <a:prstGeom prst="curvedConnector3">
            <a:avLst>
              <a:gd name="adj1" fmla="val 50000"/>
            </a:avLst>
          </a:prstGeom>
          <a:ln w="38100">
            <a:tailEnd type="triangle"/>
          </a:ln>
        </p:spPr>
        <p:style>
          <a:lnRef idx="1">
            <a:schemeClr val="dk1"/>
          </a:lnRef>
          <a:fillRef idx="0">
            <a:schemeClr val="dk1"/>
          </a:fillRef>
          <a:effectRef idx="0">
            <a:schemeClr val="dk1"/>
          </a:effectRef>
          <a:fontRef idx="minor">
            <a:schemeClr val="tx1"/>
          </a:fontRef>
        </p:style>
      </p:cxnSp>
      <p:cxnSp>
        <p:nvCxnSpPr>
          <p:cNvPr id="6" name="Connecteur en arc 13">
            <a:extLst>
              <a:ext uri="{FF2B5EF4-FFF2-40B4-BE49-F238E27FC236}">
                <a16:creationId xmlns:a16="http://schemas.microsoft.com/office/drawing/2014/main" id="{53DE35B0-50EA-AB96-1C9B-17831B9A5D99}"/>
              </a:ext>
            </a:extLst>
          </p:cNvPr>
          <p:cNvCxnSpPr>
            <a:cxnSpLocks/>
            <a:stCxn id="3" idx="2"/>
          </p:cNvCxnSpPr>
          <p:nvPr/>
        </p:nvCxnSpPr>
        <p:spPr>
          <a:xfrm rot="5400000">
            <a:off x="2160370" y="2282150"/>
            <a:ext cx="1023786" cy="2581230"/>
          </a:xfrm>
          <a:prstGeom prst="curvedConnector2">
            <a:avLst/>
          </a:prstGeom>
          <a:ln w="38100">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12904633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1C7941-4897-0AEA-4E68-C017621E6C65}"/>
            </a:ext>
          </a:extLst>
        </p:cNvPr>
        <p:cNvGrpSpPr/>
        <p:nvPr/>
      </p:nvGrpSpPr>
      <p:grpSpPr>
        <a:xfrm>
          <a:off x="0" y="0"/>
          <a:ext cx="0" cy="0"/>
          <a:chOff x="0" y="0"/>
          <a:chExt cx="0" cy="0"/>
        </a:xfrm>
      </p:grpSpPr>
      <p:pic>
        <p:nvPicPr>
          <p:cNvPr id="4" name="Image 3">
            <a:extLst>
              <a:ext uri="{FF2B5EF4-FFF2-40B4-BE49-F238E27FC236}">
                <a16:creationId xmlns:a16="http://schemas.microsoft.com/office/drawing/2014/main" id="{2BDEF955-28AD-B135-D19D-CB630BEDBA3D}"/>
              </a:ext>
            </a:extLst>
          </p:cNvPr>
          <p:cNvPicPr>
            <a:picLocks noChangeAspect="1"/>
          </p:cNvPicPr>
          <p:nvPr/>
        </p:nvPicPr>
        <p:blipFill>
          <a:blip r:embed="rId2">
            <a:extLst>
              <a:ext uri="{BEBA8EAE-BF5A-486C-A8C5-ECC9F3942E4B}">
                <a14:imgProps xmlns:a14="http://schemas.microsoft.com/office/drawing/2010/main">
                  <a14:imgLayer r:embed="rId3">
                    <a14:imgEffect>
                      <a14:artisticBlur/>
                    </a14:imgEffect>
                  </a14:imgLayer>
                </a14:imgProps>
              </a:ext>
              <a:ext uri="{28A0092B-C50C-407E-A947-70E740481C1C}">
                <a14:useLocalDpi xmlns:a14="http://schemas.microsoft.com/office/drawing/2010/main" val="0"/>
              </a:ext>
            </a:extLst>
          </a:blip>
          <a:srcRect/>
          <a:stretch/>
        </p:blipFill>
        <p:spPr>
          <a:xfrm>
            <a:off x="1462515" y="1376981"/>
            <a:ext cx="9112102" cy="4697305"/>
          </a:xfrm>
          <a:prstGeom prst="rect">
            <a:avLst/>
          </a:prstGeom>
          <a:ln>
            <a:solidFill>
              <a:srgbClr val="696C73"/>
            </a:solidFill>
          </a:ln>
        </p:spPr>
      </p:pic>
      <p:pic>
        <p:nvPicPr>
          <p:cNvPr id="8" name="Image 7">
            <a:extLst>
              <a:ext uri="{FF2B5EF4-FFF2-40B4-BE49-F238E27FC236}">
                <a16:creationId xmlns:a16="http://schemas.microsoft.com/office/drawing/2014/main" id="{847BB793-0D1F-60DF-46FC-DB8311C9E2A0}"/>
              </a:ext>
            </a:extLst>
          </p:cNvPr>
          <p:cNvPicPr>
            <a:picLocks noChangeAspect="1"/>
          </p:cNvPicPr>
          <p:nvPr/>
        </p:nvPicPr>
        <p:blipFill>
          <a:blip r:embed="rId4">
            <a:extLst>
              <a:ext uri="{28A0092B-C50C-407E-A947-70E740481C1C}">
                <a14:useLocalDpi xmlns:a14="http://schemas.microsoft.com/office/drawing/2010/main" val="0"/>
              </a:ext>
            </a:extLst>
          </a:blip>
          <a:srcRect l="1166" t="35810" r="38241" b="56076"/>
          <a:stretch>
            <a:fillRect/>
          </a:stretch>
        </p:blipFill>
        <p:spPr>
          <a:xfrm>
            <a:off x="1568741" y="2839878"/>
            <a:ext cx="5521323" cy="396175"/>
          </a:xfrm>
          <a:prstGeom prst="rect">
            <a:avLst/>
          </a:prstGeom>
          <a:ln>
            <a:solidFill>
              <a:srgbClr val="696C73"/>
            </a:solidFill>
          </a:ln>
        </p:spPr>
      </p:pic>
      <p:sp>
        <p:nvSpPr>
          <p:cNvPr id="2" name="Titre 1">
            <a:extLst>
              <a:ext uri="{FF2B5EF4-FFF2-40B4-BE49-F238E27FC236}">
                <a16:creationId xmlns:a16="http://schemas.microsoft.com/office/drawing/2014/main" id="{130AB317-656E-2493-756B-E473A6120EEA}"/>
              </a:ext>
            </a:extLst>
          </p:cNvPr>
          <p:cNvSpPr>
            <a:spLocks noGrp="1"/>
          </p:cNvSpPr>
          <p:nvPr>
            <p:ph type="title"/>
          </p:nvPr>
        </p:nvSpPr>
        <p:spPr>
          <a:xfrm>
            <a:off x="480181" y="375545"/>
            <a:ext cx="6311399" cy="467798"/>
          </a:xfrm>
        </p:spPr>
        <p:txBody>
          <a:bodyPr/>
          <a:lstStyle/>
          <a:p>
            <a:r>
              <a:rPr lang="fr-FR" dirty="0"/>
              <a:t>Rechercher facilement vos factures</a:t>
            </a:r>
          </a:p>
        </p:txBody>
      </p:sp>
      <p:grpSp>
        <p:nvGrpSpPr>
          <p:cNvPr id="7" name="Groupe 6">
            <a:extLst>
              <a:ext uri="{FF2B5EF4-FFF2-40B4-BE49-F238E27FC236}">
                <a16:creationId xmlns:a16="http://schemas.microsoft.com/office/drawing/2014/main" id="{772AD39C-0CCE-91B2-979D-292F62D54E99}"/>
              </a:ext>
            </a:extLst>
          </p:cNvPr>
          <p:cNvGrpSpPr/>
          <p:nvPr/>
        </p:nvGrpSpPr>
        <p:grpSpPr>
          <a:xfrm>
            <a:off x="6259145" y="3621948"/>
            <a:ext cx="4191568" cy="1091669"/>
            <a:chOff x="1440929" y="3799840"/>
            <a:chExt cx="4238384" cy="967977"/>
          </a:xfrm>
        </p:grpSpPr>
        <p:sp>
          <p:nvSpPr>
            <p:cNvPr id="3" name="Rectangle : coins arrondis 2">
              <a:extLst>
                <a:ext uri="{FF2B5EF4-FFF2-40B4-BE49-F238E27FC236}">
                  <a16:creationId xmlns:a16="http://schemas.microsoft.com/office/drawing/2014/main" id="{4B2F0A13-E149-C95C-10E9-2AB948B8A184}"/>
                </a:ext>
              </a:extLst>
            </p:cNvPr>
            <p:cNvSpPr/>
            <p:nvPr/>
          </p:nvSpPr>
          <p:spPr>
            <a:xfrm>
              <a:off x="1440929" y="3799840"/>
              <a:ext cx="4238384" cy="967977"/>
            </a:xfrm>
            <a:prstGeom prst="roundRect">
              <a:avLst/>
            </a:prstGeom>
            <a:ln>
              <a:solidFill>
                <a:srgbClr val="E8657C"/>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fr-FR" dirty="0"/>
            </a:p>
          </p:txBody>
        </p:sp>
        <p:sp>
          <p:nvSpPr>
            <p:cNvPr id="5" name="ZoneTexte 4">
              <a:extLst>
                <a:ext uri="{FF2B5EF4-FFF2-40B4-BE49-F238E27FC236}">
                  <a16:creationId xmlns:a16="http://schemas.microsoft.com/office/drawing/2014/main" id="{7BCB75CE-D594-0F48-323C-A5CA1447658C}"/>
                </a:ext>
              </a:extLst>
            </p:cNvPr>
            <p:cNvSpPr txBox="1"/>
            <p:nvPr/>
          </p:nvSpPr>
          <p:spPr>
            <a:xfrm>
              <a:off x="1590466" y="3897074"/>
              <a:ext cx="4088847" cy="818712"/>
            </a:xfrm>
            <a:prstGeom prst="rect">
              <a:avLst/>
            </a:prstGeom>
            <a:noFill/>
            <a:ln>
              <a:noFill/>
            </a:ln>
          </p:spPr>
          <p:txBody>
            <a:bodyPr wrap="square" rtlCol="0">
              <a:spAutoFit/>
            </a:bodyPr>
            <a:lstStyle/>
            <a:p>
              <a:r>
                <a:rPr lang="fr-FR" b="1" dirty="0"/>
                <a:t>Retrouvez une facture spécifique </a:t>
              </a:r>
              <a:r>
                <a:rPr lang="fr-FR" dirty="0"/>
                <a:t>en saisissant le nom du dossier, du fournisseur ou le montant</a:t>
              </a:r>
            </a:p>
          </p:txBody>
        </p:sp>
      </p:grpSp>
      <p:sp>
        <p:nvSpPr>
          <p:cNvPr id="13" name="Rectangle : coins arrondis 12">
            <a:extLst>
              <a:ext uri="{FF2B5EF4-FFF2-40B4-BE49-F238E27FC236}">
                <a16:creationId xmlns:a16="http://schemas.microsoft.com/office/drawing/2014/main" id="{8E39CE56-9FA6-F054-7C70-4618DA766011}"/>
              </a:ext>
            </a:extLst>
          </p:cNvPr>
          <p:cNvSpPr/>
          <p:nvPr/>
        </p:nvSpPr>
        <p:spPr>
          <a:xfrm>
            <a:off x="1883913" y="3621948"/>
            <a:ext cx="4021237" cy="1070350"/>
          </a:xfrm>
          <a:prstGeom prst="roundRect">
            <a:avLst/>
          </a:prstGeom>
          <a:ln>
            <a:solidFill>
              <a:srgbClr val="E8657C"/>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fr-FR" dirty="0"/>
          </a:p>
        </p:txBody>
      </p:sp>
      <p:sp>
        <p:nvSpPr>
          <p:cNvPr id="14" name="ZoneTexte 13">
            <a:extLst>
              <a:ext uri="{FF2B5EF4-FFF2-40B4-BE49-F238E27FC236}">
                <a16:creationId xmlns:a16="http://schemas.microsoft.com/office/drawing/2014/main" id="{FE5BEA6C-57DA-9AE9-6D37-BAC882766BD3}"/>
              </a:ext>
            </a:extLst>
          </p:cNvPr>
          <p:cNvSpPr txBox="1"/>
          <p:nvPr/>
        </p:nvSpPr>
        <p:spPr>
          <a:xfrm>
            <a:off x="2031800" y="3706178"/>
            <a:ext cx="3797706" cy="923330"/>
          </a:xfrm>
          <a:prstGeom prst="rect">
            <a:avLst/>
          </a:prstGeom>
          <a:noFill/>
          <a:ln>
            <a:noFill/>
          </a:ln>
        </p:spPr>
        <p:txBody>
          <a:bodyPr wrap="square" rtlCol="0">
            <a:spAutoFit/>
          </a:bodyPr>
          <a:lstStyle/>
          <a:p>
            <a:r>
              <a:rPr lang="fr-FR" dirty="0"/>
              <a:t>Grâce aux </a:t>
            </a:r>
            <a:r>
              <a:rPr lang="fr-FR" b="1" dirty="0"/>
              <a:t>options de tri et de filtres</a:t>
            </a:r>
            <a:r>
              <a:rPr lang="fr-FR" dirty="0"/>
              <a:t>, retrouvez n'importe quelle facture en quelques secondes</a:t>
            </a:r>
          </a:p>
        </p:txBody>
      </p:sp>
      <p:cxnSp>
        <p:nvCxnSpPr>
          <p:cNvPr id="16" name="Connecteur en arc 13">
            <a:extLst>
              <a:ext uri="{FF2B5EF4-FFF2-40B4-BE49-F238E27FC236}">
                <a16:creationId xmlns:a16="http://schemas.microsoft.com/office/drawing/2014/main" id="{2B5965F8-F954-7D0F-DD77-2BA98ADE7AB5}"/>
              </a:ext>
            </a:extLst>
          </p:cNvPr>
          <p:cNvCxnSpPr>
            <a:cxnSpLocks/>
            <a:stCxn id="13" idx="0"/>
          </p:cNvCxnSpPr>
          <p:nvPr/>
        </p:nvCxnSpPr>
        <p:spPr>
          <a:xfrm rot="16200000" flipV="1">
            <a:off x="3496981" y="3224396"/>
            <a:ext cx="409329" cy="385775"/>
          </a:xfrm>
          <a:prstGeom prst="curvedConnector3">
            <a:avLst>
              <a:gd name="adj1" fmla="val 50000"/>
            </a:avLst>
          </a:prstGeom>
          <a:ln w="38100">
            <a:tailEnd type="triangle"/>
          </a:ln>
        </p:spPr>
        <p:style>
          <a:lnRef idx="1">
            <a:schemeClr val="dk1"/>
          </a:lnRef>
          <a:fillRef idx="0">
            <a:schemeClr val="dk1"/>
          </a:fillRef>
          <a:effectRef idx="0">
            <a:schemeClr val="dk1"/>
          </a:effectRef>
          <a:fontRef idx="minor">
            <a:schemeClr val="tx1"/>
          </a:fontRef>
        </p:style>
      </p:cxnSp>
      <p:pic>
        <p:nvPicPr>
          <p:cNvPr id="10" name="Image 9">
            <a:extLst>
              <a:ext uri="{FF2B5EF4-FFF2-40B4-BE49-F238E27FC236}">
                <a16:creationId xmlns:a16="http://schemas.microsoft.com/office/drawing/2014/main" id="{317FBCB1-0148-3922-C3CC-7152AE98940A}"/>
              </a:ext>
            </a:extLst>
          </p:cNvPr>
          <p:cNvPicPr>
            <a:picLocks noChangeAspect="1"/>
          </p:cNvPicPr>
          <p:nvPr/>
        </p:nvPicPr>
        <p:blipFill>
          <a:blip r:embed="rId4">
            <a:extLst>
              <a:ext uri="{28A0092B-C50C-407E-A947-70E740481C1C}">
                <a14:useLocalDpi xmlns:a14="http://schemas.microsoft.com/office/drawing/2010/main" val="0"/>
              </a:ext>
            </a:extLst>
          </a:blip>
          <a:srcRect l="71300" t="35578" r="1360" b="56076"/>
          <a:stretch>
            <a:fillRect/>
          </a:stretch>
        </p:blipFill>
        <p:spPr>
          <a:xfrm>
            <a:off x="7959441" y="2839878"/>
            <a:ext cx="2491273" cy="407477"/>
          </a:xfrm>
          <a:prstGeom prst="rect">
            <a:avLst/>
          </a:prstGeom>
          <a:ln>
            <a:solidFill>
              <a:srgbClr val="696C73"/>
            </a:solidFill>
          </a:ln>
        </p:spPr>
      </p:pic>
      <p:cxnSp>
        <p:nvCxnSpPr>
          <p:cNvPr id="6" name="Connecteur en arc 13">
            <a:extLst>
              <a:ext uri="{FF2B5EF4-FFF2-40B4-BE49-F238E27FC236}">
                <a16:creationId xmlns:a16="http://schemas.microsoft.com/office/drawing/2014/main" id="{E97A7CFB-8E12-A617-61F2-A42785C31C40}"/>
              </a:ext>
            </a:extLst>
          </p:cNvPr>
          <p:cNvCxnSpPr>
            <a:cxnSpLocks/>
            <a:stCxn id="3" idx="0"/>
            <a:endCxn id="10" idx="2"/>
          </p:cNvCxnSpPr>
          <p:nvPr/>
        </p:nvCxnSpPr>
        <p:spPr>
          <a:xfrm rot="5400000" flipH="1" flipV="1">
            <a:off x="8592707" y="3009578"/>
            <a:ext cx="374593" cy="850149"/>
          </a:xfrm>
          <a:prstGeom prst="curvedConnector3">
            <a:avLst>
              <a:gd name="adj1" fmla="val 50000"/>
            </a:avLst>
          </a:prstGeom>
          <a:ln w="38100">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87353742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DBE28E-061A-E03B-CBB2-62039BAAE0C8}"/>
            </a:ext>
          </a:extLst>
        </p:cNvPr>
        <p:cNvGrpSpPr/>
        <p:nvPr/>
      </p:nvGrpSpPr>
      <p:grpSpPr>
        <a:xfrm>
          <a:off x="0" y="0"/>
          <a:ext cx="0" cy="0"/>
          <a:chOff x="0" y="0"/>
          <a:chExt cx="0" cy="0"/>
        </a:xfrm>
      </p:grpSpPr>
      <p:pic>
        <p:nvPicPr>
          <p:cNvPr id="4" name="Image 3">
            <a:extLst>
              <a:ext uri="{FF2B5EF4-FFF2-40B4-BE49-F238E27FC236}">
                <a16:creationId xmlns:a16="http://schemas.microsoft.com/office/drawing/2014/main" id="{C31DD9AE-4089-98D6-8DC5-695093D3B449}"/>
              </a:ext>
            </a:extLst>
          </p:cNvPr>
          <p:cNvPicPr>
            <a:picLocks noChangeAspect="1"/>
          </p:cNvPicPr>
          <p:nvPr/>
        </p:nvPicPr>
        <p:blipFill>
          <a:blip r:embed="rId3">
            <a:extLst>
              <a:ext uri="{BEBA8EAE-BF5A-486C-A8C5-ECC9F3942E4B}">
                <a14:imgProps xmlns:a14="http://schemas.microsoft.com/office/drawing/2010/main">
                  <a14:imgLayer r:embed="rId4">
                    <a14:imgEffect>
                      <a14:artisticBlur/>
                    </a14:imgEffect>
                  </a14:imgLayer>
                </a14:imgProps>
              </a:ext>
              <a:ext uri="{28A0092B-C50C-407E-A947-70E740481C1C}">
                <a14:useLocalDpi xmlns:a14="http://schemas.microsoft.com/office/drawing/2010/main" val="0"/>
              </a:ext>
            </a:extLst>
          </a:blip>
          <a:srcRect/>
          <a:stretch/>
        </p:blipFill>
        <p:spPr>
          <a:xfrm>
            <a:off x="967564" y="1375015"/>
            <a:ext cx="9112102" cy="4697305"/>
          </a:xfrm>
          <a:prstGeom prst="rect">
            <a:avLst/>
          </a:prstGeom>
          <a:ln>
            <a:solidFill>
              <a:srgbClr val="696C73"/>
            </a:solidFill>
          </a:ln>
        </p:spPr>
      </p:pic>
      <p:sp>
        <p:nvSpPr>
          <p:cNvPr id="2" name="Titre 1">
            <a:extLst>
              <a:ext uri="{FF2B5EF4-FFF2-40B4-BE49-F238E27FC236}">
                <a16:creationId xmlns:a16="http://schemas.microsoft.com/office/drawing/2014/main" id="{ED97AB2D-FE69-138A-647C-6287262934F7}"/>
              </a:ext>
            </a:extLst>
          </p:cNvPr>
          <p:cNvSpPr>
            <a:spLocks noGrp="1"/>
          </p:cNvSpPr>
          <p:nvPr>
            <p:ph type="title"/>
          </p:nvPr>
        </p:nvSpPr>
        <p:spPr>
          <a:xfrm>
            <a:off x="480181" y="375545"/>
            <a:ext cx="6311399" cy="467798"/>
          </a:xfrm>
        </p:spPr>
        <p:txBody>
          <a:bodyPr/>
          <a:lstStyle/>
          <a:p>
            <a:r>
              <a:rPr lang="fr-FR" dirty="0"/>
              <a:t>Interrogez les PA en temps réel </a:t>
            </a:r>
          </a:p>
        </p:txBody>
      </p:sp>
      <p:grpSp>
        <p:nvGrpSpPr>
          <p:cNvPr id="12" name="Groupe 11">
            <a:extLst>
              <a:ext uri="{FF2B5EF4-FFF2-40B4-BE49-F238E27FC236}">
                <a16:creationId xmlns:a16="http://schemas.microsoft.com/office/drawing/2014/main" id="{7ACCEF96-F389-82F8-8EDA-CD19F3A94E63}"/>
              </a:ext>
            </a:extLst>
          </p:cNvPr>
          <p:cNvGrpSpPr/>
          <p:nvPr/>
        </p:nvGrpSpPr>
        <p:grpSpPr>
          <a:xfrm>
            <a:off x="1028670" y="4094661"/>
            <a:ext cx="4061804" cy="960417"/>
            <a:chOff x="1440929" y="3977224"/>
            <a:chExt cx="4301484" cy="1330857"/>
          </a:xfrm>
        </p:grpSpPr>
        <p:sp>
          <p:nvSpPr>
            <p:cNvPr id="13" name="Rectangle : coins arrondis 12">
              <a:extLst>
                <a:ext uri="{FF2B5EF4-FFF2-40B4-BE49-F238E27FC236}">
                  <a16:creationId xmlns:a16="http://schemas.microsoft.com/office/drawing/2014/main" id="{36785556-7AEA-20D2-D8D0-19D7D635802B}"/>
                </a:ext>
              </a:extLst>
            </p:cNvPr>
            <p:cNvSpPr/>
            <p:nvPr/>
          </p:nvSpPr>
          <p:spPr>
            <a:xfrm>
              <a:off x="1440929" y="3977224"/>
              <a:ext cx="4301484" cy="1330857"/>
            </a:xfrm>
            <a:prstGeom prst="roundRect">
              <a:avLst/>
            </a:prstGeom>
            <a:ln>
              <a:solidFill>
                <a:srgbClr val="E8657C"/>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fr-FR" dirty="0"/>
            </a:p>
          </p:txBody>
        </p:sp>
        <p:sp>
          <p:nvSpPr>
            <p:cNvPr id="14" name="ZoneTexte 13">
              <a:extLst>
                <a:ext uri="{FF2B5EF4-FFF2-40B4-BE49-F238E27FC236}">
                  <a16:creationId xmlns:a16="http://schemas.microsoft.com/office/drawing/2014/main" id="{568F8AB1-7900-4F5D-D0FE-DB81A67A42A5}"/>
                </a:ext>
              </a:extLst>
            </p:cNvPr>
            <p:cNvSpPr txBox="1"/>
            <p:nvPr/>
          </p:nvSpPr>
          <p:spPr>
            <a:xfrm>
              <a:off x="1580845" y="4196011"/>
              <a:ext cx="4021651" cy="895625"/>
            </a:xfrm>
            <a:prstGeom prst="rect">
              <a:avLst/>
            </a:prstGeom>
            <a:noFill/>
            <a:ln>
              <a:noFill/>
            </a:ln>
          </p:spPr>
          <p:txBody>
            <a:bodyPr wrap="square" rtlCol="0">
              <a:spAutoFit/>
            </a:bodyPr>
            <a:lstStyle/>
            <a:p>
              <a:r>
                <a:rPr lang="fr-FR" b="1" dirty="0"/>
                <a:t>Transférez</a:t>
              </a:r>
              <a:r>
                <a:rPr lang="fr-FR" dirty="0"/>
                <a:t> vos factures de vente à la PA de votre client</a:t>
              </a:r>
            </a:p>
          </p:txBody>
        </p:sp>
      </p:grpSp>
      <p:pic>
        <p:nvPicPr>
          <p:cNvPr id="3" name="Image 2">
            <a:extLst>
              <a:ext uri="{FF2B5EF4-FFF2-40B4-BE49-F238E27FC236}">
                <a16:creationId xmlns:a16="http://schemas.microsoft.com/office/drawing/2014/main" id="{5AE8EDB6-B6ED-BAD4-A815-32FDCD68533A}"/>
              </a:ext>
            </a:extLst>
          </p:cNvPr>
          <p:cNvPicPr>
            <a:picLocks noChangeAspect="1"/>
          </p:cNvPicPr>
          <p:nvPr/>
        </p:nvPicPr>
        <p:blipFill>
          <a:blip r:embed="rId5">
            <a:extLst>
              <a:ext uri="{28A0092B-C50C-407E-A947-70E740481C1C}">
                <a14:useLocalDpi xmlns:a14="http://schemas.microsoft.com/office/drawing/2010/main" val="0"/>
              </a:ext>
            </a:extLst>
          </a:blip>
          <a:srcRect l="2398" t="42553" r="66587" b="49071"/>
          <a:stretch>
            <a:fillRect/>
          </a:stretch>
        </p:blipFill>
        <p:spPr>
          <a:xfrm>
            <a:off x="1186010" y="3244647"/>
            <a:ext cx="2826153" cy="408900"/>
          </a:xfrm>
          <a:prstGeom prst="rect">
            <a:avLst/>
          </a:prstGeom>
          <a:ln>
            <a:solidFill>
              <a:srgbClr val="696C73"/>
            </a:solidFill>
          </a:ln>
        </p:spPr>
      </p:pic>
      <p:cxnSp>
        <p:nvCxnSpPr>
          <p:cNvPr id="16" name="Connecteur en arc 13">
            <a:extLst>
              <a:ext uri="{FF2B5EF4-FFF2-40B4-BE49-F238E27FC236}">
                <a16:creationId xmlns:a16="http://schemas.microsoft.com/office/drawing/2014/main" id="{A63705F6-A40C-4281-B908-FD578342FDA5}"/>
              </a:ext>
            </a:extLst>
          </p:cNvPr>
          <p:cNvCxnSpPr>
            <a:cxnSpLocks/>
          </p:cNvCxnSpPr>
          <p:nvPr/>
        </p:nvCxnSpPr>
        <p:spPr>
          <a:xfrm rot="16200000" flipV="1">
            <a:off x="2030880" y="3652793"/>
            <a:ext cx="523325" cy="360411"/>
          </a:xfrm>
          <a:prstGeom prst="curvedConnector3">
            <a:avLst>
              <a:gd name="adj1" fmla="val 50000"/>
            </a:avLst>
          </a:prstGeom>
          <a:ln w="38100">
            <a:tailEnd type="triangle"/>
          </a:ln>
        </p:spPr>
        <p:style>
          <a:lnRef idx="1">
            <a:schemeClr val="dk1"/>
          </a:lnRef>
          <a:fillRef idx="0">
            <a:schemeClr val="dk1"/>
          </a:fillRef>
          <a:effectRef idx="0">
            <a:schemeClr val="dk1"/>
          </a:effectRef>
          <a:fontRef idx="minor">
            <a:schemeClr val="tx1"/>
          </a:fontRef>
        </p:style>
      </p:cxnSp>
      <p:sp>
        <p:nvSpPr>
          <p:cNvPr id="6" name="ZoneTexte 5">
            <a:extLst>
              <a:ext uri="{FF2B5EF4-FFF2-40B4-BE49-F238E27FC236}">
                <a16:creationId xmlns:a16="http://schemas.microsoft.com/office/drawing/2014/main" id="{39A635B2-FD1D-5242-90EE-AE793A57BDBF}"/>
              </a:ext>
            </a:extLst>
          </p:cNvPr>
          <p:cNvSpPr txBox="1"/>
          <p:nvPr/>
        </p:nvSpPr>
        <p:spPr>
          <a:xfrm>
            <a:off x="967564" y="6222673"/>
            <a:ext cx="9112102" cy="307777"/>
          </a:xfrm>
          <a:prstGeom prst="rect">
            <a:avLst/>
          </a:prstGeom>
          <a:noFill/>
        </p:spPr>
        <p:txBody>
          <a:bodyPr wrap="square">
            <a:spAutoFit/>
          </a:bodyPr>
          <a:lstStyle/>
          <a:p>
            <a:pPr algn="ctr"/>
            <a:r>
              <a:rPr lang="fr-FR" sz="1400" i="1" dirty="0"/>
              <a:t>Retrouvez l'intégralité des services proposés par le cabinet</a:t>
            </a:r>
          </a:p>
        </p:txBody>
      </p:sp>
      <p:sp>
        <p:nvSpPr>
          <p:cNvPr id="11" name="Rectangle : coins arrondis 10">
            <a:extLst>
              <a:ext uri="{FF2B5EF4-FFF2-40B4-BE49-F238E27FC236}">
                <a16:creationId xmlns:a16="http://schemas.microsoft.com/office/drawing/2014/main" id="{E858FD79-AE85-9DB3-0293-114D16C379D3}"/>
              </a:ext>
            </a:extLst>
          </p:cNvPr>
          <p:cNvSpPr/>
          <p:nvPr/>
        </p:nvSpPr>
        <p:spPr>
          <a:xfrm>
            <a:off x="4245304" y="2976356"/>
            <a:ext cx="3929683" cy="677191"/>
          </a:xfrm>
          <a:prstGeom prst="roundRect">
            <a:avLst/>
          </a:prstGeom>
          <a:ln>
            <a:solidFill>
              <a:srgbClr val="E8657C"/>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fr-FR" dirty="0"/>
          </a:p>
        </p:txBody>
      </p:sp>
      <p:sp>
        <p:nvSpPr>
          <p:cNvPr id="15" name="ZoneTexte 14">
            <a:extLst>
              <a:ext uri="{FF2B5EF4-FFF2-40B4-BE49-F238E27FC236}">
                <a16:creationId xmlns:a16="http://schemas.microsoft.com/office/drawing/2014/main" id="{28D2766B-FD68-E656-105B-233B56D6670B}"/>
              </a:ext>
            </a:extLst>
          </p:cNvPr>
          <p:cNvSpPr txBox="1"/>
          <p:nvPr/>
        </p:nvSpPr>
        <p:spPr>
          <a:xfrm>
            <a:off x="4377424" y="3132555"/>
            <a:ext cx="3797563" cy="369332"/>
          </a:xfrm>
          <a:prstGeom prst="rect">
            <a:avLst/>
          </a:prstGeom>
          <a:noFill/>
          <a:ln>
            <a:noFill/>
          </a:ln>
        </p:spPr>
        <p:txBody>
          <a:bodyPr wrap="square" rtlCol="0">
            <a:spAutoFit/>
          </a:bodyPr>
          <a:lstStyle/>
          <a:p>
            <a:r>
              <a:rPr lang="fr-FR" b="1" dirty="0"/>
              <a:t>Interrogez les PA </a:t>
            </a:r>
            <a:r>
              <a:rPr lang="fr-FR" dirty="0"/>
              <a:t>en temps réel</a:t>
            </a:r>
          </a:p>
        </p:txBody>
      </p:sp>
      <p:cxnSp>
        <p:nvCxnSpPr>
          <p:cNvPr id="19" name="Connecteur en arc 13">
            <a:extLst>
              <a:ext uri="{FF2B5EF4-FFF2-40B4-BE49-F238E27FC236}">
                <a16:creationId xmlns:a16="http://schemas.microsoft.com/office/drawing/2014/main" id="{67C6BF56-2EF4-FC3A-51C3-261697E7968C}"/>
              </a:ext>
            </a:extLst>
          </p:cNvPr>
          <p:cNvCxnSpPr>
            <a:cxnSpLocks/>
          </p:cNvCxnSpPr>
          <p:nvPr/>
        </p:nvCxnSpPr>
        <p:spPr>
          <a:xfrm rot="10800000" flipV="1">
            <a:off x="3911931" y="3317221"/>
            <a:ext cx="318681" cy="131876"/>
          </a:xfrm>
          <a:prstGeom prst="curvedConnector3">
            <a:avLst>
              <a:gd name="adj1" fmla="val 50000"/>
            </a:avLst>
          </a:prstGeom>
          <a:ln w="38100">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75243581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93C5D8-7C0A-EC88-300C-D54D1A12B548}"/>
            </a:ext>
          </a:extLst>
        </p:cNvPr>
        <p:cNvGrpSpPr/>
        <p:nvPr/>
      </p:nvGrpSpPr>
      <p:grpSpPr>
        <a:xfrm>
          <a:off x="0" y="0"/>
          <a:ext cx="0" cy="0"/>
          <a:chOff x="0" y="0"/>
          <a:chExt cx="0" cy="0"/>
        </a:xfrm>
      </p:grpSpPr>
      <p:pic>
        <p:nvPicPr>
          <p:cNvPr id="5" name="Image 4">
            <a:extLst>
              <a:ext uri="{FF2B5EF4-FFF2-40B4-BE49-F238E27FC236}">
                <a16:creationId xmlns:a16="http://schemas.microsoft.com/office/drawing/2014/main" id="{25EBC694-813F-9D8F-D5A6-B11A62BEC8C9}"/>
              </a:ext>
            </a:extLst>
          </p:cNvPr>
          <p:cNvPicPr>
            <a:picLocks noChangeAspect="1"/>
          </p:cNvPicPr>
          <p:nvPr/>
        </p:nvPicPr>
        <p:blipFill>
          <a:blip r:embed="rId2">
            <a:extLst>
              <a:ext uri="{BEBA8EAE-BF5A-486C-A8C5-ECC9F3942E4B}">
                <a14:imgProps xmlns:a14="http://schemas.microsoft.com/office/drawing/2010/main">
                  <a14:imgLayer r:embed="rId3">
                    <a14:imgEffect>
                      <a14:artisticBlur/>
                    </a14:imgEffect>
                  </a14:imgLayer>
                </a14:imgProps>
              </a:ext>
              <a:ext uri="{28A0092B-C50C-407E-A947-70E740481C1C}">
                <a14:useLocalDpi xmlns:a14="http://schemas.microsoft.com/office/drawing/2010/main" val="0"/>
              </a:ext>
            </a:extLst>
          </a:blip>
          <a:srcRect l="1353" r="1353"/>
          <a:stretch/>
        </p:blipFill>
        <p:spPr>
          <a:xfrm>
            <a:off x="1224456" y="1199626"/>
            <a:ext cx="9743088" cy="4718768"/>
          </a:xfrm>
          <a:prstGeom prst="rect">
            <a:avLst/>
          </a:prstGeom>
          <a:ln>
            <a:solidFill>
              <a:srgbClr val="696C73"/>
            </a:solidFill>
          </a:ln>
        </p:spPr>
      </p:pic>
      <p:sp>
        <p:nvSpPr>
          <p:cNvPr id="12" name="Rectangle : coins arrondis 11">
            <a:extLst>
              <a:ext uri="{FF2B5EF4-FFF2-40B4-BE49-F238E27FC236}">
                <a16:creationId xmlns:a16="http://schemas.microsoft.com/office/drawing/2014/main" id="{D6E29EB0-0670-65CB-8E82-4924330D15ED}"/>
              </a:ext>
            </a:extLst>
          </p:cNvPr>
          <p:cNvSpPr/>
          <p:nvPr/>
        </p:nvSpPr>
        <p:spPr>
          <a:xfrm>
            <a:off x="2023674" y="3161095"/>
            <a:ext cx="8144649" cy="794529"/>
          </a:xfrm>
          <a:prstGeom prst="roundRect">
            <a:avLst/>
          </a:prstGeom>
          <a:ln>
            <a:solidFill>
              <a:srgbClr val="E8657C"/>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sp>
        <p:nvSpPr>
          <p:cNvPr id="13" name="Titre 1">
            <a:extLst>
              <a:ext uri="{FF2B5EF4-FFF2-40B4-BE49-F238E27FC236}">
                <a16:creationId xmlns:a16="http://schemas.microsoft.com/office/drawing/2014/main" id="{571F3D4B-7176-594C-1534-6F94671315C7}"/>
              </a:ext>
            </a:extLst>
          </p:cNvPr>
          <p:cNvSpPr txBox="1">
            <a:spLocks/>
          </p:cNvSpPr>
          <p:nvPr/>
        </p:nvSpPr>
        <p:spPr>
          <a:xfrm>
            <a:off x="1974846" y="3299766"/>
            <a:ext cx="8242303" cy="517185"/>
          </a:xfrm>
          <a:prstGeom prst="rect">
            <a:avLst/>
          </a:prstGeom>
        </p:spPr>
        <p:txBody>
          <a:bodyPr spcFirstLastPara="1" vert="horz" wrap="square" lIns="91425" tIns="91425" rIns="91425" bIns="91425" rtlCol="0" anchor="ctr" anchorCtr="0">
            <a:noAutofit/>
          </a:bodyPr>
          <a:lstStyle>
            <a:lvl1pPr algn="l" defTabSz="914400" rtl="0" eaLnBrk="1" latinLnBrk="0" hangingPunct="1">
              <a:lnSpc>
                <a:spcPct val="90000"/>
              </a:lnSpc>
              <a:spcBef>
                <a:spcPct val="0"/>
              </a:spcBef>
              <a:buNone/>
              <a:defRPr sz="2400" kern="1200">
                <a:solidFill>
                  <a:schemeClr val="tx1"/>
                </a:solidFill>
                <a:latin typeface="+mj-lt"/>
                <a:ea typeface="+mj-ea"/>
                <a:cs typeface="+mj-cs"/>
              </a:defRPr>
            </a:lvl1pPr>
          </a:lstStyle>
          <a:p>
            <a:pPr algn="ctr"/>
            <a:r>
              <a:rPr lang="fr-FR" dirty="0"/>
              <a:t>Accédez aux autres outils et services</a:t>
            </a:r>
          </a:p>
        </p:txBody>
      </p:sp>
    </p:spTree>
    <p:extLst>
      <p:ext uri="{BB962C8B-B14F-4D97-AF65-F5344CB8AC3E}">
        <p14:creationId xmlns:p14="http://schemas.microsoft.com/office/powerpoint/2010/main" val="12510033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23">
          <a:extLst>
            <a:ext uri="{FF2B5EF4-FFF2-40B4-BE49-F238E27FC236}">
              <a16:creationId xmlns:a16="http://schemas.microsoft.com/office/drawing/2014/main" id="{D7B0311B-DD83-4A5A-32BE-F8F897FBFB5F}"/>
            </a:ext>
          </a:extLst>
        </p:cNvPr>
        <p:cNvGrpSpPr/>
        <p:nvPr/>
      </p:nvGrpSpPr>
      <p:grpSpPr>
        <a:xfrm>
          <a:off x="0" y="0"/>
          <a:ext cx="0" cy="0"/>
          <a:chOff x="0" y="0"/>
          <a:chExt cx="0" cy="0"/>
        </a:xfrm>
      </p:grpSpPr>
      <p:sp>
        <p:nvSpPr>
          <p:cNvPr id="224" name="Google Shape;224;p44">
            <a:extLst>
              <a:ext uri="{FF2B5EF4-FFF2-40B4-BE49-F238E27FC236}">
                <a16:creationId xmlns:a16="http://schemas.microsoft.com/office/drawing/2014/main" id="{59087318-167A-1D94-6442-4B3E233BFB71}"/>
              </a:ext>
            </a:extLst>
          </p:cNvPr>
          <p:cNvSpPr txBox="1">
            <a:spLocks noGrp="1"/>
          </p:cNvSpPr>
          <p:nvPr>
            <p:ph type="title"/>
          </p:nvPr>
        </p:nvSpPr>
        <p:spPr>
          <a:xfrm>
            <a:off x="479004" y="348662"/>
            <a:ext cx="10417596" cy="517185"/>
          </a:xfrm>
          <a:prstGeom prst="rect">
            <a:avLst/>
          </a:prstGeom>
          <a:noFill/>
          <a:ln>
            <a:noFill/>
          </a:ln>
        </p:spPr>
        <p:txBody>
          <a:bodyPr spcFirstLastPara="1" wrap="square" lIns="91425" tIns="91425" rIns="91425" bIns="91425" anchor="ctr" anchorCtr="0">
            <a:noAutofit/>
          </a:bodyPr>
          <a:lstStyle/>
          <a:p>
            <a:pPr marL="0" lvl="0" indent="0" algn="l" rtl="0">
              <a:lnSpc>
                <a:spcPct val="90000"/>
              </a:lnSpc>
              <a:spcBef>
                <a:spcPts val="0"/>
              </a:spcBef>
              <a:spcAft>
                <a:spcPts val="0"/>
              </a:spcAft>
              <a:buClr>
                <a:schemeClr val="dk1"/>
              </a:buClr>
              <a:buSzPts val="2400"/>
              <a:buFont typeface="Open Sans"/>
              <a:buNone/>
            </a:pPr>
            <a:r>
              <a:rPr lang="fr-FR" dirty="0">
                <a:latin typeface="Open Sans"/>
                <a:ea typeface="Open Sans"/>
                <a:cs typeface="Open Sans"/>
                <a:sym typeface="Open Sans"/>
              </a:rPr>
              <a:t>La Facture électronique : vous recevrez encore des factures classiques</a:t>
            </a:r>
            <a:endParaRPr dirty="0"/>
          </a:p>
        </p:txBody>
      </p:sp>
      <p:sp>
        <p:nvSpPr>
          <p:cNvPr id="225" name="Google Shape;225;p44">
            <a:extLst>
              <a:ext uri="{FF2B5EF4-FFF2-40B4-BE49-F238E27FC236}">
                <a16:creationId xmlns:a16="http://schemas.microsoft.com/office/drawing/2014/main" id="{0E69712A-8031-F1EF-B85B-D23156F767B6}"/>
              </a:ext>
            </a:extLst>
          </p:cNvPr>
          <p:cNvSpPr txBox="1"/>
          <p:nvPr/>
        </p:nvSpPr>
        <p:spPr>
          <a:xfrm>
            <a:off x="853619" y="1457054"/>
            <a:ext cx="10417595" cy="58473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fr-FR" sz="1600" b="0" i="0" u="none" strike="noStrike" cap="none" dirty="0">
                <a:solidFill>
                  <a:srgbClr val="000000"/>
                </a:solidFill>
                <a:latin typeface="Open Sans"/>
                <a:ea typeface="Open Sans"/>
                <a:cs typeface="Open Sans"/>
                <a:sym typeface="Open Sans"/>
              </a:rPr>
              <a:t>La réforme concerne uniquement les échanges entre entreprises françaises. </a:t>
            </a:r>
            <a:r>
              <a:rPr lang="fr-FR" sz="1600" b="1" i="0" u="none" strike="noStrike" cap="none" dirty="0">
                <a:solidFill>
                  <a:srgbClr val="000000"/>
                </a:solidFill>
                <a:latin typeface="Open Sans"/>
                <a:ea typeface="Open Sans"/>
                <a:cs typeface="Open Sans"/>
                <a:sym typeface="Open Sans"/>
              </a:rPr>
              <a:t>En pratique</a:t>
            </a:r>
            <a:r>
              <a:rPr lang="fr-FR" sz="1600" b="0" i="0" u="none" strike="noStrike" cap="none" dirty="0">
                <a:solidFill>
                  <a:srgbClr val="000000"/>
                </a:solidFill>
                <a:latin typeface="Open Sans"/>
                <a:ea typeface="Open Sans"/>
                <a:cs typeface="Open Sans"/>
                <a:sym typeface="Open Sans"/>
              </a:rPr>
              <a:t>, vous continuerez de recevoir des factures classiques (papier ou PDF par e-mail) dans certains cas :</a:t>
            </a:r>
            <a:endParaRPr dirty="0"/>
          </a:p>
        </p:txBody>
      </p:sp>
      <p:grpSp>
        <p:nvGrpSpPr>
          <p:cNvPr id="226" name="Google Shape;226;p44">
            <a:extLst>
              <a:ext uri="{FF2B5EF4-FFF2-40B4-BE49-F238E27FC236}">
                <a16:creationId xmlns:a16="http://schemas.microsoft.com/office/drawing/2014/main" id="{9964BDFD-0C9E-A7E8-0581-DD17F5F35620}"/>
              </a:ext>
            </a:extLst>
          </p:cNvPr>
          <p:cNvGrpSpPr/>
          <p:nvPr/>
        </p:nvGrpSpPr>
        <p:grpSpPr>
          <a:xfrm>
            <a:off x="853619" y="2471738"/>
            <a:ext cx="9908911" cy="3015702"/>
            <a:chOff x="1851978" y="3844463"/>
            <a:chExt cx="8218896" cy="1881646"/>
          </a:xfrm>
        </p:grpSpPr>
        <p:sp>
          <p:nvSpPr>
            <p:cNvPr id="227" name="Google Shape;227;p44">
              <a:extLst>
                <a:ext uri="{FF2B5EF4-FFF2-40B4-BE49-F238E27FC236}">
                  <a16:creationId xmlns:a16="http://schemas.microsoft.com/office/drawing/2014/main" id="{2BA13582-97AF-D183-6213-5DC0F856C2DF}"/>
                </a:ext>
              </a:extLst>
            </p:cNvPr>
            <p:cNvSpPr/>
            <p:nvPr/>
          </p:nvSpPr>
          <p:spPr>
            <a:xfrm>
              <a:off x="3738627" y="3844463"/>
              <a:ext cx="6332247" cy="1881646"/>
            </a:xfrm>
            <a:prstGeom prst="roundRect">
              <a:avLst>
                <a:gd name="adj" fmla="val 16667"/>
              </a:avLst>
            </a:prstGeom>
            <a:solidFill>
              <a:schemeClr val="lt1"/>
            </a:solidFill>
            <a:ln w="25400" cap="flat" cmpd="sng">
              <a:solidFill>
                <a:srgbClr val="DF267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dk1"/>
                </a:solidFill>
                <a:latin typeface="Open Sans"/>
                <a:ea typeface="Open Sans"/>
                <a:cs typeface="Open Sans"/>
                <a:sym typeface="Open Sans"/>
              </a:endParaRPr>
            </a:p>
          </p:txBody>
        </p:sp>
        <p:sp>
          <p:nvSpPr>
            <p:cNvPr id="228" name="Google Shape;228;p44">
              <a:extLst>
                <a:ext uri="{FF2B5EF4-FFF2-40B4-BE49-F238E27FC236}">
                  <a16:creationId xmlns:a16="http://schemas.microsoft.com/office/drawing/2014/main" id="{A6106094-96FF-DEA0-2D41-F4A3AB78C801}"/>
                </a:ext>
              </a:extLst>
            </p:cNvPr>
            <p:cNvSpPr txBox="1"/>
            <p:nvPr/>
          </p:nvSpPr>
          <p:spPr>
            <a:xfrm>
              <a:off x="3898300" y="3959779"/>
              <a:ext cx="6024675" cy="1632291"/>
            </a:xfrm>
            <a:prstGeom prst="rect">
              <a:avLst/>
            </a:prstGeom>
            <a:noFill/>
            <a:ln>
              <a:noFill/>
            </a:ln>
          </p:spPr>
          <p:txBody>
            <a:bodyPr spcFirstLastPara="1" wrap="square" lIns="91425" tIns="45700" rIns="91425" bIns="45700" anchor="t" anchorCtr="0">
              <a:spAutoFit/>
            </a:bodyPr>
            <a:lstStyle/>
            <a:p>
              <a:pPr marL="342900" marR="0" lvl="0" indent="-342900" algn="l" rtl="0">
                <a:spcAft>
                  <a:spcPts val="600"/>
                </a:spcAft>
                <a:buFont typeface="+mj-lt"/>
                <a:buAutoNum type="arabicPeriod"/>
              </a:pPr>
              <a:r>
                <a:rPr lang="fr-FR" sz="1800" i="0" u="none" strike="noStrike" cap="none" dirty="0">
                  <a:solidFill>
                    <a:schemeClr val="accent6"/>
                  </a:solidFill>
                  <a:latin typeface="Open Sans" panose="020B0606030504020204" pitchFamily="34" charset="0"/>
                  <a:ea typeface="Open Sans" panose="020B0606030504020204" pitchFamily="34" charset="0"/>
                  <a:cs typeface="Open Sans" panose="020B0606030504020204" pitchFamily="34" charset="0"/>
                  <a:sym typeface="Open Sans"/>
                </a:rPr>
                <a:t>Vos</a:t>
              </a:r>
              <a:r>
                <a:rPr lang="fr-FR" sz="1800" b="1" i="0" u="none" strike="noStrike" cap="none" dirty="0">
                  <a:solidFill>
                    <a:schemeClr val="accent6"/>
                  </a:solidFill>
                  <a:latin typeface="Open Sans" panose="020B0606030504020204" pitchFamily="34" charset="0"/>
                  <a:ea typeface="Open Sans" panose="020B0606030504020204" pitchFamily="34" charset="0"/>
                  <a:cs typeface="Open Sans" panose="020B0606030504020204" pitchFamily="34" charset="0"/>
                  <a:sym typeface="Open Sans"/>
                </a:rPr>
                <a:t> achats à l’international </a:t>
              </a:r>
              <a:r>
                <a:rPr lang="fr-FR" sz="1800" i="0" u="none" strike="noStrike" cap="none" dirty="0">
                  <a:solidFill>
                    <a:schemeClr val="accent6"/>
                  </a:solidFill>
                  <a:latin typeface="Open Sans" panose="020B0606030504020204" pitchFamily="34" charset="0"/>
                  <a:ea typeface="Open Sans" panose="020B0606030504020204" pitchFamily="34" charset="0"/>
                  <a:cs typeface="Open Sans" panose="020B0606030504020204" pitchFamily="34" charset="0"/>
                  <a:sym typeface="Open Sans"/>
                </a:rPr>
                <a:t>: abonnements logiciels étrangers, fournisseurs hors de France...</a:t>
              </a:r>
            </a:p>
            <a:p>
              <a:pPr marL="342900" marR="0" lvl="0" indent="-342900" algn="l" rtl="0">
                <a:spcAft>
                  <a:spcPts val="600"/>
                </a:spcAft>
                <a:buFont typeface="+mj-lt"/>
                <a:buAutoNum type="arabicPeriod"/>
              </a:pPr>
              <a:r>
                <a:rPr lang="fr-FR" sz="1800" dirty="0">
                  <a:solidFill>
                    <a:schemeClr val="accent6"/>
                  </a:solidFill>
                  <a:latin typeface="Open Sans" panose="020B0606030504020204" pitchFamily="34" charset="0"/>
                  <a:ea typeface="Open Sans" panose="020B0606030504020204" pitchFamily="34" charset="0"/>
                  <a:cs typeface="Open Sans" panose="020B0606030504020204" pitchFamily="34" charset="0"/>
                  <a:sym typeface="Open Sans"/>
                </a:rPr>
                <a:t>Vos</a:t>
              </a:r>
              <a:r>
                <a:rPr lang="fr-FR" sz="1800" b="1" dirty="0">
                  <a:solidFill>
                    <a:schemeClr val="accent6"/>
                  </a:solidFill>
                  <a:latin typeface="Open Sans" panose="020B0606030504020204" pitchFamily="34" charset="0"/>
                  <a:ea typeface="Open Sans" panose="020B0606030504020204" pitchFamily="34" charset="0"/>
                  <a:cs typeface="Open Sans" panose="020B0606030504020204" pitchFamily="34" charset="0"/>
                  <a:sym typeface="Open Sans"/>
                </a:rPr>
                <a:t> notes de frais </a:t>
              </a:r>
              <a:r>
                <a:rPr lang="fr-FR" sz="1800" dirty="0">
                  <a:solidFill>
                    <a:schemeClr val="accent6"/>
                  </a:solidFill>
                  <a:latin typeface="Open Sans" panose="020B0606030504020204" pitchFamily="34" charset="0"/>
                  <a:ea typeface="Open Sans" panose="020B0606030504020204" pitchFamily="34" charset="0"/>
                  <a:cs typeface="Open Sans" panose="020B0606030504020204" pitchFamily="34" charset="0"/>
                  <a:sym typeface="Open Sans"/>
                </a:rPr>
                <a:t>: Billets de train, tickets de restaurant, péages...</a:t>
              </a:r>
            </a:p>
            <a:p>
              <a:pPr marL="342900" marR="0" lvl="0" indent="-342900" algn="l" rtl="0">
                <a:spcAft>
                  <a:spcPts val="600"/>
                </a:spcAft>
                <a:buFont typeface="+mj-lt"/>
                <a:buAutoNum type="arabicPeriod"/>
              </a:pPr>
              <a:r>
                <a:rPr lang="fr-FR" sz="1800" i="0" u="none" strike="noStrike" cap="none" dirty="0">
                  <a:solidFill>
                    <a:schemeClr val="accent6"/>
                  </a:solidFill>
                  <a:latin typeface="Open Sans" panose="020B0606030504020204" pitchFamily="34" charset="0"/>
                  <a:ea typeface="Open Sans" panose="020B0606030504020204" pitchFamily="34" charset="0"/>
                  <a:cs typeface="Open Sans" panose="020B0606030504020204" pitchFamily="34" charset="0"/>
                  <a:sym typeface="Open Sans"/>
                </a:rPr>
                <a:t>Les</a:t>
              </a:r>
              <a:r>
                <a:rPr lang="fr-FR" sz="1800" b="1" i="0" u="none" strike="noStrike" cap="none" dirty="0">
                  <a:solidFill>
                    <a:schemeClr val="accent6"/>
                  </a:solidFill>
                  <a:latin typeface="Open Sans" panose="020B0606030504020204" pitchFamily="34" charset="0"/>
                  <a:ea typeface="Open Sans" panose="020B0606030504020204" pitchFamily="34" charset="0"/>
                  <a:cs typeface="Open Sans" panose="020B0606030504020204" pitchFamily="34" charset="0"/>
                  <a:sym typeface="Open Sans"/>
                </a:rPr>
                <a:t> secteurs sans TVA </a:t>
              </a:r>
              <a:r>
                <a:rPr lang="fr-FR" sz="1800" i="0" u="none" strike="noStrike" cap="none" dirty="0">
                  <a:solidFill>
                    <a:schemeClr val="accent6"/>
                  </a:solidFill>
                  <a:latin typeface="Open Sans" panose="020B0606030504020204" pitchFamily="34" charset="0"/>
                  <a:ea typeface="Open Sans" panose="020B0606030504020204" pitchFamily="34" charset="0"/>
                  <a:cs typeface="Open Sans" panose="020B0606030504020204" pitchFamily="34" charset="0"/>
                  <a:sym typeface="Open Sans"/>
                </a:rPr>
                <a:t>: Organismes de formation, professionnels de santé, associations...</a:t>
              </a:r>
            </a:p>
            <a:p>
              <a:pPr marL="342900" marR="0" lvl="0" indent="-342900" algn="l" rtl="0">
                <a:spcAft>
                  <a:spcPts val="600"/>
                </a:spcAft>
                <a:buFont typeface="+mj-lt"/>
                <a:buAutoNum type="arabicPeriod"/>
              </a:pPr>
              <a:r>
                <a:rPr lang="fr-FR" sz="1800" i="0" u="none" strike="noStrike" cap="none" dirty="0">
                  <a:solidFill>
                    <a:schemeClr val="accent6"/>
                  </a:solidFill>
                  <a:latin typeface="Open Sans" panose="020B0606030504020204" pitchFamily="34" charset="0"/>
                  <a:ea typeface="Open Sans" panose="020B0606030504020204" pitchFamily="34" charset="0"/>
                  <a:cs typeface="Open Sans" panose="020B0606030504020204" pitchFamily="34" charset="0"/>
                  <a:sym typeface="Open Sans"/>
                </a:rPr>
                <a:t>Vos</a:t>
              </a:r>
              <a:r>
                <a:rPr lang="fr-FR" sz="1800" b="1" i="0" u="none" strike="noStrike" cap="none" dirty="0">
                  <a:solidFill>
                    <a:schemeClr val="accent6"/>
                  </a:solidFill>
                  <a:latin typeface="Open Sans" panose="020B0606030504020204" pitchFamily="34" charset="0"/>
                  <a:ea typeface="Open Sans" panose="020B0606030504020204" pitchFamily="34" charset="0"/>
                  <a:cs typeface="Open Sans" panose="020B0606030504020204" pitchFamily="34" charset="0"/>
                  <a:sym typeface="Open Sans"/>
                </a:rPr>
                <a:t> clients particuliers </a:t>
              </a:r>
              <a:r>
                <a:rPr lang="fr-FR" sz="1800" i="0" u="none" strike="noStrike" cap="none" dirty="0">
                  <a:solidFill>
                    <a:schemeClr val="accent6"/>
                  </a:solidFill>
                  <a:latin typeface="Open Sans" panose="020B0606030504020204" pitchFamily="34" charset="0"/>
                  <a:ea typeface="Open Sans" panose="020B0606030504020204" pitchFamily="34" charset="0"/>
                  <a:cs typeface="Open Sans" panose="020B0606030504020204" pitchFamily="34" charset="0"/>
                  <a:sym typeface="Open Sans"/>
                </a:rPr>
                <a:t>: Si vous vendez à des personnes physiques (B2C).</a:t>
              </a:r>
            </a:p>
          </p:txBody>
        </p:sp>
        <p:sp>
          <p:nvSpPr>
            <p:cNvPr id="5" name="Google Shape;228;p44">
              <a:extLst>
                <a:ext uri="{FF2B5EF4-FFF2-40B4-BE49-F238E27FC236}">
                  <a16:creationId xmlns:a16="http://schemas.microsoft.com/office/drawing/2014/main" id="{BF7E160C-D48D-C6CB-9912-8DD80E790455}"/>
                </a:ext>
              </a:extLst>
            </p:cNvPr>
            <p:cNvSpPr txBox="1"/>
            <p:nvPr/>
          </p:nvSpPr>
          <p:spPr>
            <a:xfrm>
              <a:off x="1851978" y="4039857"/>
              <a:ext cx="1728824" cy="1488263"/>
            </a:xfrm>
            <a:prstGeom prst="rect">
              <a:avLst/>
            </a:prstGeom>
            <a:noFill/>
            <a:ln>
              <a:noFill/>
            </a:ln>
          </p:spPr>
          <p:txBody>
            <a:bodyPr spcFirstLastPara="1" wrap="square" lIns="91425" tIns="45700" rIns="91425" bIns="45700" anchor="t" anchorCtr="0">
              <a:spAutoFit/>
            </a:bodyPr>
            <a:lstStyle/>
            <a:p>
              <a:pPr marR="0" lvl="0" algn="ctr" rtl="0">
                <a:spcAft>
                  <a:spcPts val="600"/>
                </a:spcAft>
              </a:pPr>
              <a:r>
                <a:rPr lang="fr-FR" sz="11500" dirty="0">
                  <a:solidFill>
                    <a:schemeClr val="accent6"/>
                  </a:solidFill>
                  <a:latin typeface="Open Sans" panose="020B0606030504020204" pitchFamily="34" charset="0"/>
                  <a:ea typeface="Open Sans" panose="020B0606030504020204" pitchFamily="34" charset="0"/>
                  <a:cs typeface="Open Sans" panose="020B0606030504020204" pitchFamily="34" charset="0"/>
                  <a:sym typeface="Open Sans"/>
                </a:rPr>
                <a:t>4</a:t>
              </a:r>
              <a:r>
                <a:rPr lang="fr-FR" sz="2400" b="1" dirty="0">
                  <a:solidFill>
                    <a:schemeClr val="accent6"/>
                  </a:solidFill>
                  <a:latin typeface="Open Sans" panose="020B0606030504020204" pitchFamily="34" charset="0"/>
                  <a:ea typeface="Open Sans" panose="020B0606030504020204" pitchFamily="34" charset="0"/>
                  <a:cs typeface="Open Sans" panose="020B0606030504020204" pitchFamily="34" charset="0"/>
                  <a:sym typeface="Open Sans"/>
                </a:rPr>
                <a:t> </a:t>
              </a:r>
            </a:p>
            <a:p>
              <a:pPr marR="0" lvl="0" algn="ctr" rtl="0">
                <a:spcAft>
                  <a:spcPts val="600"/>
                </a:spcAft>
              </a:pPr>
              <a:r>
                <a:rPr lang="fr-FR" sz="2400" dirty="0">
                  <a:solidFill>
                    <a:srgbClr val="DF2672"/>
                  </a:solidFill>
                  <a:latin typeface="Open Sans" panose="020B0606030504020204" pitchFamily="34" charset="0"/>
                  <a:ea typeface="Open Sans" panose="020B0606030504020204" pitchFamily="34" charset="0"/>
                  <a:cs typeface="Open Sans" panose="020B0606030504020204" pitchFamily="34" charset="0"/>
                  <a:sym typeface="Open Sans"/>
                </a:rPr>
                <a:t>EXCEPTIONS</a:t>
              </a:r>
              <a:endParaRPr lang="fr-FR" sz="2400" i="0" u="none" strike="noStrike" cap="none" dirty="0">
                <a:solidFill>
                  <a:srgbClr val="DF2672"/>
                </a:solidFill>
                <a:latin typeface="Open Sans" panose="020B0606030504020204" pitchFamily="34" charset="0"/>
                <a:ea typeface="Open Sans" panose="020B0606030504020204" pitchFamily="34" charset="0"/>
                <a:cs typeface="Open Sans" panose="020B0606030504020204" pitchFamily="34" charset="0"/>
                <a:sym typeface="Open Sans"/>
              </a:endParaRPr>
            </a:p>
          </p:txBody>
        </p:sp>
      </p:grpSp>
      <p:sp>
        <p:nvSpPr>
          <p:cNvPr id="3" name="Rectangle 2">
            <a:extLst>
              <a:ext uri="{FF2B5EF4-FFF2-40B4-BE49-F238E27FC236}">
                <a16:creationId xmlns:a16="http://schemas.microsoft.com/office/drawing/2014/main" id="{4A6CDD92-90AF-BC88-A0E5-03B67C344023}"/>
              </a:ext>
            </a:extLst>
          </p:cNvPr>
          <p:cNvSpPr>
            <a:spLocks noChangeArrowheads="1"/>
          </p:cNvSpPr>
          <p:nvPr/>
        </p:nvSpPr>
        <p:spPr bwMode="auto">
          <a:xfrm>
            <a:off x="0" y="0"/>
            <a:ext cx="12192000" cy="15875"/>
          </a:xfrm>
          <a:prstGeom prst="rect">
            <a:avLst/>
          </a:prstGeom>
          <a:solidFill>
            <a:srgbClr val="000000"/>
          </a:solidFill>
          <a:ln w="9525">
            <a:solidFill>
              <a:schemeClr val="tx1"/>
            </a:solidFill>
            <a:prstDash val="solid"/>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a:p>
        </p:txBody>
      </p:sp>
    </p:spTree>
    <p:extLst>
      <p:ext uri="{BB962C8B-B14F-4D97-AF65-F5344CB8AC3E}">
        <p14:creationId xmlns:p14="http://schemas.microsoft.com/office/powerpoint/2010/main" val="92758353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gradFill>
          <a:gsLst>
            <a:gs pos="0">
              <a:srgbClr val="E8657C"/>
            </a:gs>
            <a:gs pos="100000">
              <a:srgbClr val="FF0000"/>
            </a:gs>
          </a:gsLst>
          <a:lin ang="5400000" scaled="1"/>
        </a:gradFill>
        <a:effectLst/>
      </p:bgPr>
    </p:bg>
    <p:spTree>
      <p:nvGrpSpPr>
        <p:cNvPr id="1" name="">
          <a:extLst>
            <a:ext uri="{FF2B5EF4-FFF2-40B4-BE49-F238E27FC236}">
              <a16:creationId xmlns:a16="http://schemas.microsoft.com/office/drawing/2014/main" id="{A6D9D9D5-E370-67B2-C46F-E64B0F7F8FA2}"/>
            </a:ext>
          </a:extLst>
        </p:cNvPr>
        <p:cNvGrpSpPr/>
        <p:nvPr/>
      </p:nvGrpSpPr>
      <p:grpSpPr>
        <a:xfrm>
          <a:off x="0" y="0"/>
          <a:ext cx="0" cy="0"/>
          <a:chOff x="0" y="0"/>
          <a:chExt cx="0" cy="0"/>
        </a:xfrm>
      </p:grpSpPr>
      <p:pic>
        <p:nvPicPr>
          <p:cNvPr id="4" name="Image 3">
            <a:extLst>
              <a:ext uri="{FF2B5EF4-FFF2-40B4-BE49-F238E27FC236}">
                <a16:creationId xmlns:a16="http://schemas.microsoft.com/office/drawing/2014/main" id="{2140E03B-0D89-9647-95C6-1D05790F98DF}"/>
              </a:ext>
            </a:extLst>
          </p:cNvPr>
          <p:cNvPicPr>
            <a:picLocks noChangeAspect="1"/>
          </p:cNvPicPr>
          <p:nvPr/>
        </p:nvPicPr>
        <p:blipFill>
          <a:blip r:embed="rId3">
            <a:extLst>
              <a:ext uri="{BEBA8EAE-BF5A-486C-A8C5-ECC9F3942E4B}">
                <a14:imgProps xmlns:a14="http://schemas.microsoft.com/office/drawing/2010/main">
                  <a14:imgLayer r:embed="rId4">
                    <a14:imgEffect>
                      <a14:artisticBlur/>
                    </a14:imgEffect>
                  </a14:imgLayer>
                </a14:imgProps>
              </a:ext>
            </a:extLst>
          </a:blip>
          <a:stretch>
            <a:fillRect/>
          </a:stretch>
        </p:blipFill>
        <p:spPr>
          <a:xfrm>
            <a:off x="1211459" y="1309133"/>
            <a:ext cx="9433782" cy="4460300"/>
          </a:xfrm>
          <a:prstGeom prst="rect">
            <a:avLst/>
          </a:prstGeom>
          <a:ln>
            <a:solidFill>
              <a:srgbClr val="696C73"/>
            </a:solidFill>
          </a:ln>
        </p:spPr>
      </p:pic>
      <p:pic>
        <p:nvPicPr>
          <p:cNvPr id="12" name="Image 11">
            <a:extLst>
              <a:ext uri="{FF2B5EF4-FFF2-40B4-BE49-F238E27FC236}">
                <a16:creationId xmlns:a16="http://schemas.microsoft.com/office/drawing/2014/main" id="{81B07950-55B4-07A3-1520-6E16D2835800}"/>
              </a:ext>
            </a:extLst>
          </p:cNvPr>
          <p:cNvPicPr>
            <a:picLocks noChangeAspect="1"/>
          </p:cNvPicPr>
          <p:nvPr/>
        </p:nvPicPr>
        <p:blipFill>
          <a:blip r:embed="rId5"/>
          <a:srcRect l="21736" t="15295" r="61763" b="74176"/>
          <a:stretch>
            <a:fillRect/>
          </a:stretch>
        </p:blipFill>
        <p:spPr>
          <a:xfrm>
            <a:off x="3167391" y="1862239"/>
            <a:ext cx="2221719" cy="670225"/>
          </a:xfrm>
          <a:prstGeom prst="rect">
            <a:avLst/>
          </a:prstGeom>
          <a:ln>
            <a:solidFill>
              <a:schemeClr val="accent5"/>
            </a:solidFill>
          </a:ln>
        </p:spPr>
      </p:pic>
      <p:grpSp>
        <p:nvGrpSpPr>
          <p:cNvPr id="5" name="Groupe 4">
            <a:extLst>
              <a:ext uri="{FF2B5EF4-FFF2-40B4-BE49-F238E27FC236}">
                <a16:creationId xmlns:a16="http://schemas.microsoft.com/office/drawing/2014/main" id="{93BE420F-FC6E-5077-C994-BFAADEA84E06}"/>
              </a:ext>
            </a:extLst>
          </p:cNvPr>
          <p:cNvGrpSpPr/>
          <p:nvPr/>
        </p:nvGrpSpPr>
        <p:grpSpPr>
          <a:xfrm>
            <a:off x="4488389" y="3146447"/>
            <a:ext cx="4420720" cy="1155232"/>
            <a:chOff x="189421" y="3799799"/>
            <a:chExt cx="4335114" cy="1272311"/>
          </a:xfrm>
        </p:grpSpPr>
        <p:sp>
          <p:nvSpPr>
            <p:cNvPr id="6" name="Rectangle : coins arrondis 5">
              <a:extLst>
                <a:ext uri="{FF2B5EF4-FFF2-40B4-BE49-F238E27FC236}">
                  <a16:creationId xmlns:a16="http://schemas.microsoft.com/office/drawing/2014/main" id="{5665DDBA-063E-47B4-4717-9D8F3BF004BB}"/>
                </a:ext>
              </a:extLst>
            </p:cNvPr>
            <p:cNvSpPr/>
            <p:nvPr/>
          </p:nvSpPr>
          <p:spPr>
            <a:xfrm>
              <a:off x="189421" y="3799799"/>
              <a:ext cx="4335114" cy="1272311"/>
            </a:xfrm>
            <a:prstGeom prst="roundRect">
              <a:avLst/>
            </a:prstGeom>
            <a:ln>
              <a:solidFill>
                <a:srgbClr val="E8657C"/>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sp>
          <p:nvSpPr>
            <p:cNvPr id="7" name="ZoneTexte 6">
              <a:extLst>
                <a:ext uri="{FF2B5EF4-FFF2-40B4-BE49-F238E27FC236}">
                  <a16:creationId xmlns:a16="http://schemas.microsoft.com/office/drawing/2014/main" id="{32997A8D-2D9F-BB49-70ED-FD9E34150E57}"/>
                </a:ext>
              </a:extLst>
            </p:cNvPr>
            <p:cNvSpPr txBox="1"/>
            <p:nvPr/>
          </p:nvSpPr>
          <p:spPr>
            <a:xfrm>
              <a:off x="335060" y="3967555"/>
              <a:ext cx="4043834" cy="1016906"/>
            </a:xfrm>
            <a:prstGeom prst="rect">
              <a:avLst/>
            </a:prstGeom>
            <a:noFill/>
          </p:spPr>
          <p:txBody>
            <a:bodyPr wrap="square" rtlCol="0">
              <a:spAutoFit/>
            </a:bodyPr>
            <a:lstStyle/>
            <a:p>
              <a:pPr>
                <a:spcBef>
                  <a:spcPts val="600"/>
                </a:spcBef>
              </a:pPr>
              <a:r>
                <a:rPr lang="fr-FR" b="1" dirty="0"/>
                <a:t>Tous vos outils et services</a:t>
              </a:r>
            </a:p>
            <a:p>
              <a:r>
                <a:rPr lang="fr-FR" dirty="0"/>
                <a:t>Retrouvez l'intégralité des services et outils proposés par le cabinet</a:t>
              </a:r>
            </a:p>
          </p:txBody>
        </p:sp>
      </p:grpSp>
      <p:cxnSp>
        <p:nvCxnSpPr>
          <p:cNvPr id="8" name="Connecteur en arc 13">
            <a:extLst>
              <a:ext uri="{FF2B5EF4-FFF2-40B4-BE49-F238E27FC236}">
                <a16:creationId xmlns:a16="http://schemas.microsoft.com/office/drawing/2014/main" id="{1AE94CAF-C446-EAE1-BB4F-77ED642FA750}"/>
              </a:ext>
            </a:extLst>
          </p:cNvPr>
          <p:cNvCxnSpPr>
            <a:cxnSpLocks/>
            <a:stCxn id="6" idx="0"/>
            <a:endCxn id="12" idx="3"/>
          </p:cNvCxnSpPr>
          <p:nvPr/>
        </p:nvCxnSpPr>
        <p:spPr>
          <a:xfrm rot="16200000" flipV="1">
            <a:off x="5569383" y="2017080"/>
            <a:ext cx="949095" cy="1309639"/>
          </a:xfrm>
          <a:prstGeom prst="curvedConnector2">
            <a:avLst/>
          </a:prstGeom>
          <a:ln w="38100">
            <a:tailEnd type="triangle"/>
          </a:ln>
        </p:spPr>
        <p:style>
          <a:lnRef idx="1">
            <a:schemeClr val="dk1"/>
          </a:lnRef>
          <a:fillRef idx="0">
            <a:schemeClr val="dk1"/>
          </a:fillRef>
          <a:effectRef idx="0">
            <a:schemeClr val="dk1"/>
          </a:effectRef>
          <a:fontRef idx="minor">
            <a:schemeClr val="tx1"/>
          </a:fontRef>
        </p:style>
      </p:cxnSp>
      <p:sp>
        <p:nvSpPr>
          <p:cNvPr id="10" name="Titre 9">
            <a:extLst>
              <a:ext uri="{FF2B5EF4-FFF2-40B4-BE49-F238E27FC236}">
                <a16:creationId xmlns:a16="http://schemas.microsoft.com/office/drawing/2014/main" id="{68BEF43E-E5D6-2B04-869B-3D638B63C33F}"/>
              </a:ext>
            </a:extLst>
          </p:cNvPr>
          <p:cNvSpPr>
            <a:spLocks noGrp="1"/>
          </p:cNvSpPr>
          <p:nvPr>
            <p:ph type="title"/>
          </p:nvPr>
        </p:nvSpPr>
        <p:spPr>
          <a:xfrm>
            <a:off x="479004" y="348662"/>
            <a:ext cx="8119712" cy="517185"/>
          </a:xfrm>
        </p:spPr>
        <p:txBody>
          <a:bodyPr/>
          <a:lstStyle/>
          <a:p>
            <a:r>
              <a:rPr lang="fr-FR" dirty="0"/>
              <a:t>Les redirections : accéder aux autres outils et services</a:t>
            </a:r>
          </a:p>
        </p:txBody>
      </p:sp>
      <p:sp>
        <p:nvSpPr>
          <p:cNvPr id="2" name="ZoneTexte 1">
            <a:extLst>
              <a:ext uri="{FF2B5EF4-FFF2-40B4-BE49-F238E27FC236}">
                <a16:creationId xmlns:a16="http://schemas.microsoft.com/office/drawing/2014/main" id="{0B25B4CF-60CF-F4E1-71B2-CFEB4EFBD6FA}"/>
              </a:ext>
            </a:extLst>
          </p:cNvPr>
          <p:cNvSpPr txBox="1"/>
          <p:nvPr/>
        </p:nvSpPr>
        <p:spPr>
          <a:xfrm>
            <a:off x="1473963" y="5988832"/>
            <a:ext cx="8908771" cy="307777"/>
          </a:xfrm>
          <a:prstGeom prst="rect">
            <a:avLst/>
          </a:prstGeom>
          <a:noFill/>
        </p:spPr>
        <p:txBody>
          <a:bodyPr wrap="square">
            <a:spAutoFit/>
          </a:bodyPr>
          <a:lstStyle/>
          <a:p>
            <a:pPr algn="ctr"/>
            <a:r>
              <a:rPr lang="fr-FR" sz="1400" i="1" dirty="0"/>
              <a:t>Vous avez les outils, mais parfois, vous avez besoin d'un conseil humain spécifique</a:t>
            </a:r>
          </a:p>
        </p:txBody>
      </p:sp>
    </p:spTree>
    <p:extLst>
      <p:ext uri="{BB962C8B-B14F-4D97-AF65-F5344CB8AC3E}">
        <p14:creationId xmlns:p14="http://schemas.microsoft.com/office/powerpoint/2010/main" val="3458683314"/>
      </p:ext>
    </p:extLst>
  </p:cSld>
  <p:clrMapOvr>
    <a:overrideClrMapping bg1="lt1" tx1="dk1" bg2="lt2" tx2="dk2" accent1="accent1" accent2="accent2" accent3="accent3" accent4="accent4" accent5="accent5" accent6="accent6" hlink="hlink" folHlink="folHlink"/>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48E4E4-ADF3-C442-3441-3CB652579836}"/>
            </a:ext>
          </a:extLst>
        </p:cNvPr>
        <p:cNvGrpSpPr/>
        <p:nvPr/>
      </p:nvGrpSpPr>
      <p:grpSpPr>
        <a:xfrm>
          <a:off x="0" y="0"/>
          <a:ext cx="0" cy="0"/>
          <a:chOff x="0" y="0"/>
          <a:chExt cx="0" cy="0"/>
        </a:xfrm>
      </p:grpSpPr>
      <p:pic>
        <p:nvPicPr>
          <p:cNvPr id="5" name="Image 4">
            <a:extLst>
              <a:ext uri="{FF2B5EF4-FFF2-40B4-BE49-F238E27FC236}">
                <a16:creationId xmlns:a16="http://schemas.microsoft.com/office/drawing/2014/main" id="{50F6B84E-5E5F-AC58-1A31-B6BF25271A8E}"/>
              </a:ext>
            </a:extLst>
          </p:cNvPr>
          <p:cNvPicPr>
            <a:picLocks noChangeAspect="1"/>
          </p:cNvPicPr>
          <p:nvPr/>
        </p:nvPicPr>
        <p:blipFill>
          <a:blip r:embed="rId2">
            <a:extLst>
              <a:ext uri="{BEBA8EAE-BF5A-486C-A8C5-ECC9F3942E4B}">
                <a14:imgProps xmlns:a14="http://schemas.microsoft.com/office/drawing/2010/main">
                  <a14:imgLayer r:embed="rId3">
                    <a14:imgEffect>
                      <a14:artisticBlur/>
                    </a14:imgEffect>
                  </a14:imgLayer>
                </a14:imgProps>
              </a:ext>
              <a:ext uri="{28A0092B-C50C-407E-A947-70E740481C1C}">
                <a14:useLocalDpi xmlns:a14="http://schemas.microsoft.com/office/drawing/2010/main" val="0"/>
              </a:ext>
            </a:extLst>
          </a:blip>
          <a:srcRect l="1353" r="1353"/>
          <a:stretch/>
        </p:blipFill>
        <p:spPr>
          <a:xfrm>
            <a:off x="1224456" y="1199626"/>
            <a:ext cx="9743088" cy="4718768"/>
          </a:xfrm>
          <a:prstGeom prst="rect">
            <a:avLst/>
          </a:prstGeom>
          <a:ln>
            <a:solidFill>
              <a:srgbClr val="696C73"/>
            </a:solidFill>
          </a:ln>
        </p:spPr>
      </p:pic>
      <p:sp>
        <p:nvSpPr>
          <p:cNvPr id="12" name="Rectangle : coins arrondis 11">
            <a:extLst>
              <a:ext uri="{FF2B5EF4-FFF2-40B4-BE49-F238E27FC236}">
                <a16:creationId xmlns:a16="http://schemas.microsoft.com/office/drawing/2014/main" id="{71D6C499-2280-52E6-D0D8-B8CBD07E772D}"/>
              </a:ext>
            </a:extLst>
          </p:cNvPr>
          <p:cNvSpPr/>
          <p:nvPr/>
        </p:nvSpPr>
        <p:spPr>
          <a:xfrm>
            <a:off x="2023674" y="3161095"/>
            <a:ext cx="8144649" cy="794529"/>
          </a:xfrm>
          <a:prstGeom prst="roundRect">
            <a:avLst/>
          </a:prstGeom>
          <a:ln>
            <a:solidFill>
              <a:srgbClr val="E8657C"/>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sp>
        <p:nvSpPr>
          <p:cNvPr id="13" name="Titre 1">
            <a:extLst>
              <a:ext uri="{FF2B5EF4-FFF2-40B4-BE49-F238E27FC236}">
                <a16:creationId xmlns:a16="http://schemas.microsoft.com/office/drawing/2014/main" id="{9B33B21E-3CD9-C0CE-2388-F5B69D7C33B2}"/>
              </a:ext>
            </a:extLst>
          </p:cNvPr>
          <p:cNvSpPr txBox="1">
            <a:spLocks/>
          </p:cNvSpPr>
          <p:nvPr/>
        </p:nvSpPr>
        <p:spPr>
          <a:xfrm>
            <a:off x="1974846" y="3299766"/>
            <a:ext cx="8242303" cy="517185"/>
          </a:xfrm>
          <a:prstGeom prst="rect">
            <a:avLst/>
          </a:prstGeom>
        </p:spPr>
        <p:txBody>
          <a:bodyPr spcFirstLastPara="1" vert="horz" wrap="square" lIns="91425" tIns="91425" rIns="91425" bIns="91425" rtlCol="0" anchor="ctr" anchorCtr="0">
            <a:noAutofit/>
          </a:bodyPr>
          <a:lstStyle>
            <a:lvl1pPr algn="l" defTabSz="914400" rtl="0" eaLnBrk="1" latinLnBrk="0" hangingPunct="1">
              <a:lnSpc>
                <a:spcPct val="90000"/>
              </a:lnSpc>
              <a:spcBef>
                <a:spcPct val="0"/>
              </a:spcBef>
              <a:buNone/>
              <a:defRPr sz="2400" kern="1200">
                <a:solidFill>
                  <a:schemeClr val="tx1"/>
                </a:solidFill>
                <a:latin typeface="+mj-lt"/>
                <a:ea typeface="+mj-ea"/>
                <a:cs typeface="+mj-cs"/>
              </a:defRPr>
            </a:lvl1pPr>
          </a:lstStyle>
          <a:p>
            <a:pPr algn="ctr"/>
            <a:r>
              <a:rPr lang="fr-FR" dirty="0"/>
              <a:t>J’ai besoin : nos missions à votre service</a:t>
            </a:r>
          </a:p>
        </p:txBody>
      </p:sp>
    </p:spTree>
    <p:extLst>
      <p:ext uri="{BB962C8B-B14F-4D97-AF65-F5344CB8AC3E}">
        <p14:creationId xmlns:p14="http://schemas.microsoft.com/office/powerpoint/2010/main" val="58688188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8C20FF-36A4-EC28-2AB9-5D1F49346826}"/>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E61B207D-98ED-5B6C-21A0-96C4BDFD9C26}"/>
              </a:ext>
            </a:extLst>
          </p:cNvPr>
          <p:cNvSpPr>
            <a:spLocks noGrp="1"/>
          </p:cNvSpPr>
          <p:nvPr>
            <p:ph type="title"/>
          </p:nvPr>
        </p:nvSpPr>
        <p:spPr>
          <a:xfrm>
            <a:off x="479004" y="348662"/>
            <a:ext cx="10221234" cy="517185"/>
          </a:xfrm>
        </p:spPr>
        <p:txBody>
          <a:bodyPr/>
          <a:lstStyle/>
          <a:p>
            <a:r>
              <a:rPr lang="fr-FR" dirty="0"/>
              <a:t>J’ai besoin : nos missions à votre service</a:t>
            </a:r>
          </a:p>
        </p:txBody>
      </p:sp>
      <p:pic>
        <p:nvPicPr>
          <p:cNvPr id="4" name="Image 3">
            <a:extLst>
              <a:ext uri="{FF2B5EF4-FFF2-40B4-BE49-F238E27FC236}">
                <a16:creationId xmlns:a16="http://schemas.microsoft.com/office/drawing/2014/main" id="{5A12893E-792E-041E-A43C-35FC085C0651}"/>
              </a:ext>
            </a:extLst>
          </p:cNvPr>
          <p:cNvPicPr>
            <a:picLocks noChangeAspect="1"/>
          </p:cNvPicPr>
          <p:nvPr/>
        </p:nvPicPr>
        <p:blipFill>
          <a:blip r:embed="rId2">
            <a:extLst>
              <a:ext uri="{BEBA8EAE-BF5A-486C-A8C5-ECC9F3942E4B}">
                <a14:imgProps xmlns:a14="http://schemas.microsoft.com/office/drawing/2010/main">
                  <a14:imgLayer r:embed="rId3">
                    <a14:imgEffect>
                      <a14:artisticBlur/>
                    </a14:imgEffect>
                  </a14:imgLayer>
                </a14:imgProps>
              </a:ext>
              <a:ext uri="{28A0092B-C50C-407E-A947-70E740481C1C}">
                <a14:useLocalDpi xmlns:a14="http://schemas.microsoft.com/office/drawing/2010/main" val="0"/>
              </a:ext>
            </a:extLst>
          </a:blip>
          <a:stretch>
            <a:fillRect/>
          </a:stretch>
        </p:blipFill>
        <p:spPr>
          <a:xfrm>
            <a:off x="1702989" y="1359300"/>
            <a:ext cx="8786021" cy="4702640"/>
          </a:xfrm>
          <a:prstGeom prst="rect">
            <a:avLst/>
          </a:prstGeom>
          <a:ln>
            <a:solidFill>
              <a:schemeClr val="accent5"/>
            </a:solidFill>
          </a:ln>
        </p:spPr>
      </p:pic>
      <p:sp>
        <p:nvSpPr>
          <p:cNvPr id="3" name="Rectangle : coins arrondis 2">
            <a:extLst>
              <a:ext uri="{FF2B5EF4-FFF2-40B4-BE49-F238E27FC236}">
                <a16:creationId xmlns:a16="http://schemas.microsoft.com/office/drawing/2014/main" id="{2781A1F9-53FB-43B0-C1ED-A5A7F55A094D}"/>
              </a:ext>
            </a:extLst>
          </p:cNvPr>
          <p:cNvSpPr/>
          <p:nvPr/>
        </p:nvSpPr>
        <p:spPr>
          <a:xfrm>
            <a:off x="3000395" y="4384383"/>
            <a:ext cx="3950926" cy="1246931"/>
          </a:xfrm>
          <a:prstGeom prst="roundRect">
            <a:avLst/>
          </a:prstGeom>
          <a:ln>
            <a:solidFill>
              <a:srgbClr val="E8657C"/>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sp>
        <p:nvSpPr>
          <p:cNvPr id="5" name="ZoneTexte 4">
            <a:extLst>
              <a:ext uri="{FF2B5EF4-FFF2-40B4-BE49-F238E27FC236}">
                <a16:creationId xmlns:a16="http://schemas.microsoft.com/office/drawing/2014/main" id="{A1CC5A28-FD4E-7CDE-9A82-D4292FBFCFEA}"/>
              </a:ext>
            </a:extLst>
          </p:cNvPr>
          <p:cNvSpPr txBox="1"/>
          <p:nvPr/>
        </p:nvSpPr>
        <p:spPr>
          <a:xfrm>
            <a:off x="3098287" y="4439037"/>
            <a:ext cx="3853033" cy="1200329"/>
          </a:xfrm>
          <a:prstGeom prst="rect">
            <a:avLst/>
          </a:prstGeom>
          <a:noFill/>
        </p:spPr>
        <p:txBody>
          <a:bodyPr wrap="square" rtlCol="0">
            <a:spAutoFit/>
          </a:bodyPr>
          <a:lstStyle/>
          <a:p>
            <a:r>
              <a:rPr lang="fr-FR" b="1" dirty="0"/>
              <a:t>Besoin d'un accompagnement spécifique ? </a:t>
            </a:r>
            <a:r>
              <a:rPr lang="fr-FR" dirty="0"/>
              <a:t>Retrouvez nos missions selon vos besoins et sollicitez-nous</a:t>
            </a:r>
            <a:endParaRPr lang="fr-FR" dirty="0">
              <a:solidFill>
                <a:schemeClr val="dk1"/>
              </a:solidFill>
              <a:ea typeface="Open Sans"/>
              <a:cs typeface="Open Sans"/>
              <a:sym typeface="Open Sans"/>
            </a:endParaRPr>
          </a:p>
        </p:txBody>
      </p:sp>
      <p:cxnSp>
        <p:nvCxnSpPr>
          <p:cNvPr id="6" name="Connecteur en arc 13">
            <a:extLst>
              <a:ext uri="{FF2B5EF4-FFF2-40B4-BE49-F238E27FC236}">
                <a16:creationId xmlns:a16="http://schemas.microsoft.com/office/drawing/2014/main" id="{775F4162-03D9-E8AA-F159-6AEEA1B28970}"/>
              </a:ext>
            </a:extLst>
          </p:cNvPr>
          <p:cNvCxnSpPr>
            <a:cxnSpLocks/>
            <a:stCxn id="3" idx="0"/>
          </p:cNvCxnSpPr>
          <p:nvPr/>
        </p:nvCxnSpPr>
        <p:spPr>
          <a:xfrm rot="5400000" flipH="1" flipV="1">
            <a:off x="5800449" y="2661460"/>
            <a:ext cx="898332" cy="2547514"/>
          </a:xfrm>
          <a:prstGeom prst="curvedConnector2">
            <a:avLst/>
          </a:prstGeom>
          <a:ln w="38100">
            <a:tailEnd type="triangle"/>
          </a:ln>
        </p:spPr>
        <p:style>
          <a:lnRef idx="1">
            <a:schemeClr val="dk1"/>
          </a:lnRef>
          <a:fillRef idx="0">
            <a:schemeClr val="dk1"/>
          </a:fillRef>
          <a:effectRef idx="0">
            <a:schemeClr val="dk1"/>
          </a:effectRef>
          <a:fontRef idx="minor">
            <a:schemeClr val="tx1"/>
          </a:fontRef>
        </p:style>
      </p:cxnSp>
      <p:pic>
        <p:nvPicPr>
          <p:cNvPr id="7" name="Image 6">
            <a:extLst>
              <a:ext uri="{FF2B5EF4-FFF2-40B4-BE49-F238E27FC236}">
                <a16:creationId xmlns:a16="http://schemas.microsoft.com/office/drawing/2014/main" id="{E030107A-DA7C-DBCE-A607-D7D1F337AEF1}"/>
              </a:ext>
            </a:extLst>
          </p:cNvPr>
          <p:cNvPicPr>
            <a:picLocks noChangeAspect="1"/>
          </p:cNvPicPr>
          <p:nvPr/>
        </p:nvPicPr>
        <p:blipFill>
          <a:blip r:embed="rId4">
            <a:extLst>
              <a:ext uri="{28A0092B-C50C-407E-A947-70E740481C1C}">
                <a14:useLocalDpi xmlns:a14="http://schemas.microsoft.com/office/drawing/2010/main" val="0"/>
              </a:ext>
            </a:extLst>
          </a:blip>
          <a:srcRect l="66246" t="21719" b="31058"/>
          <a:stretch>
            <a:fillRect/>
          </a:stretch>
        </p:blipFill>
        <p:spPr>
          <a:xfrm>
            <a:off x="7523373" y="2380700"/>
            <a:ext cx="2965636" cy="2220685"/>
          </a:xfrm>
          <a:prstGeom prst="rect">
            <a:avLst/>
          </a:prstGeom>
          <a:ln>
            <a:solidFill>
              <a:schemeClr val="accent5"/>
            </a:solidFill>
          </a:ln>
        </p:spPr>
      </p:pic>
      <p:sp>
        <p:nvSpPr>
          <p:cNvPr id="10" name="ZoneTexte 9">
            <a:extLst>
              <a:ext uri="{FF2B5EF4-FFF2-40B4-BE49-F238E27FC236}">
                <a16:creationId xmlns:a16="http://schemas.microsoft.com/office/drawing/2014/main" id="{A20420B6-7749-C431-BC52-7CAC2634C998}"/>
              </a:ext>
            </a:extLst>
          </p:cNvPr>
          <p:cNvSpPr txBox="1"/>
          <p:nvPr/>
        </p:nvSpPr>
        <p:spPr>
          <a:xfrm>
            <a:off x="1702989" y="6223702"/>
            <a:ext cx="8786021" cy="307777"/>
          </a:xfrm>
          <a:prstGeom prst="rect">
            <a:avLst/>
          </a:prstGeom>
          <a:noFill/>
        </p:spPr>
        <p:txBody>
          <a:bodyPr wrap="square">
            <a:spAutoFit/>
          </a:bodyPr>
          <a:lstStyle/>
          <a:p>
            <a:pPr algn="ctr"/>
            <a:r>
              <a:rPr lang="fr-FR" sz="1400" i="1" dirty="0"/>
              <a:t>Nous répondons à vos demandes, mais nous veillons aussi à ce que vous n'oubliiez pas vos obligations</a:t>
            </a:r>
          </a:p>
        </p:txBody>
      </p:sp>
    </p:spTree>
    <p:extLst>
      <p:ext uri="{BB962C8B-B14F-4D97-AF65-F5344CB8AC3E}">
        <p14:creationId xmlns:p14="http://schemas.microsoft.com/office/powerpoint/2010/main" val="426613751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7869D2-AE1C-0598-E6E3-79BF518E3113}"/>
            </a:ext>
          </a:extLst>
        </p:cNvPr>
        <p:cNvGrpSpPr/>
        <p:nvPr/>
      </p:nvGrpSpPr>
      <p:grpSpPr>
        <a:xfrm>
          <a:off x="0" y="0"/>
          <a:ext cx="0" cy="0"/>
          <a:chOff x="0" y="0"/>
          <a:chExt cx="0" cy="0"/>
        </a:xfrm>
      </p:grpSpPr>
      <p:pic>
        <p:nvPicPr>
          <p:cNvPr id="5" name="Image 4">
            <a:extLst>
              <a:ext uri="{FF2B5EF4-FFF2-40B4-BE49-F238E27FC236}">
                <a16:creationId xmlns:a16="http://schemas.microsoft.com/office/drawing/2014/main" id="{B971D22C-2822-5330-23CB-844BBDE474EC}"/>
              </a:ext>
            </a:extLst>
          </p:cNvPr>
          <p:cNvPicPr>
            <a:picLocks noChangeAspect="1"/>
          </p:cNvPicPr>
          <p:nvPr/>
        </p:nvPicPr>
        <p:blipFill>
          <a:blip r:embed="rId2">
            <a:extLst>
              <a:ext uri="{BEBA8EAE-BF5A-486C-A8C5-ECC9F3942E4B}">
                <a14:imgProps xmlns:a14="http://schemas.microsoft.com/office/drawing/2010/main">
                  <a14:imgLayer r:embed="rId3">
                    <a14:imgEffect>
                      <a14:artisticBlur/>
                    </a14:imgEffect>
                  </a14:imgLayer>
                </a14:imgProps>
              </a:ext>
              <a:ext uri="{28A0092B-C50C-407E-A947-70E740481C1C}">
                <a14:useLocalDpi xmlns:a14="http://schemas.microsoft.com/office/drawing/2010/main" val="0"/>
              </a:ext>
            </a:extLst>
          </a:blip>
          <a:srcRect l="866" r="866"/>
          <a:stretch/>
        </p:blipFill>
        <p:spPr>
          <a:xfrm>
            <a:off x="1414094" y="1381991"/>
            <a:ext cx="9363811" cy="4490069"/>
          </a:xfrm>
          <a:prstGeom prst="rect">
            <a:avLst/>
          </a:prstGeom>
          <a:ln>
            <a:solidFill>
              <a:srgbClr val="696C73"/>
            </a:solidFill>
          </a:ln>
        </p:spPr>
      </p:pic>
      <p:grpSp>
        <p:nvGrpSpPr>
          <p:cNvPr id="2" name="Groupe 1">
            <a:extLst>
              <a:ext uri="{FF2B5EF4-FFF2-40B4-BE49-F238E27FC236}">
                <a16:creationId xmlns:a16="http://schemas.microsoft.com/office/drawing/2014/main" id="{622F857C-62C2-C6FA-F5FC-CAA0E226F144}"/>
              </a:ext>
            </a:extLst>
          </p:cNvPr>
          <p:cNvGrpSpPr/>
          <p:nvPr/>
        </p:nvGrpSpPr>
        <p:grpSpPr>
          <a:xfrm>
            <a:off x="2156604" y="2961341"/>
            <a:ext cx="7970807" cy="794529"/>
            <a:chOff x="1519924" y="3299768"/>
            <a:chExt cx="7970807" cy="794529"/>
          </a:xfrm>
        </p:grpSpPr>
        <p:sp>
          <p:nvSpPr>
            <p:cNvPr id="12" name="Rectangle : coins arrondis 11">
              <a:extLst>
                <a:ext uri="{FF2B5EF4-FFF2-40B4-BE49-F238E27FC236}">
                  <a16:creationId xmlns:a16="http://schemas.microsoft.com/office/drawing/2014/main" id="{AA973A0C-9FE8-F902-BAA6-9808357078A6}"/>
                </a:ext>
              </a:extLst>
            </p:cNvPr>
            <p:cNvSpPr/>
            <p:nvPr/>
          </p:nvSpPr>
          <p:spPr>
            <a:xfrm>
              <a:off x="1519924" y="3299768"/>
              <a:ext cx="7970807" cy="794529"/>
            </a:xfrm>
            <a:prstGeom prst="roundRect">
              <a:avLst/>
            </a:prstGeom>
            <a:ln>
              <a:solidFill>
                <a:srgbClr val="E8657C"/>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sp>
          <p:nvSpPr>
            <p:cNvPr id="13" name="Titre 1">
              <a:extLst>
                <a:ext uri="{FF2B5EF4-FFF2-40B4-BE49-F238E27FC236}">
                  <a16:creationId xmlns:a16="http://schemas.microsoft.com/office/drawing/2014/main" id="{914E2DBA-CA8B-0679-8DB6-32EC27AB73D6}"/>
                </a:ext>
              </a:extLst>
            </p:cNvPr>
            <p:cNvSpPr txBox="1">
              <a:spLocks/>
            </p:cNvSpPr>
            <p:nvPr/>
          </p:nvSpPr>
          <p:spPr>
            <a:xfrm>
              <a:off x="1674054" y="3438439"/>
              <a:ext cx="7570529" cy="517185"/>
            </a:xfrm>
            <a:prstGeom prst="rect">
              <a:avLst/>
            </a:prstGeom>
          </p:spPr>
          <p:txBody>
            <a:bodyPr spcFirstLastPara="1" vert="horz" wrap="square" lIns="91425" tIns="91425" rIns="91425" bIns="91425" rtlCol="0" anchor="ctr" anchorCtr="0">
              <a:noAutofit/>
            </a:bodyPr>
            <a:lstStyle>
              <a:lvl1pPr algn="l" defTabSz="914400" rtl="0" eaLnBrk="1" latinLnBrk="0" hangingPunct="1">
                <a:lnSpc>
                  <a:spcPct val="90000"/>
                </a:lnSpc>
                <a:spcBef>
                  <a:spcPct val="0"/>
                </a:spcBef>
                <a:buNone/>
                <a:defRPr sz="2400" kern="1200">
                  <a:solidFill>
                    <a:schemeClr val="tx1"/>
                  </a:solidFill>
                  <a:latin typeface="+mj-lt"/>
                  <a:ea typeface="+mj-ea"/>
                  <a:cs typeface="+mj-cs"/>
                </a:defRPr>
              </a:lvl1pPr>
            </a:lstStyle>
            <a:p>
              <a:pPr algn="ctr"/>
              <a:r>
                <a:rPr lang="fr-FR" dirty="0"/>
                <a:t>Mes échéances importantes</a:t>
              </a:r>
            </a:p>
          </p:txBody>
        </p:sp>
      </p:grpSp>
      <p:grpSp>
        <p:nvGrpSpPr>
          <p:cNvPr id="3" name="Groupe 2">
            <a:extLst>
              <a:ext uri="{FF2B5EF4-FFF2-40B4-BE49-F238E27FC236}">
                <a16:creationId xmlns:a16="http://schemas.microsoft.com/office/drawing/2014/main" id="{76D36E87-AF8D-C7DD-07BE-B20C2A9C23B0}"/>
              </a:ext>
            </a:extLst>
          </p:cNvPr>
          <p:cNvGrpSpPr/>
          <p:nvPr/>
        </p:nvGrpSpPr>
        <p:grpSpPr>
          <a:xfrm>
            <a:off x="2156604" y="4014258"/>
            <a:ext cx="7970807" cy="1286008"/>
            <a:chOff x="2159400" y="3641219"/>
            <a:chExt cx="7970807" cy="1736786"/>
          </a:xfrm>
        </p:grpSpPr>
        <p:sp>
          <p:nvSpPr>
            <p:cNvPr id="4" name="Rectangle : coins arrondis 3">
              <a:extLst>
                <a:ext uri="{FF2B5EF4-FFF2-40B4-BE49-F238E27FC236}">
                  <a16:creationId xmlns:a16="http://schemas.microsoft.com/office/drawing/2014/main" id="{87182608-0E44-84A1-01B3-BD6878F341B0}"/>
                </a:ext>
              </a:extLst>
            </p:cNvPr>
            <p:cNvSpPr/>
            <p:nvPr/>
          </p:nvSpPr>
          <p:spPr>
            <a:xfrm>
              <a:off x="2159400" y="3641219"/>
              <a:ext cx="7970807" cy="1736786"/>
            </a:xfrm>
            <a:prstGeom prst="roundRect">
              <a:avLst/>
            </a:prstGeom>
            <a:solidFill>
              <a:schemeClr val="lt1"/>
            </a:solidFill>
            <a:ln>
              <a:solidFill>
                <a:srgbClr val="E8657C"/>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fr-FR" dirty="0"/>
            </a:p>
          </p:txBody>
        </p:sp>
        <p:sp>
          <p:nvSpPr>
            <p:cNvPr id="6" name="ZoneTexte 5">
              <a:extLst>
                <a:ext uri="{FF2B5EF4-FFF2-40B4-BE49-F238E27FC236}">
                  <a16:creationId xmlns:a16="http://schemas.microsoft.com/office/drawing/2014/main" id="{A759F4BD-515A-D2F2-9FFA-040A4CEEBDB6}"/>
                </a:ext>
              </a:extLst>
            </p:cNvPr>
            <p:cNvSpPr txBox="1"/>
            <p:nvPr/>
          </p:nvSpPr>
          <p:spPr>
            <a:xfrm>
              <a:off x="2373187" y="3828499"/>
              <a:ext cx="7570529" cy="1267763"/>
            </a:xfrm>
            <a:prstGeom prst="rect">
              <a:avLst/>
            </a:prstGeom>
            <a:noFill/>
          </p:spPr>
          <p:txBody>
            <a:bodyPr wrap="square">
              <a:spAutoFit/>
            </a:bodyPr>
            <a:lstStyle/>
            <a:p>
              <a:r>
                <a:rPr lang="fr-FR" b="1" dirty="0"/>
                <a:t>Ne manquez aucune échéance</a:t>
              </a:r>
            </a:p>
            <a:p>
              <a:pPr>
                <a:spcBef>
                  <a:spcPts val="600"/>
                </a:spcBef>
              </a:pPr>
              <a:r>
                <a:rPr lang="fr-FR" sz="1600" dirty="0"/>
                <a:t>Nous programmons pour vous des rappels automatiques pour vos dates clés. Recevez une alerte par e-mail et sur votre accueil pour ne jamais rien oublier.</a:t>
              </a:r>
            </a:p>
          </p:txBody>
        </p:sp>
      </p:grpSp>
    </p:spTree>
    <p:extLst>
      <p:ext uri="{BB962C8B-B14F-4D97-AF65-F5344CB8AC3E}">
        <p14:creationId xmlns:p14="http://schemas.microsoft.com/office/powerpoint/2010/main" val="245686564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500D59-3671-C744-5767-9CF64CF54AED}"/>
            </a:ext>
          </a:extLst>
        </p:cNvPr>
        <p:cNvGrpSpPr/>
        <p:nvPr/>
      </p:nvGrpSpPr>
      <p:grpSpPr>
        <a:xfrm>
          <a:off x="0" y="0"/>
          <a:ext cx="0" cy="0"/>
          <a:chOff x="0" y="0"/>
          <a:chExt cx="0" cy="0"/>
        </a:xfrm>
      </p:grpSpPr>
      <p:pic>
        <p:nvPicPr>
          <p:cNvPr id="5" name="Image 4">
            <a:extLst>
              <a:ext uri="{FF2B5EF4-FFF2-40B4-BE49-F238E27FC236}">
                <a16:creationId xmlns:a16="http://schemas.microsoft.com/office/drawing/2014/main" id="{7BBAA4A8-DE4A-A26D-67EB-44F314F490FB}"/>
              </a:ext>
            </a:extLst>
          </p:cNvPr>
          <p:cNvPicPr>
            <a:picLocks noChangeAspect="1"/>
          </p:cNvPicPr>
          <p:nvPr/>
        </p:nvPicPr>
        <p:blipFill>
          <a:blip r:embed="rId2">
            <a:extLst>
              <a:ext uri="{BEBA8EAE-BF5A-486C-A8C5-ECC9F3942E4B}">
                <a14:imgProps xmlns:a14="http://schemas.microsoft.com/office/drawing/2010/main">
                  <a14:imgLayer r:embed="rId3">
                    <a14:imgEffect>
                      <a14:artisticBlur/>
                    </a14:imgEffect>
                  </a14:imgLayer>
                </a14:imgProps>
              </a:ext>
              <a:ext uri="{28A0092B-C50C-407E-A947-70E740481C1C}">
                <a14:useLocalDpi xmlns:a14="http://schemas.microsoft.com/office/drawing/2010/main" val="0"/>
              </a:ext>
            </a:extLst>
          </a:blip>
          <a:srcRect b="13991"/>
          <a:stretch>
            <a:fillRect/>
          </a:stretch>
        </p:blipFill>
        <p:spPr>
          <a:xfrm>
            <a:off x="901066" y="1476711"/>
            <a:ext cx="9363811" cy="4314326"/>
          </a:xfrm>
          <a:prstGeom prst="rect">
            <a:avLst/>
          </a:prstGeom>
          <a:ln>
            <a:solidFill>
              <a:srgbClr val="696C73"/>
            </a:solidFill>
          </a:ln>
        </p:spPr>
      </p:pic>
      <p:pic>
        <p:nvPicPr>
          <p:cNvPr id="12" name="Image 11">
            <a:extLst>
              <a:ext uri="{FF2B5EF4-FFF2-40B4-BE49-F238E27FC236}">
                <a16:creationId xmlns:a16="http://schemas.microsoft.com/office/drawing/2014/main" id="{F695D4B6-74C1-B82F-1911-56B418CDA162}"/>
              </a:ext>
            </a:extLst>
          </p:cNvPr>
          <p:cNvPicPr>
            <a:picLocks noChangeAspect="1"/>
          </p:cNvPicPr>
          <p:nvPr/>
        </p:nvPicPr>
        <p:blipFill>
          <a:blip r:embed="rId4">
            <a:extLst>
              <a:ext uri="{28A0092B-C50C-407E-A947-70E740481C1C}">
                <a14:useLocalDpi xmlns:a14="http://schemas.microsoft.com/office/drawing/2010/main" val="0"/>
              </a:ext>
            </a:extLst>
          </a:blip>
          <a:srcRect l="2396" t="42564" r="66943" b="38489"/>
          <a:stretch>
            <a:fillRect/>
          </a:stretch>
        </p:blipFill>
        <p:spPr>
          <a:xfrm>
            <a:off x="1140542" y="3611746"/>
            <a:ext cx="2871020" cy="950422"/>
          </a:xfrm>
          <a:prstGeom prst="rect">
            <a:avLst/>
          </a:prstGeom>
          <a:ln w="12700">
            <a:solidFill>
              <a:srgbClr val="696C73"/>
            </a:solidFill>
          </a:ln>
        </p:spPr>
      </p:pic>
      <p:sp>
        <p:nvSpPr>
          <p:cNvPr id="2" name="Titre 1">
            <a:extLst>
              <a:ext uri="{FF2B5EF4-FFF2-40B4-BE49-F238E27FC236}">
                <a16:creationId xmlns:a16="http://schemas.microsoft.com/office/drawing/2014/main" id="{540ADEBF-6705-E70A-2BC3-D5E4B4BB2F76}"/>
              </a:ext>
            </a:extLst>
          </p:cNvPr>
          <p:cNvSpPr>
            <a:spLocks noGrp="1"/>
          </p:cNvSpPr>
          <p:nvPr>
            <p:ph type="title"/>
          </p:nvPr>
        </p:nvSpPr>
        <p:spPr>
          <a:xfrm>
            <a:off x="479004" y="348662"/>
            <a:ext cx="8664996" cy="517185"/>
          </a:xfrm>
        </p:spPr>
        <p:txBody>
          <a:bodyPr/>
          <a:lstStyle/>
          <a:p>
            <a:r>
              <a:rPr lang="fr-FR" dirty="0"/>
              <a:t>Mes échéances importantes</a:t>
            </a:r>
          </a:p>
        </p:txBody>
      </p:sp>
      <p:sp>
        <p:nvSpPr>
          <p:cNvPr id="3" name="Rectangle : coins arrondis 2">
            <a:extLst>
              <a:ext uri="{FF2B5EF4-FFF2-40B4-BE49-F238E27FC236}">
                <a16:creationId xmlns:a16="http://schemas.microsoft.com/office/drawing/2014/main" id="{58487589-6A8D-28B3-34B6-DFD5D2AF6A60}"/>
              </a:ext>
            </a:extLst>
          </p:cNvPr>
          <p:cNvSpPr/>
          <p:nvPr/>
        </p:nvSpPr>
        <p:spPr>
          <a:xfrm>
            <a:off x="4705181" y="4006301"/>
            <a:ext cx="2936546" cy="794529"/>
          </a:xfrm>
          <a:prstGeom prst="roundRect">
            <a:avLst/>
          </a:prstGeom>
          <a:ln>
            <a:solidFill>
              <a:srgbClr val="E8657C"/>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sp>
        <p:nvSpPr>
          <p:cNvPr id="4" name="ZoneTexte 3">
            <a:extLst>
              <a:ext uri="{FF2B5EF4-FFF2-40B4-BE49-F238E27FC236}">
                <a16:creationId xmlns:a16="http://schemas.microsoft.com/office/drawing/2014/main" id="{EA65F607-6D15-AE43-EB9F-35A19C989733}"/>
              </a:ext>
            </a:extLst>
          </p:cNvPr>
          <p:cNvSpPr txBox="1"/>
          <p:nvPr/>
        </p:nvSpPr>
        <p:spPr>
          <a:xfrm>
            <a:off x="4879131" y="4192836"/>
            <a:ext cx="2936545" cy="369332"/>
          </a:xfrm>
          <a:prstGeom prst="rect">
            <a:avLst/>
          </a:prstGeom>
          <a:noFill/>
        </p:spPr>
        <p:txBody>
          <a:bodyPr wrap="square" rtlCol="0">
            <a:spAutoFit/>
          </a:bodyPr>
          <a:lstStyle/>
          <a:p>
            <a:r>
              <a:rPr lang="fr-FR" b="1" dirty="0"/>
              <a:t>Consultez vos rappels</a:t>
            </a:r>
            <a:endParaRPr lang="fr-FR" dirty="0"/>
          </a:p>
        </p:txBody>
      </p:sp>
      <p:cxnSp>
        <p:nvCxnSpPr>
          <p:cNvPr id="6" name="Connecteur en arc 13">
            <a:extLst>
              <a:ext uri="{FF2B5EF4-FFF2-40B4-BE49-F238E27FC236}">
                <a16:creationId xmlns:a16="http://schemas.microsoft.com/office/drawing/2014/main" id="{4E698B71-AD54-DA7A-C26C-B8CB529AFB73}"/>
              </a:ext>
            </a:extLst>
          </p:cNvPr>
          <p:cNvCxnSpPr>
            <a:cxnSpLocks/>
            <a:stCxn id="3" idx="1"/>
            <a:endCxn id="12" idx="3"/>
          </p:cNvCxnSpPr>
          <p:nvPr/>
        </p:nvCxnSpPr>
        <p:spPr>
          <a:xfrm rot="10800000">
            <a:off x="4011563" y="4086958"/>
            <a:ext cx="693619" cy="316609"/>
          </a:xfrm>
          <a:prstGeom prst="curvedConnector3">
            <a:avLst>
              <a:gd name="adj1" fmla="val 50000"/>
            </a:avLst>
          </a:prstGeom>
          <a:ln w="38100">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67911183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gradFill>
          <a:gsLst>
            <a:gs pos="0">
              <a:srgbClr val="E8657C"/>
            </a:gs>
            <a:gs pos="100000">
              <a:srgbClr val="FF0000"/>
            </a:gs>
          </a:gsLst>
          <a:lin ang="5400000" scaled="1"/>
        </a:gradFill>
        <a:effectLst/>
      </p:bgPr>
    </p:bg>
    <p:spTree>
      <p:nvGrpSpPr>
        <p:cNvPr id="1" name="">
          <a:extLst>
            <a:ext uri="{FF2B5EF4-FFF2-40B4-BE49-F238E27FC236}">
              <a16:creationId xmlns:a16="http://schemas.microsoft.com/office/drawing/2014/main" id="{F5FD7842-76DC-78FD-99B4-4C76E21934E7}"/>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3837C68B-EDF0-2BDA-7BA5-1C40641FBB5D}"/>
              </a:ext>
            </a:extLst>
          </p:cNvPr>
          <p:cNvSpPr>
            <a:spLocks noGrp="1"/>
          </p:cNvSpPr>
          <p:nvPr>
            <p:ph type="title"/>
          </p:nvPr>
        </p:nvSpPr>
        <p:spPr>
          <a:xfrm>
            <a:off x="479004" y="348662"/>
            <a:ext cx="8664996" cy="517185"/>
          </a:xfrm>
        </p:spPr>
        <p:txBody>
          <a:bodyPr/>
          <a:lstStyle/>
          <a:p>
            <a:r>
              <a:rPr lang="fr-FR" dirty="0"/>
              <a:t>Mes échéances importantes</a:t>
            </a:r>
          </a:p>
        </p:txBody>
      </p:sp>
      <p:pic>
        <p:nvPicPr>
          <p:cNvPr id="5" name="Image 4">
            <a:extLst>
              <a:ext uri="{FF2B5EF4-FFF2-40B4-BE49-F238E27FC236}">
                <a16:creationId xmlns:a16="http://schemas.microsoft.com/office/drawing/2014/main" id="{EC862C99-D079-2BF8-B5A0-0787D6CFE0A7}"/>
              </a:ext>
            </a:extLst>
          </p:cNvPr>
          <p:cNvPicPr>
            <a:picLocks noChangeAspect="1"/>
          </p:cNvPicPr>
          <p:nvPr/>
        </p:nvPicPr>
        <p:blipFill>
          <a:blip r:embed="rId3">
            <a:extLst>
              <a:ext uri="{BEBA8EAE-BF5A-486C-A8C5-ECC9F3942E4B}">
                <a14:imgProps xmlns:a14="http://schemas.microsoft.com/office/drawing/2010/main">
                  <a14:imgLayer r:embed="rId4">
                    <a14:imgEffect>
                      <a14:artisticBlur/>
                    </a14:imgEffect>
                  </a14:imgLayer>
                </a14:imgProps>
              </a:ext>
              <a:ext uri="{28A0092B-C50C-407E-A947-70E740481C1C}">
                <a14:useLocalDpi xmlns:a14="http://schemas.microsoft.com/office/drawing/2010/main" val="0"/>
              </a:ext>
            </a:extLst>
          </a:blip>
          <a:srcRect b="13991"/>
          <a:stretch>
            <a:fillRect/>
          </a:stretch>
        </p:blipFill>
        <p:spPr>
          <a:xfrm>
            <a:off x="901066" y="1329227"/>
            <a:ext cx="10389867" cy="4787076"/>
          </a:xfrm>
          <a:prstGeom prst="rect">
            <a:avLst/>
          </a:prstGeom>
          <a:ln>
            <a:solidFill>
              <a:srgbClr val="696C73"/>
            </a:solidFill>
          </a:ln>
        </p:spPr>
      </p:pic>
      <p:pic>
        <p:nvPicPr>
          <p:cNvPr id="8" name="Image 7" descr="Une image contenant texte, capture d’écran, nombre, logiciel&#10;&#10;Le contenu généré par l’IA peut être incorrect.">
            <a:extLst>
              <a:ext uri="{FF2B5EF4-FFF2-40B4-BE49-F238E27FC236}">
                <a16:creationId xmlns:a16="http://schemas.microsoft.com/office/drawing/2014/main" id="{A9F6E9FD-593E-DE3F-147B-531E5066793F}"/>
              </a:ext>
            </a:extLst>
          </p:cNvPr>
          <p:cNvPicPr>
            <a:picLocks noChangeAspect="1"/>
          </p:cNvPicPr>
          <p:nvPr/>
        </p:nvPicPr>
        <p:blipFill>
          <a:blip r:embed="rId5"/>
          <a:stretch>
            <a:fillRect/>
          </a:stretch>
        </p:blipFill>
        <p:spPr>
          <a:xfrm>
            <a:off x="3399547" y="2165741"/>
            <a:ext cx="5392904" cy="2904341"/>
          </a:xfrm>
          <a:prstGeom prst="rect">
            <a:avLst/>
          </a:prstGeom>
          <a:ln w="38100" cap="sq">
            <a:solidFill>
              <a:schemeClr val="accent5"/>
            </a:solidFill>
            <a:prstDash val="solid"/>
            <a:miter lim="800000"/>
          </a:ln>
          <a:effectLst>
            <a:outerShdw blurRad="50800" dist="38100" dir="2700000" algn="tl" rotWithShape="0">
              <a:srgbClr val="000000">
                <a:alpha val="43000"/>
              </a:srgbClr>
            </a:outerShdw>
          </a:effectLst>
        </p:spPr>
        <p:style>
          <a:lnRef idx="2">
            <a:schemeClr val="accent1"/>
          </a:lnRef>
          <a:fillRef idx="1">
            <a:schemeClr val="lt1"/>
          </a:fillRef>
          <a:effectRef idx="0">
            <a:schemeClr val="accent1"/>
          </a:effectRef>
          <a:fontRef idx="minor">
            <a:schemeClr val="dk1"/>
          </a:fontRef>
        </p:style>
      </p:pic>
      <p:sp>
        <p:nvSpPr>
          <p:cNvPr id="4" name="ZoneTexte 3">
            <a:extLst>
              <a:ext uri="{FF2B5EF4-FFF2-40B4-BE49-F238E27FC236}">
                <a16:creationId xmlns:a16="http://schemas.microsoft.com/office/drawing/2014/main" id="{D85301EC-EB71-11B8-9466-B28BBF6EB1FC}"/>
              </a:ext>
            </a:extLst>
          </p:cNvPr>
          <p:cNvSpPr txBox="1"/>
          <p:nvPr/>
        </p:nvSpPr>
        <p:spPr>
          <a:xfrm>
            <a:off x="901066" y="6237575"/>
            <a:ext cx="10389867" cy="307777"/>
          </a:xfrm>
          <a:prstGeom prst="rect">
            <a:avLst/>
          </a:prstGeom>
          <a:noFill/>
        </p:spPr>
        <p:txBody>
          <a:bodyPr wrap="square">
            <a:spAutoFit/>
          </a:bodyPr>
          <a:lstStyle/>
          <a:p>
            <a:pPr algn="ctr"/>
            <a:r>
              <a:rPr lang="fr-FR" sz="1400" i="1" dirty="0"/>
              <a:t>Et pour finir, profitez de votre connexion pour jeter un œil aux informations essentielles</a:t>
            </a:r>
          </a:p>
        </p:txBody>
      </p:sp>
      <p:sp>
        <p:nvSpPr>
          <p:cNvPr id="6" name="ZoneTexte 5">
            <a:extLst>
              <a:ext uri="{FF2B5EF4-FFF2-40B4-BE49-F238E27FC236}">
                <a16:creationId xmlns:a16="http://schemas.microsoft.com/office/drawing/2014/main" id="{E7870711-542E-6100-1830-092987118C2A}"/>
              </a:ext>
            </a:extLst>
          </p:cNvPr>
          <p:cNvSpPr txBox="1"/>
          <p:nvPr/>
        </p:nvSpPr>
        <p:spPr>
          <a:xfrm>
            <a:off x="405383" y="5456508"/>
            <a:ext cx="4865648" cy="646331"/>
          </a:xfrm>
          <a:prstGeom prst="rect">
            <a:avLst/>
          </a:prstGeom>
          <a:noFill/>
        </p:spPr>
        <p:txBody>
          <a:bodyPr wrap="square" rtlCol="0">
            <a:spAutoFit/>
          </a:bodyPr>
          <a:lstStyle/>
          <a:p>
            <a:r>
              <a:rPr lang="fr-FR" b="1" dirty="0"/>
              <a:t>Consultez </a:t>
            </a:r>
            <a:r>
              <a:rPr lang="fr-FR" dirty="0"/>
              <a:t>le contenu du Rappel de vos échéances importantes.</a:t>
            </a:r>
          </a:p>
        </p:txBody>
      </p:sp>
      <p:grpSp>
        <p:nvGrpSpPr>
          <p:cNvPr id="7" name="Groupe 6">
            <a:extLst>
              <a:ext uri="{FF2B5EF4-FFF2-40B4-BE49-F238E27FC236}">
                <a16:creationId xmlns:a16="http://schemas.microsoft.com/office/drawing/2014/main" id="{31489E2B-EE60-3374-BB4A-646F6D14F66E}"/>
              </a:ext>
            </a:extLst>
          </p:cNvPr>
          <p:cNvGrpSpPr/>
          <p:nvPr/>
        </p:nvGrpSpPr>
        <p:grpSpPr>
          <a:xfrm>
            <a:off x="259922" y="5382410"/>
            <a:ext cx="5156570" cy="794529"/>
            <a:chOff x="939430" y="5622799"/>
            <a:chExt cx="5156570" cy="794529"/>
          </a:xfrm>
        </p:grpSpPr>
        <p:sp>
          <p:nvSpPr>
            <p:cNvPr id="9" name="Rectangle : coins arrondis 8">
              <a:extLst>
                <a:ext uri="{FF2B5EF4-FFF2-40B4-BE49-F238E27FC236}">
                  <a16:creationId xmlns:a16="http://schemas.microsoft.com/office/drawing/2014/main" id="{BBDA0C13-4521-AC90-5E3A-CBA7F35911F3}"/>
                </a:ext>
              </a:extLst>
            </p:cNvPr>
            <p:cNvSpPr/>
            <p:nvPr/>
          </p:nvSpPr>
          <p:spPr>
            <a:xfrm>
              <a:off x="939430" y="5622799"/>
              <a:ext cx="5156570" cy="794529"/>
            </a:xfrm>
            <a:prstGeom prst="roundRect">
              <a:avLst/>
            </a:prstGeom>
            <a:ln>
              <a:solidFill>
                <a:srgbClr val="E8657C"/>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sp>
          <p:nvSpPr>
            <p:cNvPr id="10" name="ZoneTexte 9">
              <a:extLst>
                <a:ext uri="{FF2B5EF4-FFF2-40B4-BE49-F238E27FC236}">
                  <a16:creationId xmlns:a16="http://schemas.microsoft.com/office/drawing/2014/main" id="{E8155FF1-C926-4673-9CD7-E1E57588E3C9}"/>
                </a:ext>
              </a:extLst>
            </p:cNvPr>
            <p:cNvSpPr txBox="1"/>
            <p:nvPr/>
          </p:nvSpPr>
          <p:spPr>
            <a:xfrm>
              <a:off x="1084891" y="5696897"/>
              <a:ext cx="4865648" cy="646331"/>
            </a:xfrm>
            <a:prstGeom prst="rect">
              <a:avLst/>
            </a:prstGeom>
            <a:noFill/>
            <a:ln>
              <a:noFill/>
            </a:ln>
          </p:spPr>
          <p:txBody>
            <a:bodyPr wrap="square" rtlCol="0">
              <a:spAutoFit/>
            </a:bodyPr>
            <a:lstStyle/>
            <a:p>
              <a:r>
                <a:rPr lang="fr-FR" b="1" dirty="0"/>
                <a:t>Consultez </a:t>
              </a:r>
              <a:r>
                <a:rPr lang="fr-FR" dirty="0"/>
                <a:t>le contenu du Rappel de vos échéances importantes.</a:t>
              </a:r>
            </a:p>
          </p:txBody>
        </p:sp>
      </p:grpSp>
    </p:spTree>
    <p:extLst>
      <p:ext uri="{BB962C8B-B14F-4D97-AF65-F5344CB8AC3E}">
        <p14:creationId xmlns:p14="http://schemas.microsoft.com/office/powerpoint/2010/main" val="1524975315"/>
      </p:ext>
    </p:extLst>
  </p:cSld>
  <p:clrMapOvr>
    <a:overrideClrMapping bg1="lt1" tx1="dk1" bg2="lt2" tx2="dk2" accent1="accent1" accent2="accent2" accent3="accent3" accent4="accent4" accent5="accent5" accent6="accent6" hlink="hlink" folHlink="folHlink"/>
  </p:clrMapOvr>
</p:sld>
</file>

<file path=ppt/slides/slide46.xml><?xml version="1.0" encoding="utf-8"?>
<p:sld xmlns:a="http://schemas.openxmlformats.org/drawingml/2006/main" xmlns:r="http://schemas.openxmlformats.org/officeDocument/2006/relationships" xmlns:p="http://schemas.openxmlformats.org/presentationml/2006/main">
  <p:cSld>
    <p:bg>
      <p:bgPr>
        <a:gradFill>
          <a:gsLst>
            <a:gs pos="0">
              <a:srgbClr val="E8657C"/>
            </a:gs>
            <a:gs pos="100000">
              <a:srgbClr val="FF0000"/>
            </a:gs>
          </a:gsLst>
          <a:lin ang="5400000" scaled="1"/>
        </a:gradFill>
        <a:effectLst/>
      </p:bgPr>
    </p:bg>
    <p:spTree>
      <p:nvGrpSpPr>
        <p:cNvPr id="1" name="">
          <a:extLst>
            <a:ext uri="{FF2B5EF4-FFF2-40B4-BE49-F238E27FC236}">
              <a16:creationId xmlns:a16="http://schemas.microsoft.com/office/drawing/2014/main" id="{54CD12EA-4B96-592B-BB3F-B1358FA93990}"/>
            </a:ext>
          </a:extLst>
        </p:cNvPr>
        <p:cNvGrpSpPr/>
        <p:nvPr/>
      </p:nvGrpSpPr>
      <p:grpSpPr>
        <a:xfrm>
          <a:off x="0" y="0"/>
          <a:ext cx="0" cy="0"/>
          <a:chOff x="0" y="0"/>
          <a:chExt cx="0" cy="0"/>
        </a:xfrm>
      </p:grpSpPr>
      <p:pic>
        <p:nvPicPr>
          <p:cNvPr id="5" name="Image 4">
            <a:extLst>
              <a:ext uri="{FF2B5EF4-FFF2-40B4-BE49-F238E27FC236}">
                <a16:creationId xmlns:a16="http://schemas.microsoft.com/office/drawing/2014/main" id="{69EA84B8-AEEE-674F-C7A8-6D51F70340E8}"/>
              </a:ext>
            </a:extLst>
          </p:cNvPr>
          <p:cNvPicPr>
            <a:picLocks noChangeAspect="1"/>
          </p:cNvPicPr>
          <p:nvPr/>
        </p:nvPicPr>
        <p:blipFill>
          <a:blip r:embed="rId3">
            <a:extLst>
              <a:ext uri="{BEBA8EAE-BF5A-486C-A8C5-ECC9F3942E4B}">
                <a14:imgProps xmlns:a14="http://schemas.microsoft.com/office/drawing/2010/main">
                  <a14:imgLayer r:embed="rId4">
                    <a14:imgEffect>
                      <a14:artisticBlur/>
                    </a14:imgEffect>
                  </a14:imgLayer>
                </a14:imgProps>
              </a:ext>
              <a:ext uri="{28A0092B-C50C-407E-A947-70E740481C1C}">
                <a14:useLocalDpi xmlns:a14="http://schemas.microsoft.com/office/drawing/2010/main" val="0"/>
              </a:ext>
            </a:extLst>
          </a:blip>
          <a:srcRect b="13991"/>
          <a:stretch>
            <a:fillRect/>
          </a:stretch>
        </p:blipFill>
        <p:spPr>
          <a:xfrm>
            <a:off x="1173204" y="1557827"/>
            <a:ext cx="9845592" cy="4536304"/>
          </a:xfrm>
          <a:prstGeom prst="rect">
            <a:avLst/>
          </a:prstGeom>
          <a:ln>
            <a:solidFill>
              <a:srgbClr val="696C73"/>
            </a:solidFill>
          </a:ln>
        </p:spPr>
      </p:pic>
      <p:sp>
        <p:nvSpPr>
          <p:cNvPr id="7" name="Rectangle : coins arrondis 6">
            <a:extLst>
              <a:ext uri="{FF2B5EF4-FFF2-40B4-BE49-F238E27FC236}">
                <a16:creationId xmlns:a16="http://schemas.microsoft.com/office/drawing/2014/main" id="{02A2CDCF-B3C7-9073-930D-732C7310F807}"/>
              </a:ext>
            </a:extLst>
          </p:cNvPr>
          <p:cNvSpPr/>
          <p:nvPr/>
        </p:nvSpPr>
        <p:spPr>
          <a:xfrm>
            <a:off x="2310735" y="3429000"/>
            <a:ext cx="7570529" cy="794529"/>
          </a:xfrm>
          <a:prstGeom prst="roundRect">
            <a:avLst/>
          </a:prstGeom>
          <a:ln>
            <a:solidFill>
              <a:srgbClr val="E8657C"/>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sp>
        <p:nvSpPr>
          <p:cNvPr id="8" name="Titre 1">
            <a:extLst>
              <a:ext uri="{FF2B5EF4-FFF2-40B4-BE49-F238E27FC236}">
                <a16:creationId xmlns:a16="http://schemas.microsoft.com/office/drawing/2014/main" id="{F839921D-8B3D-4E1C-8020-1DF541B88DEA}"/>
              </a:ext>
            </a:extLst>
          </p:cNvPr>
          <p:cNvSpPr txBox="1">
            <a:spLocks/>
          </p:cNvSpPr>
          <p:nvPr/>
        </p:nvSpPr>
        <p:spPr>
          <a:xfrm>
            <a:off x="2310735" y="3567671"/>
            <a:ext cx="7570529" cy="517185"/>
          </a:xfrm>
          <a:prstGeom prst="rect">
            <a:avLst/>
          </a:prstGeom>
        </p:spPr>
        <p:txBody>
          <a:bodyPr spcFirstLastPara="1" vert="horz" wrap="square" lIns="91425" tIns="91425" rIns="91425" bIns="91425" rtlCol="0" anchor="ctr" anchorCtr="0">
            <a:noAutofit/>
          </a:bodyPr>
          <a:lstStyle>
            <a:lvl1pPr algn="l" defTabSz="914400" rtl="0" eaLnBrk="1" latinLnBrk="0" hangingPunct="1">
              <a:lnSpc>
                <a:spcPct val="90000"/>
              </a:lnSpc>
              <a:spcBef>
                <a:spcPct val="0"/>
              </a:spcBef>
              <a:buNone/>
              <a:defRPr sz="2400" kern="1200">
                <a:solidFill>
                  <a:schemeClr val="tx1"/>
                </a:solidFill>
                <a:latin typeface="+mj-lt"/>
                <a:ea typeface="+mj-ea"/>
                <a:cs typeface="+mj-cs"/>
              </a:defRPr>
            </a:lvl1pPr>
          </a:lstStyle>
          <a:p>
            <a:pPr algn="ctr"/>
            <a:r>
              <a:rPr lang="fr-FR" dirty="0"/>
              <a:t>Les actualités du cabinet</a:t>
            </a:r>
          </a:p>
        </p:txBody>
      </p:sp>
    </p:spTree>
    <p:extLst>
      <p:ext uri="{BB962C8B-B14F-4D97-AF65-F5344CB8AC3E}">
        <p14:creationId xmlns:p14="http://schemas.microsoft.com/office/powerpoint/2010/main" val="1069826283"/>
      </p:ext>
    </p:extLst>
  </p:cSld>
  <p:clrMapOvr>
    <a:overrideClrMapping bg1="lt1" tx1="dk1" bg2="lt2" tx2="dk2" accent1="accent1" accent2="accent2" accent3="accent3" accent4="accent4" accent5="accent5" accent6="accent6" hlink="hlink" folHlink="folHlink"/>
  </p:clrMapOvr>
</p:sld>
</file>

<file path=ppt/slides/slide47.xml><?xml version="1.0" encoding="utf-8"?>
<p:sld xmlns:a="http://schemas.openxmlformats.org/drawingml/2006/main" xmlns:r="http://schemas.openxmlformats.org/officeDocument/2006/relationships" xmlns:p="http://schemas.openxmlformats.org/presentationml/2006/main">
  <p:cSld>
    <p:bg>
      <p:bgPr>
        <a:gradFill>
          <a:gsLst>
            <a:gs pos="0">
              <a:srgbClr val="E8657C"/>
            </a:gs>
            <a:gs pos="100000">
              <a:srgbClr val="FF0000"/>
            </a:gs>
          </a:gsLst>
          <a:lin ang="5400000" scaled="1"/>
        </a:gradFill>
        <a:effectLst/>
      </p:bgPr>
    </p:bg>
    <p:spTree>
      <p:nvGrpSpPr>
        <p:cNvPr id="1" name="">
          <a:extLst>
            <a:ext uri="{FF2B5EF4-FFF2-40B4-BE49-F238E27FC236}">
              <a16:creationId xmlns:a16="http://schemas.microsoft.com/office/drawing/2014/main" id="{FAF9E6A3-C47C-AA33-585A-F0440F90DC11}"/>
            </a:ext>
          </a:extLst>
        </p:cNvPr>
        <p:cNvGrpSpPr/>
        <p:nvPr/>
      </p:nvGrpSpPr>
      <p:grpSpPr>
        <a:xfrm>
          <a:off x="0" y="0"/>
          <a:ext cx="0" cy="0"/>
          <a:chOff x="0" y="0"/>
          <a:chExt cx="0" cy="0"/>
        </a:xfrm>
      </p:grpSpPr>
      <p:pic>
        <p:nvPicPr>
          <p:cNvPr id="7" name="Image 6">
            <a:extLst>
              <a:ext uri="{FF2B5EF4-FFF2-40B4-BE49-F238E27FC236}">
                <a16:creationId xmlns:a16="http://schemas.microsoft.com/office/drawing/2014/main" id="{C4565E80-C90D-E4F1-3225-98FD72C3FAFF}"/>
              </a:ext>
            </a:extLst>
          </p:cNvPr>
          <p:cNvPicPr>
            <a:picLocks noChangeAspect="1"/>
          </p:cNvPicPr>
          <p:nvPr/>
        </p:nvPicPr>
        <p:blipFill>
          <a:blip r:embed="rId3">
            <a:extLst>
              <a:ext uri="{BEBA8EAE-BF5A-486C-A8C5-ECC9F3942E4B}">
                <a14:imgProps xmlns:a14="http://schemas.microsoft.com/office/drawing/2010/main">
                  <a14:imgLayer r:embed="rId4">
                    <a14:imgEffect>
                      <a14:artisticBlur/>
                    </a14:imgEffect>
                  </a14:imgLayer>
                </a14:imgProps>
              </a:ext>
              <a:ext uri="{28A0092B-C50C-407E-A947-70E740481C1C}">
                <a14:useLocalDpi xmlns:a14="http://schemas.microsoft.com/office/drawing/2010/main" val="0"/>
              </a:ext>
            </a:extLst>
          </a:blip>
          <a:srcRect b="13991"/>
          <a:stretch>
            <a:fillRect/>
          </a:stretch>
        </p:blipFill>
        <p:spPr>
          <a:xfrm>
            <a:off x="1173204" y="1286894"/>
            <a:ext cx="9845592" cy="4536304"/>
          </a:xfrm>
          <a:prstGeom prst="rect">
            <a:avLst/>
          </a:prstGeom>
          <a:ln>
            <a:solidFill>
              <a:srgbClr val="696C73"/>
            </a:solidFill>
          </a:ln>
        </p:spPr>
      </p:pic>
      <p:sp>
        <p:nvSpPr>
          <p:cNvPr id="2" name="Titre 1">
            <a:extLst>
              <a:ext uri="{FF2B5EF4-FFF2-40B4-BE49-F238E27FC236}">
                <a16:creationId xmlns:a16="http://schemas.microsoft.com/office/drawing/2014/main" id="{AEF5F092-F2C0-572F-DEBB-DC7E650DD3BD}"/>
              </a:ext>
            </a:extLst>
          </p:cNvPr>
          <p:cNvSpPr>
            <a:spLocks noGrp="1"/>
          </p:cNvSpPr>
          <p:nvPr>
            <p:ph type="title"/>
          </p:nvPr>
        </p:nvSpPr>
        <p:spPr>
          <a:xfrm>
            <a:off x="479004" y="348662"/>
            <a:ext cx="8664996" cy="517185"/>
          </a:xfrm>
        </p:spPr>
        <p:txBody>
          <a:bodyPr/>
          <a:lstStyle/>
          <a:p>
            <a:r>
              <a:rPr lang="fr-FR" dirty="0"/>
              <a:t>Les actualités du cabinet</a:t>
            </a:r>
          </a:p>
        </p:txBody>
      </p:sp>
      <p:sp>
        <p:nvSpPr>
          <p:cNvPr id="3" name="Rectangle : coins arrondis 2">
            <a:extLst>
              <a:ext uri="{FF2B5EF4-FFF2-40B4-BE49-F238E27FC236}">
                <a16:creationId xmlns:a16="http://schemas.microsoft.com/office/drawing/2014/main" id="{6CCF5DFA-96B8-9F9F-FC37-32FCC4FFF4AD}"/>
              </a:ext>
            </a:extLst>
          </p:cNvPr>
          <p:cNvSpPr/>
          <p:nvPr/>
        </p:nvSpPr>
        <p:spPr>
          <a:xfrm>
            <a:off x="5787483" y="3922317"/>
            <a:ext cx="3708855" cy="767130"/>
          </a:xfrm>
          <a:prstGeom prst="roundRect">
            <a:avLst/>
          </a:prstGeom>
          <a:ln>
            <a:solidFill>
              <a:srgbClr val="E8657C"/>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fr-FR"/>
          </a:p>
        </p:txBody>
      </p:sp>
      <p:sp>
        <p:nvSpPr>
          <p:cNvPr id="4" name="ZoneTexte 3">
            <a:extLst>
              <a:ext uri="{FF2B5EF4-FFF2-40B4-BE49-F238E27FC236}">
                <a16:creationId xmlns:a16="http://schemas.microsoft.com/office/drawing/2014/main" id="{22FA747E-ADA3-C805-67B7-8074DCE91FE2}"/>
              </a:ext>
            </a:extLst>
          </p:cNvPr>
          <p:cNvSpPr txBox="1"/>
          <p:nvPr/>
        </p:nvSpPr>
        <p:spPr>
          <a:xfrm>
            <a:off x="5869832" y="3994795"/>
            <a:ext cx="3536478" cy="646331"/>
          </a:xfrm>
          <a:prstGeom prst="rect">
            <a:avLst/>
          </a:prstGeom>
          <a:noFill/>
        </p:spPr>
        <p:txBody>
          <a:bodyPr wrap="square" rtlCol="0">
            <a:spAutoFit/>
          </a:bodyPr>
          <a:lstStyle/>
          <a:p>
            <a:r>
              <a:rPr lang="fr-FR" b="1" dirty="0"/>
              <a:t>Découvrez les dernières infos partagées par votre cabinet</a:t>
            </a:r>
            <a:endParaRPr lang="fr-FR" dirty="0"/>
          </a:p>
        </p:txBody>
      </p:sp>
      <p:pic>
        <p:nvPicPr>
          <p:cNvPr id="8" name="Image 7">
            <a:extLst>
              <a:ext uri="{FF2B5EF4-FFF2-40B4-BE49-F238E27FC236}">
                <a16:creationId xmlns:a16="http://schemas.microsoft.com/office/drawing/2014/main" id="{CC837F4B-122B-7C56-96AB-FDA87C4EDAAF}"/>
              </a:ext>
            </a:extLst>
          </p:cNvPr>
          <p:cNvPicPr>
            <a:picLocks noChangeAspect="1"/>
          </p:cNvPicPr>
          <p:nvPr/>
        </p:nvPicPr>
        <p:blipFill>
          <a:blip r:embed="rId5">
            <a:extLst>
              <a:ext uri="{28A0092B-C50C-407E-A947-70E740481C1C}">
                <a14:useLocalDpi xmlns:a14="http://schemas.microsoft.com/office/drawing/2010/main" val="0"/>
              </a:ext>
            </a:extLst>
          </a:blip>
          <a:srcRect l="1871" t="60631" r="66406" b="17842"/>
          <a:stretch>
            <a:fillRect/>
          </a:stretch>
        </p:blipFill>
        <p:spPr>
          <a:xfrm>
            <a:off x="1357313" y="4484638"/>
            <a:ext cx="3123327" cy="1135420"/>
          </a:xfrm>
          <a:prstGeom prst="rect">
            <a:avLst/>
          </a:prstGeom>
          <a:ln>
            <a:solidFill>
              <a:srgbClr val="696C73"/>
            </a:solidFill>
          </a:ln>
        </p:spPr>
      </p:pic>
      <p:cxnSp>
        <p:nvCxnSpPr>
          <p:cNvPr id="6" name="Connecteur en arc 13">
            <a:extLst>
              <a:ext uri="{FF2B5EF4-FFF2-40B4-BE49-F238E27FC236}">
                <a16:creationId xmlns:a16="http://schemas.microsoft.com/office/drawing/2014/main" id="{223C0C6D-C3FC-4104-382D-B321B540D6DF}"/>
              </a:ext>
            </a:extLst>
          </p:cNvPr>
          <p:cNvCxnSpPr>
            <a:cxnSpLocks/>
            <a:endCxn id="8" idx="3"/>
          </p:cNvCxnSpPr>
          <p:nvPr/>
        </p:nvCxnSpPr>
        <p:spPr>
          <a:xfrm rot="10800000" flipV="1">
            <a:off x="4480641" y="4407078"/>
            <a:ext cx="1306843" cy="645270"/>
          </a:xfrm>
          <a:prstGeom prst="curvedConnector3">
            <a:avLst>
              <a:gd name="adj1" fmla="val 50000"/>
            </a:avLst>
          </a:prstGeom>
          <a:ln w="38100">
            <a:tailEnd type="triangle"/>
          </a:ln>
        </p:spPr>
        <p:style>
          <a:lnRef idx="1">
            <a:schemeClr val="dk1"/>
          </a:lnRef>
          <a:fillRef idx="0">
            <a:schemeClr val="dk1"/>
          </a:fillRef>
          <a:effectRef idx="0">
            <a:schemeClr val="dk1"/>
          </a:effectRef>
          <a:fontRef idx="minor">
            <a:schemeClr val="tx1"/>
          </a:fontRef>
        </p:style>
      </p:cxnSp>
      <p:sp>
        <p:nvSpPr>
          <p:cNvPr id="5" name="ZoneTexte 4">
            <a:extLst>
              <a:ext uri="{FF2B5EF4-FFF2-40B4-BE49-F238E27FC236}">
                <a16:creationId xmlns:a16="http://schemas.microsoft.com/office/drawing/2014/main" id="{0123F5D3-2C64-190E-BE83-095DDF6B4FE5}"/>
              </a:ext>
            </a:extLst>
          </p:cNvPr>
          <p:cNvSpPr txBox="1"/>
          <p:nvPr/>
        </p:nvSpPr>
        <p:spPr>
          <a:xfrm>
            <a:off x="1024466" y="6058573"/>
            <a:ext cx="10143067" cy="307777"/>
          </a:xfrm>
          <a:prstGeom prst="rect">
            <a:avLst/>
          </a:prstGeom>
          <a:noFill/>
        </p:spPr>
        <p:txBody>
          <a:bodyPr wrap="square">
            <a:spAutoFit/>
          </a:bodyPr>
          <a:lstStyle/>
          <a:p>
            <a:pPr algn="ctr"/>
            <a:r>
              <a:rPr lang="fr-FR" sz="1400" i="1" dirty="0"/>
              <a:t>Toutes ces fonctionnalités n'ont qu'un seul but : vous faire gagner du temps.</a:t>
            </a:r>
          </a:p>
        </p:txBody>
      </p:sp>
    </p:spTree>
    <p:extLst>
      <p:ext uri="{BB962C8B-B14F-4D97-AF65-F5344CB8AC3E}">
        <p14:creationId xmlns:p14="http://schemas.microsoft.com/office/powerpoint/2010/main" val="203372476"/>
      </p:ext>
    </p:extLst>
  </p:cSld>
  <p:clrMapOvr>
    <a:overrideClrMapping bg1="lt1" tx1="dk1" bg2="lt2" tx2="dk2" accent1="accent1" accent2="accent2" accent3="accent3" accent4="accent4" accent5="accent5" accent6="accent6" hlink="hlink" folHlink="folHlink"/>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778">
          <a:extLst>
            <a:ext uri="{FF2B5EF4-FFF2-40B4-BE49-F238E27FC236}">
              <a16:creationId xmlns:a16="http://schemas.microsoft.com/office/drawing/2014/main" id="{C700B18A-9880-7093-DEA8-E4AA59427459}"/>
            </a:ext>
          </a:extLst>
        </p:cNvPr>
        <p:cNvGrpSpPr/>
        <p:nvPr/>
      </p:nvGrpSpPr>
      <p:grpSpPr>
        <a:xfrm>
          <a:off x="0" y="0"/>
          <a:ext cx="0" cy="0"/>
          <a:chOff x="0" y="0"/>
          <a:chExt cx="0" cy="0"/>
        </a:xfrm>
      </p:grpSpPr>
      <p:sp>
        <p:nvSpPr>
          <p:cNvPr id="4" name="Google Shape;392;p52">
            <a:extLst>
              <a:ext uri="{FF2B5EF4-FFF2-40B4-BE49-F238E27FC236}">
                <a16:creationId xmlns:a16="http://schemas.microsoft.com/office/drawing/2014/main" id="{663896D6-1A55-957F-07F1-8BB241CCE329}"/>
              </a:ext>
            </a:extLst>
          </p:cNvPr>
          <p:cNvSpPr txBox="1"/>
          <p:nvPr/>
        </p:nvSpPr>
        <p:spPr>
          <a:xfrm>
            <a:off x="300098" y="3636710"/>
            <a:ext cx="2725155" cy="1865861"/>
          </a:xfrm>
          <a:prstGeom prst="rect">
            <a:avLst/>
          </a:prstGeom>
          <a:noFill/>
          <a:ln>
            <a:noFill/>
          </a:ln>
        </p:spPr>
        <p:txBody>
          <a:bodyPr spcFirstLastPara="1" wrap="square" lIns="121750" tIns="121750" rIns="121750" bIns="121750" anchor="t" anchorCtr="0">
            <a:noAutofit/>
          </a:bodyPr>
          <a:lstStyle/>
          <a:p>
            <a:pPr marR="0" lvl="0" indent="0" algn="ctr" rtl="0">
              <a:lnSpc>
                <a:spcPct val="100000"/>
              </a:lnSpc>
              <a:spcBef>
                <a:spcPts val="0"/>
              </a:spcBef>
              <a:spcAft>
                <a:spcPts val="0"/>
              </a:spcAft>
              <a:buNone/>
            </a:pPr>
            <a:r>
              <a:rPr lang="fr-FR" sz="1400" b="0" i="0" u="none" strike="noStrike" cap="none" dirty="0">
                <a:solidFill>
                  <a:srgbClr val="7F7F7F"/>
                </a:solidFill>
                <a:latin typeface="Open Sans" panose="020B0606030504020204" pitchFamily="34" charset="0"/>
                <a:sym typeface="Arial"/>
              </a:rPr>
              <a:t>Consultez vos documents où que vous soyez. Vous avez la main sur votre dossier</a:t>
            </a:r>
            <a:endParaRPr sz="1400" b="0" i="0" u="none" strike="noStrike" cap="none" dirty="0">
              <a:solidFill>
                <a:srgbClr val="7F7F7F"/>
              </a:solidFill>
              <a:latin typeface="Open Sans" panose="020B0606030504020204" pitchFamily="34" charset="0"/>
              <a:ea typeface="Open Sans"/>
              <a:cs typeface="Open Sans"/>
              <a:sym typeface="Open Sans"/>
            </a:endParaRPr>
          </a:p>
        </p:txBody>
      </p:sp>
      <p:sp>
        <p:nvSpPr>
          <p:cNvPr id="5" name="Google Shape;393;p52">
            <a:extLst>
              <a:ext uri="{FF2B5EF4-FFF2-40B4-BE49-F238E27FC236}">
                <a16:creationId xmlns:a16="http://schemas.microsoft.com/office/drawing/2014/main" id="{C6558E61-E98E-9138-CE3D-976DCB3D5C4E}"/>
              </a:ext>
            </a:extLst>
          </p:cNvPr>
          <p:cNvSpPr txBox="1"/>
          <p:nvPr/>
        </p:nvSpPr>
        <p:spPr>
          <a:xfrm>
            <a:off x="9021233" y="3636710"/>
            <a:ext cx="2673835" cy="1865861"/>
          </a:xfrm>
          <a:prstGeom prst="rect">
            <a:avLst/>
          </a:prstGeom>
          <a:noFill/>
          <a:ln>
            <a:noFill/>
          </a:ln>
        </p:spPr>
        <p:txBody>
          <a:bodyPr spcFirstLastPara="1" wrap="square" lIns="121750" tIns="121750" rIns="121750" bIns="121750" anchor="t" anchorCtr="0">
            <a:noAutofit/>
          </a:bodyPr>
          <a:lstStyle/>
          <a:p>
            <a:pPr marL="0" marR="0" lvl="0" indent="0" algn="ctr" rtl="0">
              <a:lnSpc>
                <a:spcPct val="100000"/>
              </a:lnSpc>
              <a:spcBef>
                <a:spcPts val="0"/>
              </a:spcBef>
              <a:spcAft>
                <a:spcPts val="0"/>
              </a:spcAft>
              <a:buNone/>
            </a:pPr>
            <a:r>
              <a:rPr lang="fr-FR" sz="1400" b="0" i="0" u="none" strike="noStrike" cap="none" dirty="0">
                <a:solidFill>
                  <a:srgbClr val="7F7F7F"/>
                </a:solidFill>
                <a:latin typeface="Open Sans" panose="020B0606030504020204" pitchFamily="34" charset="0"/>
                <a:sym typeface="Arial"/>
              </a:rPr>
              <a:t>Libérés de l'administratif, nous consacrons nos échanges à ce qui compte vraiment : le conseil et le développement de votre entreprise</a:t>
            </a:r>
            <a:endParaRPr sz="1400" b="0" i="0" u="none" strike="noStrike" cap="none" dirty="0">
              <a:solidFill>
                <a:srgbClr val="7F7F7F"/>
              </a:solidFill>
              <a:latin typeface="Open Sans" panose="020B0606030504020204" pitchFamily="34" charset="0"/>
              <a:sym typeface="Arial"/>
            </a:endParaRPr>
          </a:p>
        </p:txBody>
      </p:sp>
      <p:sp>
        <p:nvSpPr>
          <p:cNvPr id="6" name="Google Shape;394;p52">
            <a:extLst>
              <a:ext uri="{FF2B5EF4-FFF2-40B4-BE49-F238E27FC236}">
                <a16:creationId xmlns:a16="http://schemas.microsoft.com/office/drawing/2014/main" id="{399E518C-FCED-6B73-3439-C59645626202}"/>
              </a:ext>
            </a:extLst>
          </p:cNvPr>
          <p:cNvSpPr txBox="1"/>
          <p:nvPr/>
        </p:nvSpPr>
        <p:spPr>
          <a:xfrm>
            <a:off x="9538654" y="1609468"/>
            <a:ext cx="1743224" cy="586562"/>
          </a:xfrm>
          <a:prstGeom prst="rect">
            <a:avLst/>
          </a:prstGeom>
          <a:noFill/>
          <a:ln>
            <a:noFill/>
          </a:ln>
        </p:spPr>
        <p:txBody>
          <a:bodyPr spcFirstLastPara="1" wrap="square" lIns="121750" tIns="121750" rIns="121750" bIns="121750" anchor="t" anchorCtr="0">
            <a:noAutofit/>
          </a:bodyPr>
          <a:lstStyle/>
          <a:p>
            <a:pPr marL="0" marR="0" lvl="0" indent="0" algn="ctr" rtl="0">
              <a:lnSpc>
                <a:spcPct val="100000"/>
              </a:lnSpc>
              <a:spcBef>
                <a:spcPts val="0"/>
              </a:spcBef>
              <a:spcAft>
                <a:spcPts val="666"/>
              </a:spcAft>
              <a:buClr>
                <a:srgbClr val="000000"/>
              </a:buClr>
              <a:buSzPts val="2404"/>
              <a:buFont typeface="Arial"/>
              <a:buNone/>
            </a:pPr>
            <a:r>
              <a:rPr lang="fr-FR" sz="2404" b="1" i="0" u="none" strike="noStrike" cap="none" dirty="0">
                <a:latin typeface="Open Sans" panose="020B0606030504020204" pitchFamily="34" charset="0"/>
                <a:sym typeface="Arial"/>
              </a:rPr>
              <a:t>Proximité</a:t>
            </a:r>
            <a:endParaRPr sz="2003" b="1" i="0" u="none" strike="noStrike" cap="none" dirty="0">
              <a:latin typeface="Open Sans" panose="020B0606030504020204" pitchFamily="34" charset="0"/>
              <a:sym typeface="Arial"/>
            </a:endParaRPr>
          </a:p>
        </p:txBody>
      </p:sp>
      <p:sp>
        <p:nvSpPr>
          <p:cNvPr id="8" name="Google Shape;395;p52">
            <a:extLst>
              <a:ext uri="{FF2B5EF4-FFF2-40B4-BE49-F238E27FC236}">
                <a16:creationId xmlns:a16="http://schemas.microsoft.com/office/drawing/2014/main" id="{EC78E715-DB05-6356-4411-10B8FA40FC31}"/>
              </a:ext>
            </a:extLst>
          </p:cNvPr>
          <p:cNvSpPr txBox="1"/>
          <p:nvPr/>
        </p:nvSpPr>
        <p:spPr>
          <a:xfrm>
            <a:off x="6515240" y="1609468"/>
            <a:ext cx="2019643" cy="586562"/>
          </a:xfrm>
          <a:prstGeom prst="rect">
            <a:avLst/>
          </a:prstGeom>
          <a:noFill/>
          <a:ln>
            <a:noFill/>
          </a:ln>
        </p:spPr>
        <p:txBody>
          <a:bodyPr spcFirstLastPara="1" wrap="square" lIns="121750" tIns="121750" rIns="121750" bIns="121750" anchor="t" anchorCtr="0">
            <a:noAutofit/>
          </a:bodyPr>
          <a:lstStyle/>
          <a:p>
            <a:pPr marL="0" marR="0" lvl="0" indent="0" algn="ctr" rtl="0">
              <a:lnSpc>
                <a:spcPct val="100000"/>
              </a:lnSpc>
              <a:spcBef>
                <a:spcPts val="0"/>
              </a:spcBef>
              <a:spcAft>
                <a:spcPts val="666"/>
              </a:spcAft>
              <a:buClr>
                <a:srgbClr val="000000"/>
              </a:buClr>
              <a:buSzPts val="2404"/>
              <a:buFont typeface="Arial"/>
              <a:buNone/>
            </a:pPr>
            <a:r>
              <a:rPr lang="fr-FR" sz="2404" b="1" i="0" u="none" strike="noStrike" cap="none" dirty="0">
                <a:latin typeface="Open Sans" panose="020B0606030504020204" pitchFamily="34" charset="0"/>
                <a:ea typeface="Arial"/>
                <a:cs typeface="Arial"/>
                <a:sym typeface="Arial"/>
              </a:rPr>
              <a:t>Sérénité</a:t>
            </a:r>
            <a:endParaRPr sz="2003" b="1" i="0" u="none" strike="noStrike" cap="none" dirty="0">
              <a:latin typeface="Open Sans" panose="020B0606030504020204" pitchFamily="34" charset="0"/>
              <a:ea typeface="Arial"/>
              <a:cs typeface="Arial"/>
              <a:sym typeface="Arial"/>
            </a:endParaRPr>
          </a:p>
        </p:txBody>
      </p:sp>
      <p:sp>
        <p:nvSpPr>
          <p:cNvPr id="9" name="Google Shape;396;p52">
            <a:extLst>
              <a:ext uri="{FF2B5EF4-FFF2-40B4-BE49-F238E27FC236}">
                <a16:creationId xmlns:a16="http://schemas.microsoft.com/office/drawing/2014/main" id="{4CECB73A-ED11-3D56-99AD-9B47352F087F}"/>
              </a:ext>
            </a:extLst>
          </p:cNvPr>
          <p:cNvSpPr txBox="1"/>
          <p:nvPr/>
        </p:nvSpPr>
        <p:spPr>
          <a:xfrm>
            <a:off x="3773195" y="1609468"/>
            <a:ext cx="1786232" cy="586562"/>
          </a:xfrm>
          <a:prstGeom prst="rect">
            <a:avLst/>
          </a:prstGeom>
          <a:noFill/>
          <a:ln>
            <a:noFill/>
          </a:ln>
        </p:spPr>
        <p:txBody>
          <a:bodyPr spcFirstLastPara="1" wrap="square" lIns="121750" tIns="121750" rIns="121750" bIns="121750" anchor="t" anchorCtr="0">
            <a:noAutofit/>
          </a:bodyPr>
          <a:lstStyle/>
          <a:p>
            <a:pPr marL="0" marR="0" lvl="0" indent="0" algn="ctr" rtl="0">
              <a:lnSpc>
                <a:spcPct val="100000"/>
              </a:lnSpc>
              <a:spcBef>
                <a:spcPts val="0"/>
              </a:spcBef>
              <a:spcAft>
                <a:spcPts val="666"/>
              </a:spcAft>
              <a:buClr>
                <a:srgbClr val="000000"/>
              </a:buClr>
              <a:buSzPts val="2404"/>
              <a:buFont typeface="Arial"/>
              <a:buNone/>
            </a:pPr>
            <a:r>
              <a:rPr lang="fr-FR" sz="2404" b="1" i="0" u="none" strike="noStrike" cap="none" dirty="0">
                <a:latin typeface="Open Sans" panose="020B0606030504020204" pitchFamily="34" charset="0"/>
                <a:ea typeface="Arial"/>
                <a:cs typeface="Arial"/>
                <a:sym typeface="Arial"/>
              </a:rPr>
              <a:t>Simplicité</a:t>
            </a:r>
            <a:endParaRPr sz="2003" b="1" i="0" u="none" strike="noStrike" cap="none" dirty="0">
              <a:latin typeface="Open Sans" panose="020B0606030504020204" pitchFamily="34" charset="0"/>
              <a:ea typeface="Arial"/>
              <a:cs typeface="Arial"/>
              <a:sym typeface="Arial"/>
            </a:endParaRPr>
          </a:p>
        </p:txBody>
      </p:sp>
      <p:sp>
        <p:nvSpPr>
          <p:cNvPr id="10" name="Google Shape;397;p52">
            <a:extLst>
              <a:ext uri="{FF2B5EF4-FFF2-40B4-BE49-F238E27FC236}">
                <a16:creationId xmlns:a16="http://schemas.microsoft.com/office/drawing/2014/main" id="{CA4D9B1A-295A-7D4D-6F86-3E9E48467A9D}"/>
              </a:ext>
            </a:extLst>
          </p:cNvPr>
          <p:cNvSpPr txBox="1"/>
          <p:nvPr/>
        </p:nvSpPr>
        <p:spPr>
          <a:xfrm>
            <a:off x="642342" y="1609468"/>
            <a:ext cx="2040669" cy="586562"/>
          </a:xfrm>
          <a:prstGeom prst="rect">
            <a:avLst/>
          </a:prstGeom>
          <a:noFill/>
          <a:ln>
            <a:noFill/>
          </a:ln>
        </p:spPr>
        <p:txBody>
          <a:bodyPr spcFirstLastPara="1" wrap="square" lIns="121750" tIns="121750" rIns="121750" bIns="121750" anchor="t" anchorCtr="0">
            <a:noAutofit/>
          </a:bodyPr>
          <a:lstStyle/>
          <a:p>
            <a:pPr marL="0" marR="0" lvl="0" indent="0" algn="ctr" rtl="0">
              <a:lnSpc>
                <a:spcPct val="100000"/>
              </a:lnSpc>
              <a:spcBef>
                <a:spcPts val="0"/>
              </a:spcBef>
              <a:spcAft>
                <a:spcPts val="666"/>
              </a:spcAft>
              <a:buClr>
                <a:srgbClr val="000000"/>
              </a:buClr>
              <a:buSzPts val="2404"/>
              <a:buFont typeface="Arial"/>
              <a:buNone/>
            </a:pPr>
            <a:r>
              <a:rPr lang="fr-FR" sz="2404" b="1" i="0" u="none" strike="noStrike" cap="none" dirty="0">
                <a:latin typeface="Open Sans" panose="020B0606030504020204" pitchFamily="34" charset="0"/>
                <a:ea typeface="Arial"/>
                <a:cs typeface="Arial"/>
                <a:sym typeface="Arial"/>
              </a:rPr>
              <a:t>Autonomie</a:t>
            </a:r>
            <a:endParaRPr sz="2003" b="1" i="0" u="none" strike="noStrike" cap="none" dirty="0">
              <a:latin typeface="Open Sans" panose="020B0606030504020204" pitchFamily="34" charset="0"/>
              <a:ea typeface="Arial"/>
              <a:cs typeface="Arial"/>
              <a:sym typeface="Arial"/>
            </a:endParaRPr>
          </a:p>
        </p:txBody>
      </p:sp>
      <p:sp>
        <p:nvSpPr>
          <p:cNvPr id="11" name="Google Shape;398;p52">
            <a:extLst>
              <a:ext uri="{FF2B5EF4-FFF2-40B4-BE49-F238E27FC236}">
                <a16:creationId xmlns:a16="http://schemas.microsoft.com/office/drawing/2014/main" id="{8B092B7B-360D-4545-8212-53D3E853C714}"/>
              </a:ext>
            </a:extLst>
          </p:cNvPr>
          <p:cNvSpPr txBox="1"/>
          <p:nvPr/>
        </p:nvSpPr>
        <p:spPr>
          <a:xfrm>
            <a:off x="6240259" y="3636710"/>
            <a:ext cx="2569604" cy="1865861"/>
          </a:xfrm>
          <a:prstGeom prst="rect">
            <a:avLst/>
          </a:prstGeom>
          <a:noFill/>
          <a:ln>
            <a:noFill/>
          </a:ln>
        </p:spPr>
        <p:txBody>
          <a:bodyPr spcFirstLastPara="1" wrap="square" lIns="121750" tIns="121750" rIns="121750" bIns="121750" anchor="t" anchorCtr="0">
            <a:noAutofit/>
          </a:bodyPr>
          <a:lstStyle/>
          <a:p>
            <a:pPr marL="0" marR="0" lvl="0" indent="0" algn="ctr" rtl="0">
              <a:lnSpc>
                <a:spcPct val="100000"/>
              </a:lnSpc>
              <a:buNone/>
            </a:pPr>
            <a:r>
              <a:rPr lang="fr-FR" sz="1400" b="0" i="0" u="none" strike="noStrike" cap="none" dirty="0">
                <a:solidFill>
                  <a:srgbClr val="7F7F7F"/>
                </a:solidFill>
                <a:latin typeface="Open Sans" panose="020B0606030504020204" pitchFamily="34" charset="0"/>
                <a:sym typeface="Arial"/>
              </a:rPr>
              <a:t>Plus de perte de document ou d’oubli de date. Tout est archivé, sécurisé et nous veillons sur vos échéances grâce aux rappels automatiques.</a:t>
            </a:r>
            <a:endParaRPr sz="1400" b="0" i="0" u="none" strike="noStrike" cap="none" dirty="0">
              <a:solidFill>
                <a:srgbClr val="7F7F7F"/>
              </a:solidFill>
              <a:latin typeface="Open Sans" panose="020B0606030504020204" pitchFamily="34" charset="0"/>
              <a:sym typeface="Arial"/>
            </a:endParaRPr>
          </a:p>
        </p:txBody>
      </p:sp>
      <p:sp>
        <p:nvSpPr>
          <p:cNvPr id="12" name="Google Shape;399;p52">
            <a:extLst>
              <a:ext uri="{FF2B5EF4-FFF2-40B4-BE49-F238E27FC236}">
                <a16:creationId xmlns:a16="http://schemas.microsoft.com/office/drawing/2014/main" id="{D5C955CB-A9C1-F100-291A-FB4A44A0FE7B}"/>
              </a:ext>
            </a:extLst>
          </p:cNvPr>
          <p:cNvSpPr txBox="1">
            <a:spLocks noGrp="1"/>
          </p:cNvSpPr>
          <p:nvPr>
            <p:ph type="title"/>
          </p:nvPr>
        </p:nvSpPr>
        <p:spPr>
          <a:xfrm>
            <a:off x="479004" y="348662"/>
            <a:ext cx="6977709" cy="517185"/>
          </a:xfrm>
          <a:prstGeom prst="rect">
            <a:avLst/>
          </a:prstGeom>
          <a:noFill/>
          <a:ln>
            <a:noFill/>
          </a:ln>
        </p:spPr>
        <p:txBody>
          <a:bodyPr spcFirstLastPara="1" wrap="square" lIns="91425" tIns="91425" rIns="91425" bIns="91425" anchor="ctr" anchorCtr="0">
            <a:noAutofit/>
          </a:bodyPr>
          <a:lstStyle/>
          <a:p>
            <a:pPr marL="0" lvl="0" indent="0" algn="l" rtl="0">
              <a:lnSpc>
                <a:spcPct val="90000"/>
              </a:lnSpc>
              <a:spcBef>
                <a:spcPts val="0"/>
              </a:spcBef>
              <a:spcAft>
                <a:spcPts val="0"/>
              </a:spcAft>
              <a:buClr>
                <a:schemeClr val="dk1"/>
              </a:buClr>
              <a:buSzPts val="2400"/>
              <a:buFont typeface="Open Sans"/>
              <a:buNone/>
            </a:pPr>
            <a:r>
              <a:rPr lang="fr-FR"/>
              <a:t>Vos avantages au quotidien</a:t>
            </a:r>
            <a:endParaRPr/>
          </a:p>
        </p:txBody>
      </p:sp>
      <p:sp>
        <p:nvSpPr>
          <p:cNvPr id="13" name="Google Shape;400;p52">
            <a:extLst>
              <a:ext uri="{FF2B5EF4-FFF2-40B4-BE49-F238E27FC236}">
                <a16:creationId xmlns:a16="http://schemas.microsoft.com/office/drawing/2014/main" id="{F6D2FEC7-63A9-9160-267A-8F46A11F7A2A}"/>
              </a:ext>
            </a:extLst>
          </p:cNvPr>
          <p:cNvSpPr txBox="1"/>
          <p:nvPr/>
        </p:nvSpPr>
        <p:spPr>
          <a:xfrm>
            <a:off x="3303734" y="3636710"/>
            <a:ext cx="2725155" cy="1865861"/>
          </a:xfrm>
          <a:prstGeom prst="rect">
            <a:avLst/>
          </a:prstGeom>
          <a:noFill/>
          <a:ln>
            <a:noFill/>
          </a:ln>
        </p:spPr>
        <p:txBody>
          <a:bodyPr spcFirstLastPara="1" wrap="square" lIns="121750" tIns="121750" rIns="121750" bIns="121750" anchor="t" anchorCtr="0">
            <a:noAutofit/>
          </a:bodyPr>
          <a:lstStyle/>
          <a:p>
            <a:pPr marL="0" marR="0" lvl="0" indent="0" algn="ctr" rtl="0">
              <a:lnSpc>
                <a:spcPct val="100000"/>
              </a:lnSpc>
              <a:buNone/>
            </a:pPr>
            <a:r>
              <a:rPr lang="fr-FR" sz="1400" b="0" i="0" u="none" strike="noStrike" cap="none" dirty="0">
                <a:solidFill>
                  <a:srgbClr val="7F7F7F"/>
                </a:solidFill>
                <a:latin typeface="Open Sans" panose="020B0606030504020204" pitchFamily="34" charset="0"/>
                <a:sym typeface="Arial"/>
              </a:rPr>
              <a:t>Partagez vos documents en toute simplicité. Une simple photo ou un transfert d'email suffit. Tout est fluide, sans effort de saisie</a:t>
            </a:r>
            <a:endParaRPr sz="1400" dirty="0">
              <a:latin typeface="Open Sans" panose="020B0606030504020204" pitchFamily="34" charset="0"/>
            </a:endParaRPr>
          </a:p>
        </p:txBody>
      </p:sp>
      <p:pic>
        <p:nvPicPr>
          <p:cNvPr id="14" name="Graphique 13">
            <a:extLst>
              <a:ext uri="{FF2B5EF4-FFF2-40B4-BE49-F238E27FC236}">
                <a16:creationId xmlns:a16="http://schemas.microsoft.com/office/drawing/2014/main" id="{21034BCD-FF2D-61FC-C975-80EA1690D504}"/>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199618" y="2405027"/>
            <a:ext cx="924025" cy="924025"/>
          </a:xfrm>
          <a:prstGeom prst="rect">
            <a:avLst/>
          </a:prstGeom>
        </p:spPr>
      </p:pic>
      <p:pic>
        <p:nvPicPr>
          <p:cNvPr id="15" name="Graphique 14">
            <a:extLst>
              <a:ext uri="{FF2B5EF4-FFF2-40B4-BE49-F238E27FC236}">
                <a16:creationId xmlns:a16="http://schemas.microsoft.com/office/drawing/2014/main" id="{01A35233-016B-5A3D-BCEC-D161EF284C7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188805" y="2428322"/>
            <a:ext cx="919243" cy="919243"/>
          </a:xfrm>
          <a:prstGeom prst="rect">
            <a:avLst/>
          </a:prstGeom>
        </p:spPr>
      </p:pic>
      <p:pic>
        <p:nvPicPr>
          <p:cNvPr id="16" name="Graphique 15">
            <a:extLst>
              <a:ext uri="{FF2B5EF4-FFF2-40B4-BE49-F238E27FC236}">
                <a16:creationId xmlns:a16="http://schemas.microsoft.com/office/drawing/2014/main" id="{4BF548E3-E897-040F-FC31-708B77BAB84D}"/>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7042143" y="2405027"/>
            <a:ext cx="924025" cy="924025"/>
          </a:xfrm>
          <a:prstGeom prst="rect">
            <a:avLst/>
          </a:prstGeom>
        </p:spPr>
      </p:pic>
      <p:pic>
        <p:nvPicPr>
          <p:cNvPr id="17" name="Graphique 16">
            <a:extLst>
              <a:ext uri="{FF2B5EF4-FFF2-40B4-BE49-F238E27FC236}">
                <a16:creationId xmlns:a16="http://schemas.microsoft.com/office/drawing/2014/main" id="{E56E96FF-BBBF-FA4C-36BF-3E5DD2CA2238}"/>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9900264" y="2428322"/>
            <a:ext cx="919243" cy="919243"/>
          </a:xfrm>
          <a:prstGeom prst="rect">
            <a:avLst/>
          </a:prstGeom>
        </p:spPr>
      </p:pic>
      <p:cxnSp>
        <p:nvCxnSpPr>
          <p:cNvPr id="20" name="Connecteur droit 19">
            <a:extLst>
              <a:ext uri="{FF2B5EF4-FFF2-40B4-BE49-F238E27FC236}">
                <a16:creationId xmlns:a16="http://schemas.microsoft.com/office/drawing/2014/main" id="{F5B6052A-A594-F444-1D1A-36DBE5FB87D5}"/>
              </a:ext>
            </a:extLst>
          </p:cNvPr>
          <p:cNvCxnSpPr>
            <a:cxnSpLocks/>
          </p:cNvCxnSpPr>
          <p:nvPr/>
        </p:nvCxnSpPr>
        <p:spPr>
          <a:xfrm flipH="1">
            <a:off x="6096000" y="3686733"/>
            <a:ext cx="10909" cy="1280160"/>
          </a:xfrm>
          <a:prstGeom prst="line">
            <a:avLst/>
          </a:prstGeom>
        </p:spPr>
        <p:style>
          <a:lnRef idx="1">
            <a:schemeClr val="dk1"/>
          </a:lnRef>
          <a:fillRef idx="0">
            <a:schemeClr val="dk1"/>
          </a:fillRef>
          <a:effectRef idx="0">
            <a:schemeClr val="dk1"/>
          </a:effectRef>
          <a:fontRef idx="minor">
            <a:schemeClr val="tx1"/>
          </a:fontRef>
        </p:style>
      </p:cxnSp>
      <p:cxnSp>
        <p:nvCxnSpPr>
          <p:cNvPr id="24" name="Connecteur droit 23">
            <a:extLst>
              <a:ext uri="{FF2B5EF4-FFF2-40B4-BE49-F238E27FC236}">
                <a16:creationId xmlns:a16="http://schemas.microsoft.com/office/drawing/2014/main" id="{2326215E-CDC7-E64B-93F8-2040DEAD3806}"/>
              </a:ext>
            </a:extLst>
          </p:cNvPr>
          <p:cNvCxnSpPr>
            <a:cxnSpLocks/>
          </p:cNvCxnSpPr>
          <p:nvPr/>
        </p:nvCxnSpPr>
        <p:spPr>
          <a:xfrm flipH="1">
            <a:off x="3161563" y="3686733"/>
            <a:ext cx="10909" cy="1280160"/>
          </a:xfrm>
          <a:prstGeom prst="line">
            <a:avLst/>
          </a:prstGeom>
        </p:spPr>
        <p:style>
          <a:lnRef idx="1">
            <a:schemeClr val="dk1"/>
          </a:lnRef>
          <a:fillRef idx="0">
            <a:schemeClr val="dk1"/>
          </a:fillRef>
          <a:effectRef idx="0">
            <a:schemeClr val="dk1"/>
          </a:effectRef>
          <a:fontRef idx="minor">
            <a:schemeClr val="tx1"/>
          </a:fontRef>
        </p:style>
      </p:cxnSp>
      <p:cxnSp>
        <p:nvCxnSpPr>
          <p:cNvPr id="25" name="Connecteur droit 24">
            <a:extLst>
              <a:ext uri="{FF2B5EF4-FFF2-40B4-BE49-F238E27FC236}">
                <a16:creationId xmlns:a16="http://schemas.microsoft.com/office/drawing/2014/main" id="{2DDFF53A-330E-BE12-0CEE-610F2403DBAB}"/>
              </a:ext>
            </a:extLst>
          </p:cNvPr>
          <p:cNvCxnSpPr>
            <a:cxnSpLocks/>
          </p:cNvCxnSpPr>
          <p:nvPr/>
        </p:nvCxnSpPr>
        <p:spPr>
          <a:xfrm flipH="1">
            <a:off x="8943213" y="3686733"/>
            <a:ext cx="10909" cy="1280160"/>
          </a:xfrm>
          <a:prstGeom prst="line">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6264188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23">
          <a:extLst>
            <a:ext uri="{FF2B5EF4-FFF2-40B4-BE49-F238E27FC236}">
              <a16:creationId xmlns:a16="http://schemas.microsoft.com/office/drawing/2014/main" id="{EA4E5683-463E-FA63-D60A-0728182BA7D4}"/>
            </a:ext>
          </a:extLst>
        </p:cNvPr>
        <p:cNvGrpSpPr/>
        <p:nvPr/>
      </p:nvGrpSpPr>
      <p:grpSpPr>
        <a:xfrm>
          <a:off x="0" y="0"/>
          <a:ext cx="0" cy="0"/>
          <a:chOff x="0" y="0"/>
          <a:chExt cx="0" cy="0"/>
        </a:xfrm>
      </p:grpSpPr>
      <p:sp>
        <p:nvSpPr>
          <p:cNvPr id="224" name="Google Shape;224;p44">
            <a:extLst>
              <a:ext uri="{FF2B5EF4-FFF2-40B4-BE49-F238E27FC236}">
                <a16:creationId xmlns:a16="http://schemas.microsoft.com/office/drawing/2014/main" id="{3FD42A07-E8CA-A985-C422-47B9C11A6960}"/>
              </a:ext>
            </a:extLst>
          </p:cNvPr>
          <p:cNvSpPr txBox="1">
            <a:spLocks noGrp="1"/>
          </p:cNvSpPr>
          <p:nvPr>
            <p:ph type="title"/>
          </p:nvPr>
        </p:nvSpPr>
        <p:spPr>
          <a:xfrm>
            <a:off x="479004" y="348662"/>
            <a:ext cx="9420005" cy="517185"/>
          </a:xfrm>
          <a:prstGeom prst="rect">
            <a:avLst/>
          </a:prstGeom>
          <a:noFill/>
          <a:ln>
            <a:noFill/>
          </a:ln>
        </p:spPr>
        <p:txBody>
          <a:bodyPr spcFirstLastPara="1" wrap="square" lIns="91425" tIns="91425" rIns="91425" bIns="91425" anchor="ctr" anchorCtr="0">
            <a:noAutofit/>
          </a:bodyPr>
          <a:lstStyle/>
          <a:p>
            <a:pPr lvl="0" eaLnBrk="0" fontAlgn="base" hangingPunct="0">
              <a:spcBef>
                <a:spcPct val="0"/>
              </a:spcBef>
              <a:spcAft>
                <a:spcPct val="0"/>
              </a:spcAft>
              <a:buClrTx/>
            </a:pPr>
            <a:r>
              <a:rPr lang="fr-FR" altLang="fr-FR" dirty="0">
                <a:solidFill>
                  <a:schemeClr val="tx1"/>
                </a:solidFill>
                <a:latin typeface="Open Sans" panose="020B0606030504020204" pitchFamily="34" charset="0"/>
                <a:ea typeface="Open Sans" panose="020B0606030504020204" pitchFamily="34" charset="0"/>
                <a:cs typeface="Open Sans" panose="020B0606030504020204" pitchFamily="34" charset="0"/>
              </a:rPr>
              <a:t>Pour un passage à la Facture Électronique en toute sérénité</a:t>
            </a:r>
          </a:p>
        </p:txBody>
      </p:sp>
      <p:sp>
        <p:nvSpPr>
          <p:cNvPr id="4" name="Google Shape;228;p44">
            <a:extLst>
              <a:ext uri="{FF2B5EF4-FFF2-40B4-BE49-F238E27FC236}">
                <a16:creationId xmlns:a16="http://schemas.microsoft.com/office/drawing/2014/main" id="{297B595B-573B-4AA7-97F5-B6B705E50318}"/>
              </a:ext>
            </a:extLst>
          </p:cNvPr>
          <p:cNvSpPr txBox="1"/>
          <p:nvPr/>
        </p:nvSpPr>
        <p:spPr>
          <a:xfrm>
            <a:off x="398854" y="3876902"/>
            <a:ext cx="3366856" cy="1723508"/>
          </a:xfrm>
          <a:prstGeom prst="rect">
            <a:avLst/>
          </a:prstGeom>
          <a:noFill/>
          <a:ln>
            <a:noFill/>
          </a:ln>
        </p:spPr>
        <p:txBody>
          <a:bodyPr spcFirstLastPara="1" wrap="square" lIns="91425" tIns="45700" rIns="91425" bIns="45700" anchor="t" anchorCtr="0">
            <a:spAutoFit/>
          </a:bodyPr>
          <a:lstStyle/>
          <a:p>
            <a:pPr lvl="0" eaLnBrk="0" fontAlgn="base" hangingPunct="0">
              <a:spcBef>
                <a:spcPct val="0"/>
              </a:spcBef>
              <a:spcAft>
                <a:spcPts val="600"/>
              </a:spcAft>
              <a:buClrTx/>
            </a:pPr>
            <a:r>
              <a:rPr lang="fr-FR" altLang="fr-FR" sz="1600" b="1" dirty="0">
                <a:solidFill>
                  <a:schemeClr val="tx1"/>
                </a:solidFill>
                <a:latin typeface="Open Sans" panose="020B0606030504020204" pitchFamily="34" charset="0"/>
                <a:ea typeface="Open Sans" panose="020B0606030504020204" pitchFamily="34" charset="0"/>
                <a:cs typeface="Open Sans" panose="020B0606030504020204" pitchFamily="34" charset="0"/>
              </a:rPr>
              <a:t>Parlons-en ! </a:t>
            </a:r>
          </a:p>
          <a:p>
            <a:pPr lvl="0" eaLnBrk="0" fontAlgn="base" hangingPunct="0">
              <a:spcBef>
                <a:spcPct val="0"/>
              </a:spcBef>
              <a:spcAft>
                <a:spcPts val="600"/>
              </a:spcAft>
              <a:buClrTx/>
            </a:pPr>
            <a:r>
              <a:rPr lang="fr-FR" altLang="fr-FR" sz="1600" dirty="0">
                <a:solidFill>
                  <a:srgbClr val="303030"/>
                </a:solidFill>
                <a:latin typeface="Open Sans" panose="020B0606030504020204" pitchFamily="34" charset="0"/>
                <a:ea typeface="Open Sans" panose="020B0606030504020204" pitchFamily="34" charset="0"/>
                <a:cs typeface="Open Sans" panose="020B0606030504020204" pitchFamily="34" charset="0"/>
              </a:rPr>
              <a:t>En tant que </a:t>
            </a:r>
            <a:r>
              <a:rPr lang="fr-FR" altLang="fr-FR" sz="1600" b="1" dirty="0">
                <a:solidFill>
                  <a:srgbClr val="303030"/>
                </a:solidFill>
                <a:latin typeface="Open Sans" panose="020B0606030504020204" pitchFamily="34" charset="0"/>
                <a:ea typeface="Open Sans" panose="020B0606030504020204" pitchFamily="34" charset="0"/>
                <a:cs typeface="Open Sans" panose="020B0606030504020204" pitchFamily="34" charset="0"/>
              </a:rPr>
              <a:t>partenaire de confiance</a:t>
            </a:r>
            <a:r>
              <a:rPr lang="fr-FR" altLang="fr-FR" sz="1600" dirty="0">
                <a:solidFill>
                  <a:srgbClr val="303030"/>
                </a:solidFill>
                <a:latin typeface="Open Sans" panose="020B0606030504020204" pitchFamily="34" charset="0"/>
                <a:ea typeface="Open Sans" panose="020B0606030504020204" pitchFamily="34" charset="0"/>
                <a:cs typeface="Open Sans" panose="020B0606030504020204" pitchFamily="34" charset="0"/>
              </a:rPr>
              <a:t>, nous vous accompagnons </a:t>
            </a:r>
            <a:r>
              <a:rPr lang="fr-FR" altLang="fr-FR" sz="1600" b="1" dirty="0">
                <a:solidFill>
                  <a:srgbClr val="303030"/>
                </a:solidFill>
                <a:latin typeface="Open Sans" panose="020B0606030504020204" pitchFamily="34" charset="0"/>
                <a:ea typeface="Open Sans" panose="020B0606030504020204" pitchFamily="34" charset="0"/>
                <a:cs typeface="Open Sans" panose="020B0606030504020204" pitchFamily="34" charset="0"/>
              </a:rPr>
              <a:t>dans le choix de la Plateforme Agréée </a:t>
            </a:r>
            <a:r>
              <a:rPr lang="fr-FR" altLang="fr-FR" sz="1600" dirty="0">
                <a:solidFill>
                  <a:srgbClr val="303030"/>
                </a:solidFill>
                <a:latin typeface="Open Sans" panose="020B0606030504020204" pitchFamily="34" charset="0"/>
                <a:ea typeface="Open Sans" panose="020B0606030504020204" pitchFamily="34" charset="0"/>
                <a:cs typeface="Open Sans" panose="020B0606030504020204" pitchFamily="34" charset="0"/>
              </a:rPr>
              <a:t>(PA) la plus adaptée à votre activité.</a:t>
            </a:r>
            <a:endParaRPr lang="fr-FR" altLang="fr-FR" sz="16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 name="Groupe 2">
            <a:extLst>
              <a:ext uri="{FF2B5EF4-FFF2-40B4-BE49-F238E27FC236}">
                <a16:creationId xmlns:a16="http://schemas.microsoft.com/office/drawing/2014/main" id="{6DB5676C-1C4C-2D12-3181-F34CA7721107}"/>
              </a:ext>
            </a:extLst>
          </p:cNvPr>
          <p:cNvGrpSpPr/>
          <p:nvPr/>
        </p:nvGrpSpPr>
        <p:grpSpPr>
          <a:xfrm>
            <a:off x="318704" y="2015067"/>
            <a:ext cx="3527156" cy="1398523"/>
            <a:chOff x="318704" y="2015067"/>
            <a:chExt cx="3527156" cy="1398523"/>
          </a:xfrm>
        </p:grpSpPr>
        <p:sp>
          <p:nvSpPr>
            <p:cNvPr id="2" name="Google Shape;228;p44">
              <a:extLst>
                <a:ext uri="{FF2B5EF4-FFF2-40B4-BE49-F238E27FC236}">
                  <a16:creationId xmlns:a16="http://schemas.microsoft.com/office/drawing/2014/main" id="{2EBA7651-138C-7073-3C72-251C76636F54}"/>
                </a:ext>
              </a:extLst>
            </p:cNvPr>
            <p:cNvSpPr txBox="1"/>
            <p:nvPr/>
          </p:nvSpPr>
          <p:spPr>
            <a:xfrm>
              <a:off x="387275" y="2136358"/>
              <a:ext cx="3366856" cy="1277232"/>
            </a:xfrm>
            <a:prstGeom prst="rect">
              <a:avLst/>
            </a:prstGeom>
            <a:noFill/>
            <a:ln>
              <a:noFill/>
            </a:ln>
          </p:spPr>
          <p:txBody>
            <a:bodyPr spcFirstLastPara="1" wrap="square" lIns="91425" tIns="45700" rIns="91425" bIns="45700" anchor="t" anchorCtr="0">
              <a:spAutoFit/>
            </a:bodyPr>
            <a:lstStyle/>
            <a:p>
              <a:pPr lvl="0" eaLnBrk="0" fontAlgn="base" hangingPunct="0">
                <a:spcBef>
                  <a:spcPct val="0"/>
                </a:spcBef>
                <a:spcAft>
                  <a:spcPts val="600"/>
                </a:spcAft>
                <a:buClrTx/>
              </a:pPr>
              <a:r>
                <a:rPr lang="fr-FR" altLang="fr-FR" sz="1800" b="1" dirty="0">
                  <a:solidFill>
                    <a:schemeClr val="tx1"/>
                  </a:solidFill>
                  <a:latin typeface="Open Sans" panose="020B0606030504020204" pitchFamily="34" charset="0"/>
                  <a:ea typeface="Open Sans" panose="020B0606030504020204" pitchFamily="34" charset="0"/>
                  <a:cs typeface="Open Sans" panose="020B0606030504020204" pitchFamily="34" charset="0"/>
                </a:rPr>
                <a:t>Ne cédez pas aux multiples propositions </a:t>
              </a:r>
              <a:r>
                <a:rPr lang="fr-FR" altLang="fr-FR" sz="1800" dirty="0">
                  <a:solidFill>
                    <a:schemeClr val="tx1"/>
                  </a:solidFill>
                  <a:latin typeface="Open Sans" panose="020B0606030504020204" pitchFamily="34" charset="0"/>
                  <a:ea typeface="Open Sans" panose="020B0606030504020204" pitchFamily="34" charset="0"/>
                  <a:cs typeface="Open Sans" panose="020B0606030504020204" pitchFamily="34" charset="0"/>
                </a:rPr>
                <a:t>de PA* venant des banques, éditeurs de logiciels.</a:t>
              </a:r>
              <a:r>
                <a:rPr lang="fr-FR" altLang="fr-FR" sz="1800" b="1"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endParaRPr lang="fr-FR" altLang="fr-FR" sz="18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5" name="Google Shape;227;p44">
              <a:extLst>
                <a:ext uri="{FF2B5EF4-FFF2-40B4-BE49-F238E27FC236}">
                  <a16:creationId xmlns:a16="http://schemas.microsoft.com/office/drawing/2014/main" id="{BC5B3FBA-AF87-C4BE-2652-A73BF1688CA2}"/>
                </a:ext>
              </a:extLst>
            </p:cNvPr>
            <p:cNvSpPr/>
            <p:nvPr/>
          </p:nvSpPr>
          <p:spPr>
            <a:xfrm>
              <a:off x="318704" y="2015067"/>
              <a:ext cx="3527156" cy="1303868"/>
            </a:xfrm>
            <a:prstGeom prst="roundRect">
              <a:avLst>
                <a:gd name="adj" fmla="val 16667"/>
              </a:avLst>
            </a:prstGeom>
            <a:noFill/>
            <a:ln w="25400" cap="flat" cmpd="sng">
              <a:solidFill>
                <a:srgbClr val="DF267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dk1"/>
                </a:solidFill>
                <a:latin typeface="Open Sans"/>
                <a:ea typeface="Open Sans"/>
                <a:cs typeface="Open Sans"/>
                <a:sym typeface="Open Sans"/>
              </a:endParaRPr>
            </a:p>
          </p:txBody>
        </p:sp>
      </p:grpSp>
      <p:sp>
        <p:nvSpPr>
          <p:cNvPr id="8" name="Google Shape;228;p44">
            <a:extLst>
              <a:ext uri="{FF2B5EF4-FFF2-40B4-BE49-F238E27FC236}">
                <a16:creationId xmlns:a16="http://schemas.microsoft.com/office/drawing/2014/main" id="{5EC15AEA-B226-2586-A7AB-05363FBA6BC4}"/>
              </a:ext>
            </a:extLst>
          </p:cNvPr>
          <p:cNvSpPr txBox="1"/>
          <p:nvPr/>
        </p:nvSpPr>
        <p:spPr>
          <a:xfrm>
            <a:off x="4314258" y="3876902"/>
            <a:ext cx="3483334" cy="1892785"/>
          </a:xfrm>
          <a:prstGeom prst="rect">
            <a:avLst/>
          </a:prstGeom>
          <a:noFill/>
          <a:ln>
            <a:noFill/>
          </a:ln>
        </p:spPr>
        <p:txBody>
          <a:bodyPr spcFirstLastPara="1" wrap="square" lIns="91425" tIns="45700" rIns="91425" bIns="45700" anchor="t" anchorCtr="0">
            <a:spAutoFit/>
          </a:bodyPr>
          <a:lstStyle/>
          <a:p>
            <a:pPr lvl="0" eaLnBrk="0" fontAlgn="base" hangingPunct="0">
              <a:spcBef>
                <a:spcPct val="0"/>
              </a:spcBef>
              <a:spcAft>
                <a:spcPts val="600"/>
              </a:spcAft>
              <a:buClrTx/>
            </a:pPr>
            <a:r>
              <a:rPr lang="fr-FR" altLang="fr-FR" sz="1600" dirty="0">
                <a:solidFill>
                  <a:srgbClr val="303030"/>
                </a:solidFill>
                <a:latin typeface="Open Sans" panose="020B0606030504020204" pitchFamily="34" charset="0"/>
                <a:ea typeface="Open Sans" panose="020B0606030504020204" pitchFamily="34" charset="0"/>
                <a:cs typeface="Open Sans" panose="020B0606030504020204" pitchFamily="34" charset="0"/>
              </a:rPr>
              <a:t>Nous centralisons et mettons </a:t>
            </a:r>
            <a:r>
              <a:rPr lang="fr-FR" altLang="fr-FR" sz="1600" b="1" dirty="0">
                <a:solidFill>
                  <a:srgbClr val="303030"/>
                </a:solidFill>
                <a:latin typeface="Open Sans" panose="020B0606030504020204" pitchFamily="34" charset="0"/>
                <a:ea typeface="Open Sans" panose="020B0606030504020204" pitchFamily="34" charset="0"/>
                <a:cs typeface="Open Sans" panose="020B0606030504020204" pitchFamily="34" charset="0"/>
              </a:rPr>
              <a:t>toutes vos factures électroniques, classiques </a:t>
            </a:r>
            <a:r>
              <a:rPr lang="fr-FR" altLang="fr-FR" sz="1600" dirty="0">
                <a:solidFill>
                  <a:srgbClr val="303030"/>
                </a:solidFill>
                <a:latin typeface="Open Sans" panose="020B0606030504020204" pitchFamily="34" charset="0"/>
                <a:ea typeface="Open Sans" panose="020B0606030504020204" pitchFamily="34" charset="0"/>
                <a:cs typeface="Open Sans" panose="020B0606030504020204" pitchFamily="34" charset="0"/>
              </a:rPr>
              <a:t>et autres documents </a:t>
            </a:r>
            <a:r>
              <a:rPr lang="fr-FR" altLang="fr-FR" sz="1600" b="1" dirty="0">
                <a:solidFill>
                  <a:srgbClr val="303030"/>
                </a:solidFill>
                <a:latin typeface="Open Sans" panose="020B0606030504020204" pitchFamily="34" charset="0"/>
                <a:ea typeface="Open Sans" panose="020B0606030504020204" pitchFamily="34" charset="0"/>
                <a:cs typeface="Open Sans" panose="020B0606030504020204" pitchFamily="34" charset="0"/>
              </a:rPr>
              <a:t>à portée de main</a:t>
            </a:r>
            <a:r>
              <a:rPr lang="fr-FR" altLang="fr-FR" sz="1600" dirty="0">
                <a:solidFill>
                  <a:srgbClr val="303030"/>
                </a:solidFill>
                <a:latin typeface="Open Sans" panose="020B0606030504020204" pitchFamily="34" charset="0"/>
                <a:ea typeface="Open Sans" panose="020B0606030504020204" pitchFamily="34" charset="0"/>
                <a:cs typeface="Open Sans" panose="020B0606030504020204" pitchFamily="34" charset="0"/>
              </a:rPr>
              <a:t> directement </a:t>
            </a:r>
            <a:r>
              <a:rPr lang="fr-FR" altLang="fr-FR" sz="1600" b="1" dirty="0">
                <a:solidFill>
                  <a:srgbClr val="303030"/>
                </a:solidFill>
                <a:latin typeface="Open Sans" panose="020B0606030504020204" pitchFamily="34" charset="0"/>
                <a:ea typeface="Open Sans" panose="020B0606030504020204" pitchFamily="34" charset="0"/>
                <a:cs typeface="Open Sans" panose="020B0606030504020204" pitchFamily="34" charset="0"/>
              </a:rPr>
              <a:t>depuis</a:t>
            </a:r>
            <a:r>
              <a:rPr lang="fr-FR" altLang="fr-FR" sz="1600" dirty="0">
                <a:solidFill>
                  <a:srgbClr val="303030"/>
                </a:solidFill>
                <a:latin typeface="Open Sans" panose="020B0606030504020204" pitchFamily="34" charset="0"/>
                <a:ea typeface="Open Sans" panose="020B0606030504020204" pitchFamily="34" charset="0"/>
                <a:cs typeface="Open Sans" panose="020B0606030504020204" pitchFamily="34" charset="0"/>
              </a:rPr>
              <a:t> l’application et </a:t>
            </a:r>
            <a:r>
              <a:rPr lang="fr-FR" altLang="fr-FR" sz="1600" b="1" dirty="0">
                <a:solidFill>
                  <a:srgbClr val="303030"/>
                </a:solidFill>
                <a:latin typeface="Open Sans" panose="020B0606030504020204" pitchFamily="34" charset="0"/>
                <a:ea typeface="Open Sans" panose="020B0606030504020204" pitchFamily="34" charset="0"/>
                <a:cs typeface="Open Sans" panose="020B0606030504020204" pitchFamily="34" charset="0"/>
              </a:rPr>
              <a:t>portail web du cabinet</a:t>
            </a:r>
            <a:r>
              <a:rPr lang="fr-FR" altLang="fr-FR" sz="1600" dirty="0">
                <a:solidFill>
                  <a:srgbClr val="303030"/>
                </a:solidFill>
                <a:latin typeface="Open Sans" panose="020B0606030504020204" pitchFamily="34" charset="0"/>
                <a:ea typeface="Open Sans" panose="020B0606030504020204" pitchFamily="34" charset="0"/>
                <a:cs typeface="Open Sans" panose="020B0606030504020204" pitchFamily="34" charset="0"/>
              </a:rPr>
              <a:t>.</a:t>
            </a:r>
            <a:endParaRPr lang="fr-FR" altLang="fr-FR" sz="16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6" name="Groupe 5">
            <a:extLst>
              <a:ext uri="{FF2B5EF4-FFF2-40B4-BE49-F238E27FC236}">
                <a16:creationId xmlns:a16="http://schemas.microsoft.com/office/drawing/2014/main" id="{DB8ACE31-F58B-4256-DFDC-FFA0CD275012}"/>
              </a:ext>
            </a:extLst>
          </p:cNvPr>
          <p:cNvGrpSpPr/>
          <p:nvPr/>
        </p:nvGrpSpPr>
        <p:grpSpPr>
          <a:xfrm>
            <a:off x="4292347" y="2029536"/>
            <a:ext cx="3527156" cy="1289398"/>
            <a:chOff x="4252416" y="2029536"/>
            <a:chExt cx="3527156" cy="1289398"/>
          </a:xfrm>
        </p:grpSpPr>
        <p:sp>
          <p:nvSpPr>
            <p:cNvPr id="228" name="Google Shape;228;p44">
              <a:extLst>
                <a:ext uri="{FF2B5EF4-FFF2-40B4-BE49-F238E27FC236}">
                  <a16:creationId xmlns:a16="http://schemas.microsoft.com/office/drawing/2014/main" id="{500B68EA-7C4F-3825-3A53-418553EDC6D9}"/>
                </a:ext>
              </a:extLst>
            </p:cNvPr>
            <p:cNvSpPr txBox="1"/>
            <p:nvPr/>
          </p:nvSpPr>
          <p:spPr>
            <a:xfrm>
              <a:off x="4387679" y="2165161"/>
              <a:ext cx="3291588" cy="1000233"/>
            </a:xfrm>
            <a:prstGeom prst="rect">
              <a:avLst/>
            </a:prstGeom>
            <a:noFill/>
            <a:ln>
              <a:noFill/>
            </a:ln>
          </p:spPr>
          <p:txBody>
            <a:bodyPr spcFirstLastPara="1" wrap="square" lIns="91425" tIns="45700" rIns="91425" bIns="45700" anchor="t" anchorCtr="0">
              <a:spAutoFit/>
            </a:bodyPr>
            <a:lstStyle/>
            <a:p>
              <a:pPr lvl="0" eaLnBrk="0" fontAlgn="base" hangingPunct="0">
                <a:spcBef>
                  <a:spcPct val="0"/>
                </a:spcBef>
                <a:spcAft>
                  <a:spcPts val="600"/>
                </a:spcAft>
                <a:buClrTx/>
              </a:pPr>
              <a:r>
                <a:rPr lang="fr-FR" altLang="fr-FR" sz="1800" b="1" dirty="0">
                  <a:solidFill>
                    <a:schemeClr val="tx1"/>
                  </a:solidFill>
                  <a:latin typeface="Open Sans" panose="020B0606030504020204" pitchFamily="34" charset="0"/>
                  <a:ea typeface="Open Sans" panose="020B0606030504020204" pitchFamily="34" charset="0"/>
                  <a:cs typeface="Open Sans" panose="020B0606030504020204" pitchFamily="34" charset="0"/>
                </a:rPr>
                <a:t>Un seul point d'entrée, sans bousculer votre quotidien</a:t>
              </a:r>
              <a:endParaRPr lang="fr-FR" altLang="fr-FR" sz="18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9" name="Google Shape;227;p44">
              <a:extLst>
                <a:ext uri="{FF2B5EF4-FFF2-40B4-BE49-F238E27FC236}">
                  <a16:creationId xmlns:a16="http://schemas.microsoft.com/office/drawing/2014/main" id="{3F27AD70-BE36-5E51-69DC-84BF5B93B05D}"/>
                </a:ext>
              </a:extLst>
            </p:cNvPr>
            <p:cNvSpPr/>
            <p:nvPr/>
          </p:nvSpPr>
          <p:spPr>
            <a:xfrm>
              <a:off x="4252416" y="2029536"/>
              <a:ext cx="3527156" cy="1289398"/>
            </a:xfrm>
            <a:prstGeom prst="roundRect">
              <a:avLst>
                <a:gd name="adj" fmla="val 16667"/>
              </a:avLst>
            </a:prstGeom>
            <a:noFill/>
            <a:ln w="25400" cap="flat" cmpd="sng">
              <a:solidFill>
                <a:srgbClr val="DF267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dk1"/>
                </a:solidFill>
                <a:latin typeface="Open Sans"/>
                <a:ea typeface="Open Sans"/>
                <a:cs typeface="Open Sans"/>
                <a:sym typeface="Open Sans"/>
              </a:endParaRPr>
            </a:p>
          </p:txBody>
        </p:sp>
      </p:grpSp>
      <p:sp>
        <p:nvSpPr>
          <p:cNvPr id="10" name="Google Shape;228;p44">
            <a:extLst>
              <a:ext uri="{FF2B5EF4-FFF2-40B4-BE49-F238E27FC236}">
                <a16:creationId xmlns:a16="http://schemas.microsoft.com/office/drawing/2014/main" id="{FA38AEED-8AF1-E6C9-946C-E775BD477A89}"/>
              </a:ext>
            </a:extLst>
          </p:cNvPr>
          <p:cNvSpPr txBox="1"/>
          <p:nvPr/>
        </p:nvSpPr>
        <p:spPr>
          <a:xfrm>
            <a:off x="8287901" y="3876902"/>
            <a:ext cx="3483334" cy="1892785"/>
          </a:xfrm>
          <a:prstGeom prst="rect">
            <a:avLst/>
          </a:prstGeom>
          <a:noFill/>
          <a:ln>
            <a:noFill/>
          </a:ln>
        </p:spPr>
        <p:txBody>
          <a:bodyPr spcFirstLastPara="1" wrap="square" lIns="91425" tIns="45700" rIns="91425" bIns="45700" anchor="t" anchorCtr="0">
            <a:spAutoFit/>
          </a:bodyPr>
          <a:lstStyle/>
          <a:p>
            <a:pPr lvl="0" eaLnBrk="0" fontAlgn="base" hangingPunct="0">
              <a:spcBef>
                <a:spcPct val="0"/>
              </a:spcBef>
              <a:spcAft>
                <a:spcPts val="600"/>
              </a:spcAft>
              <a:buClrTx/>
            </a:pPr>
            <a:r>
              <a:rPr lang="fr-FR" altLang="fr-FR" sz="1600" dirty="0">
                <a:solidFill>
                  <a:srgbClr val="303030"/>
                </a:solidFill>
                <a:latin typeface="Open Sans" panose="020B0606030504020204" pitchFamily="34" charset="0"/>
                <a:ea typeface="Open Sans" panose="020B0606030504020204" pitchFamily="34" charset="0"/>
                <a:cs typeface="Open Sans" panose="020B0606030504020204" pitchFamily="34" charset="0"/>
              </a:rPr>
              <a:t>La réforme exige des démarches rigoureuses ? </a:t>
            </a:r>
            <a:r>
              <a:rPr lang="fr-FR" altLang="fr-FR" sz="1600" b="1" dirty="0">
                <a:solidFill>
                  <a:srgbClr val="303030"/>
                </a:solidFill>
                <a:latin typeface="Open Sans" panose="020B0606030504020204" pitchFamily="34" charset="0"/>
                <a:ea typeface="Open Sans" panose="020B0606030504020204" pitchFamily="34" charset="0"/>
                <a:cs typeface="Open Sans" panose="020B0606030504020204" pitchFamily="34" charset="0"/>
              </a:rPr>
              <a:t>Concentrez-vous</a:t>
            </a:r>
            <a:r>
              <a:rPr lang="fr-FR" altLang="fr-FR" sz="1600" dirty="0">
                <a:solidFill>
                  <a:srgbClr val="303030"/>
                </a:solidFill>
                <a:latin typeface="Open Sans" panose="020B0606030504020204" pitchFamily="34" charset="0"/>
                <a:ea typeface="Open Sans" panose="020B0606030504020204" pitchFamily="34" charset="0"/>
                <a:cs typeface="Open Sans" panose="020B0606030504020204" pitchFamily="34" charset="0"/>
              </a:rPr>
              <a:t> sur votre métier, </a:t>
            </a:r>
            <a:r>
              <a:rPr lang="fr-FR" altLang="fr-FR" sz="1600" b="1" dirty="0">
                <a:solidFill>
                  <a:srgbClr val="303030"/>
                </a:solidFill>
                <a:latin typeface="Open Sans" panose="020B0606030504020204" pitchFamily="34" charset="0"/>
                <a:ea typeface="Open Sans" panose="020B0606030504020204" pitchFamily="34" charset="0"/>
                <a:cs typeface="Open Sans" panose="020B0606030504020204" pitchFamily="34" charset="0"/>
              </a:rPr>
              <a:t>nous gérons tout </a:t>
            </a:r>
            <a:r>
              <a:rPr lang="fr-FR" altLang="fr-FR" sz="1600" dirty="0">
                <a:solidFill>
                  <a:srgbClr val="303030"/>
                </a:solidFill>
                <a:latin typeface="Open Sans" panose="020B0606030504020204" pitchFamily="34" charset="0"/>
                <a:ea typeface="Open Sans" panose="020B0606030504020204" pitchFamily="34" charset="0"/>
                <a:cs typeface="Open Sans" panose="020B0606030504020204" pitchFamily="34" charset="0"/>
              </a:rPr>
              <a:t>pour vous : le choix de votre plateforme (PA), votre inscription à l'annuaire officiel et la connexion à notre portail.</a:t>
            </a:r>
            <a:endParaRPr lang="fr-FR" altLang="fr-FR" sz="16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12" name="Groupe 11">
            <a:extLst>
              <a:ext uri="{FF2B5EF4-FFF2-40B4-BE49-F238E27FC236}">
                <a16:creationId xmlns:a16="http://schemas.microsoft.com/office/drawing/2014/main" id="{5E41C321-2C07-12DE-FD4A-FEC9CB267596}"/>
              </a:ext>
            </a:extLst>
          </p:cNvPr>
          <p:cNvGrpSpPr/>
          <p:nvPr/>
        </p:nvGrpSpPr>
        <p:grpSpPr>
          <a:xfrm>
            <a:off x="8265990" y="2029536"/>
            <a:ext cx="3527156" cy="1289398"/>
            <a:chOff x="8265990" y="2029536"/>
            <a:chExt cx="3527156" cy="1289398"/>
          </a:xfrm>
        </p:grpSpPr>
        <p:sp>
          <p:nvSpPr>
            <p:cNvPr id="7" name="Google Shape;228;p44">
              <a:extLst>
                <a:ext uri="{FF2B5EF4-FFF2-40B4-BE49-F238E27FC236}">
                  <a16:creationId xmlns:a16="http://schemas.microsoft.com/office/drawing/2014/main" id="{E2D40C10-9D9A-1AD5-23F8-4F46FC32F9AC}"/>
                </a:ext>
              </a:extLst>
            </p:cNvPr>
            <p:cNvSpPr txBox="1"/>
            <p:nvPr/>
          </p:nvSpPr>
          <p:spPr>
            <a:xfrm>
              <a:off x="8456858" y="2160619"/>
              <a:ext cx="3159409" cy="1000233"/>
            </a:xfrm>
            <a:prstGeom prst="rect">
              <a:avLst/>
            </a:prstGeom>
            <a:noFill/>
            <a:ln>
              <a:noFill/>
            </a:ln>
          </p:spPr>
          <p:txBody>
            <a:bodyPr spcFirstLastPara="1" wrap="square" lIns="91425" tIns="45700" rIns="91425" bIns="45700" anchor="t" anchorCtr="0">
              <a:spAutoFit/>
            </a:bodyPr>
            <a:lstStyle/>
            <a:p>
              <a:pPr lvl="0" eaLnBrk="0" fontAlgn="base" hangingPunct="0">
                <a:spcBef>
                  <a:spcPct val="0"/>
                </a:spcBef>
                <a:spcAft>
                  <a:spcPts val="600"/>
                </a:spcAft>
                <a:buClrTx/>
              </a:pPr>
              <a:r>
                <a:rPr lang="fr-FR" altLang="fr-FR" sz="1800" b="1" dirty="0">
                  <a:solidFill>
                    <a:schemeClr val="tx1"/>
                  </a:solidFill>
                  <a:latin typeface="Open Sans" panose="020B0606030504020204" pitchFamily="34" charset="0"/>
                  <a:ea typeface="Open Sans" panose="020B0606030504020204" pitchFamily="34" charset="0"/>
                  <a:cs typeface="Open Sans" panose="020B0606030504020204" pitchFamily="34" charset="0"/>
                </a:rPr>
                <a:t>Mandatez le cabinet pour une transition « clé en main »</a:t>
              </a:r>
              <a:endParaRPr lang="fr-FR" altLang="fr-FR" sz="180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11" name="Google Shape;227;p44">
              <a:extLst>
                <a:ext uri="{FF2B5EF4-FFF2-40B4-BE49-F238E27FC236}">
                  <a16:creationId xmlns:a16="http://schemas.microsoft.com/office/drawing/2014/main" id="{67B5749B-B274-6BE6-B7C1-AB918EE7E963}"/>
                </a:ext>
              </a:extLst>
            </p:cNvPr>
            <p:cNvSpPr/>
            <p:nvPr/>
          </p:nvSpPr>
          <p:spPr>
            <a:xfrm>
              <a:off x="8265990" y="2029536"/>
              <a:ext cx="3527156" cy="1289398"/>
            </a:xfrm>
            <a:prstGeom prst="roundRect">
              <a:avLst>
                <a:gd name="adj" fmla="val 16667"/>
              </a:avLst>
            </a:prstGeom>
            <a:noFill/>
            <a:ln w="25400" cap="flat" cmpd="sng">
              <a:solidFill>
                <a:srgbClr val="DF267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dirty="0">
                <a:solidFill>
                  <a:schemeClr val="dk1"/>
                </a:solidFill>
                <a:latin typeface="Open Sans"/>
                <a:ea typeface="Open Sans"/>
                <a:cs typeface="Open Sans"/>
                <a:sym typeface="Open Sans"/>
              </a:endParaRPr>
            </a:p>
          </p:txBody>
        </p:sp>
      </p:grpSp>
    </p:spTree>
    <p:extLst>
      <p:ext uri="{BB962C8B-B14F-4D97-AF65-F5344CB8AC3E}">
        <p14:creationId xmlns:p14="http://schemas.microsoft.com/office/powerpoint/2010/main" val="41329604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443;p29">
            <a:extLst>
              <a:ext uri="{FF2B5EF4-FFF2-40B4-BE49-F238E27FC236}">
                <a16:creationId xmlns:a16="http://schemas.microsoft.com/office/drawing/2014/main" id="{60C7E6BE-E40E-2789-BCD3-EE9B0E9C5234}"/>
              </a:ext>
            </a:extLst>
          </p:cNvPr>
          <p:cNvSpPr txBox="1">
            <a:spLocks noGrp="1"/>
          </p:cNvSpPr>
          <p:nvPr/>
        </p:nvSpPr>
        <p:spPr>
          <a:xfrm>
            <a:off x="952733" y="2192858"/>
            <a:ext cx="734700" cy="347100"/>
          </a:xfrm>
          <a:prstGeom prst="rect">
            <a:avLst/>
          </a:prstGeom>
          <a:solidFill>
            <a:schemeClr val="accent2"/>
          </a:solidFill>
          <a:ln>
            <a:noFill/>
          </a:ln>
        </p:spPr>
        <p:txBody>
          <a:bodyPr spcFirstLastPara="1" wrap="square" lIns="91425" tIns="91425" rIns="91425" bIns="0"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Merriweather Sans"/>
              <a:buNone/>
              <a:defRPr sz="2300" b="1" i="0" u="none" strike="noStrike" cap="none">
                <a:solidFill>
                  <a:schemeClr val="dk1"/>
                </a:solidFill>
                <a:latin typeface="Merriweather Sans"/>
                <a:ea typeface="Merriweather Sans"/>
                <a:cs typeface="Merriweather Sans"/>
                <a:sym typeface="Merriweather Sans"/>
              </a:defRPr>
            </a:lvl1pPr>
            <a:lvl2pPr marR="0" lvl="1" algn="l" rtl="0">
              <a:lnSpc>
                <a:spcPct val="100000"/>
              </a:lnSpc>
              <a:spcBef>
                <a:spcPts val="0"/>
              </a:spcBef>
              <a:spcAft>
                <a:spcPts val="0"/>
              </a:spcAft>
              <a:buClr>
                <a:schemeClr val="dk1"/>
              </a:buClr>
              <a:buSzPts val="3000"/>
              <a:buFont typeface="Merriweather Sans"/>
              <a:buNone/>
              <a:defRPr sz="3000" b="1" i="0" u="none" strike="noStrike" cap="none">
                <a:solidFill>
                  <a:schemeClr val="dk1"/>
                </a:solidFill>
                <a:latin typeface="Merriweather Sans"/>
                <a:ea typeface="Merriweather Sans"/>
                <a:cs typeface="Merriweather Sans"/>
                <a:sym typeface="Merriweather Sans"/>
              </a:defRPr>
            </a:lvl2pPr>
            <a:lvl3pPr marR="0" lvl="2" algn="l" rtl="0">
              <a:lnSpc>
                <a:spcPct val="100000"/>
              </a:lnSpc>
              <a:spcBef>
                <a:spcPts val="0"/>
              </a:spcBef>
              <a:spcAft>
                <a:spcPts val="0"/>
              </a:spcAft>
              <a:buClr>
                <a:schemeClr val="dk1"/>
              </a:buClr>
              <a:buSzPts val="3000"/>
              <a:buFont typeface="Merriweather Sans"/>
              <a:buNone/>
              <a:defRPr sz="3000" b="1" i="0" u="none" strike="noStrike" cap="none">
                <a:solidFill>
                  <a:schemeClr val="dk1"/>
                </a:solidFill>
                <a:latin typeface="Merriweather Sans"/>
                <a:ea typeface="Merriweather Sans"/>
                <a:cs typeface="Merriweather Sans"/>
                <a:sym typeface="Merriweather Sans"/>
              </a:defRPr>
            </a:lvl3pPr>
            <a:lvl4pPr marR="0" lvl="3" algn="l" rtl="0">
              <a:lnSpc>
                <a:spcPct val="100000"/>
              </a:lnSpc>
              <a:spcBef>
                <a:spcPts val="0"/>
              </a:spcBef>
              <a:spcAft>
                <a:spcPts val="0"/>
              </a:spcAft>
              <a:buClr>
                <a:schemeClr val="dk1"/>
              </a:buClr>
              <a:buSzPts val="3000"/>
              <a:buFont typeface="Merriweather Sans"/>
              <a:buNone/>
              <a:defRPr sz="3000" b="1" i="0" u="none" strike="noStrike" cap="none">
                <a:solidFill>
                  <a:schemeClr val="dk1"/>
                </a:solidFill>
                <a:latin typeface="Merriweather Sans"/>
                <a:ea typeface="Merriweather Sans"/>
                <a:cs typeface="Merriweather Sans"/>
                <a:sym typeface="Merriweather Sans"/>
              </a:defRPr>
            </a:lvl4pPr>
            <a:lvl5pPr marR="0" lvl="4" algn="l" rtl="0">
              <a:lnSpc>
                <a:spcPct val="100000"/>
              </a:lnSpc>
              <a:spcBef>
                <a:spcPts val="0"/>
              </a:spcBef>
              <a:spcAft>
                <a:spcPts val="0"/>
              </a:spcAft>
              <a:buClr>
                <a:schemeClr val="dk1"/>
              </a:buClr>
              <a:buSzPts val="3000"/>
              <a:buFont typeface="Merriweather Sans"/>
              <a:buNone/>
              <a:defRPr sz="3000" b="1" i="0" u="none" strike="noStrike" cap="none">
                <a:solidFill>
                  <a:schemeClr val="dk1"/>
                </a:solidFill>
                <a:latin typeface="Merriweather Sans"/>
                <a:ea typeface="Merriweather Sans"/>
                <a:cs typeface="Merriweather Sans"/>
                <a:sym typeface="Merriweather Sans"/>
              </a:defRPr>
            </a:lvl5pPr>
            <a:lvl6pPr marR="0" lvl="5" algn="l" rtl="0">
              <a:lnSpc>
                <a:spcPct val="100000"/>
              </a:lnSpc>
              <a:spcBef>
                <a:spcPts val="0"/>
              </a:spcBef>
              <a:spcAft>
                <a:spcPts val="0"/>
              </a:spcAft>
              <a:buClr>
                <a:schemeClr val="dk1"/>
              </a:buClr>
              <a:buSzPts val="3000"/>
              <a:buFont typeface="Merriweather Sans"/>
              <a:buNone/>
              <a:defRPr sz="3000" b="1" i="0" u="none" strike="noStrike" cap="none">
                <a:solidFill>
                  <a:schemeClr val="dk1"/>
                </a:solidFill>
                <a:latin typeface="Merriweather Sans"/>
                <a:ea typeface="Merriweather Sans"/>
                <a:cs typeface="Merriweather Sans"/>
                <a:sym typeface="Merriweather Sans"/>
              </a:defRPr>
            </a:lvl6pPr>
            <a:lvl7pPr marR="0" lvl="6" algn="l" rtl="0">
              <a:lnSpc>
                <a:spcPct val="100000"/>
              </a:lnSpc>
              <a:spcBef>
                <a:spcPts val="0"/>
              </a:spcBef>
              <a:spcAft>
                <a:spcPts val="0"/>
              </a:spcAft>
              <a:buClr>
                <a:schemeClr val="dk1"/>
              </a:buClr>
              <a:buSzPts val="3000"/>
              <a:buFont typeface="Merriweather Sans"/>
              <a:buNone/>
              <a:defRPr sz="3000" b="1" i="0" u="none" strike="noStrike" cap="none">
                <a:solidFill>
                  <a:schemeClr val="dk1"/>
                </a:solidFill>
                <a:latin typeface="Merriweather Sans"/>
                <a:ea typeface="Merriweather Sans"/>
                <a:cs typeface="Merriweather Sans"/>
                <a:sym typeface="Merriweather Sans"/>
              </a:defRPr>
            </a:lvl7pPr>
            <a:lvl8pPr marR="0" lvl="7" algn="l" rtl="0">
              <a:lnSpc>
                <a:spcPct val="100000"/>
              </a:lnSpc>
              <a:spcBef>
                <a:spcPts val="0"/>
              </a:spcBef>
              <a:spcAft>
                <a:spcPts val="0"/>
              </a:spcAft>
              <a:buClr>
                <a:schemeClr val="dk1"/>
              </a:buClr>
              <a:buSzPts val="3000"/>
              <a:buFont typeface="Merriweather Sans"/>
              <a:buNone/>
              <a:defRPr sz="3000" b="1" i="0" u="none" strike="noStrike" cap="none">
                <a:solidFill>
                  <a:schemeClr val="dk1"/>
                </a:solidFill>
                <a:latin typeface="Merriweather Sans"/>
                <a:ea typeface="Merriweather Sans"/>
                <a:cs typeface="Merriweather Sans"/>
                <a:sym typeface="Merriweather Sans"/>
              </a:defRPr>
            </a:lvl8pPr>
            <a:lvl9pPr marR="0" lvl="8" algn="l" rtl="0">
              <a:lnSpc>
                <a:spcPct val="100000"/>
              </a:lnSpc>
              <a:spcBef>
                <a:spcPts val="0"/>
              </a:spcBef>
              <a:spcAft>
                <a:spcPts val="0"/>
              </a:spcAft>
              <a:buClr>
                <a:schemeClr val="dk1"/>
              </a:buClr>
              <a:buSzPts val="3000"/>
              <a:buFont typeface="Merriweather Sans"/>
              <a:buNone/>
              <a:defRPr sz="3000" b="1" i="0" u="none" strike="noStrike" cap="none">
                <a:solidFill>
                  <a:schemeClr val="dk1"/>
                </a:solidFill>
                <a:latin typeface="Merriweather Sans"/>
                <a:ea typeface="Merriweather Sans"/>
                <a:cs typeface="Merriweather Sans"/>
                <a:sym typeface="Merriweather Sans"/>
              </a:defRPr>
            </a:lvl9pPr>
          </a:lstStyle>
          <a:p>
            <a:pPr marL="0" lvl="0" indent="0" algn="l" rtl="0">
              <a:spcBef>
                <a:spcPts val="0"/>
              </a:spcBef>
              <a:spcAft>
                <a:spcPts val="0"/>
              </a:spcAft>
              <a:buNone/>
            </a:pPr>
            <a:r>
              <a:rPr lang="en" dirty="0"/>
              <a:t>01</a:t>
            </a:r>
            <a:endParaRPr dirty="0"/>
          </a:p>
        </p:txBody>
      </p:sp>
      <p:sp>
        <p:nvSpPr>
          <p:cNvPr id="4" name="Google Shape;444;p29">
            <a:extLst>
              <a:ext uri="{FF2B5EF4-FFF2-40B4-BE49-F238E27FC236}">
                <a16:creationId xmlns:a16="http://schemas.microsoft.com/office/drawing/2014/main" id="{AAFA0E05-3729-2086-897A-D21A0BB054B8}"/>
              </a:ext>
            </a:extLst>
          </p:cNvPr>
          <p:cNvSpPr txBox="1">
            <a:spLocks noGrp="1"/>
          </p:cNvSpPr>
          <p:nvPr/>
        </p:nvSpPr>
        <p:spPr>
          <a:xfrm>
            <a:off x="952732" y="3035554"/>
            <a:ext cx="734700" cy="347100"/>
          </a:xfrm>
          <a:prstGeom prst="rect">
            <a:avLst/>
          </a:prstGeom>
          <a:solidFill>
            <a:schemeClr val="accent2"/>
          </a:solidFill>
          <a:ln>
            <a:noFill/>
          </a:ln>
        </p:spPr>
        <p:txBody>
          <a:bodyPr spcFirstLastPara="1" wrap="square" lIns="91425" tIns="0" rIns="91425" bIns="0"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Merriweather Sans"/>
              <a:buNone/>
              <a:defRPr sz="2300" b="1" i="0" u="none" strike="noStrike" cap="none">
                <a:solidFill>
                  <a:schemeClr val="dk1"/>
                </a:solidFill>
                <a:latin typeface="Merriweather Sans"/>
                <a:ea typeface="Merriweather Sans"/>
                <a:cs typeface="Merriweather Sans"/>
                <a:sym typeface="Merriweather Sans"/>
              </a:defRPr>
            </a:lvl1pPr>
            <a:lvl2pPr marR="0" lvl="1" algn="l" rtl="0">
              <a:lnSpc>
                <a:spcPct val="100000"/>
              </a:lnSpc>
              <a:spcBef>
                <a:spcPts val="0"/>
              </a:spcBef>
              <a:spcAft>
                <a:spcPts val="0"/>
              </a:spcAft>
              <a:buClr>
                <a:schemeClr val="dk1"/>
              </a:buClr>
              <a:buSzPts val="3000"/>
              <a:buFont typeface="Merriweather Sans"/>
              <a:buNone/>
              <a:defRPr sz="3000" b="1" i="0" u="none" strike="noStrike" cap="none">
                <a:solidFill>
                  <a:schemeClr val="dk1"/>
                </a:solidFill>
                <a:latin typeface="Merriweather Sans"/>
                <a:ea typeface="Merriweather Sans"/>
                <a:cs typeface="Merriweather Sans"/>
                <a:sym typeface="Merriweather Sans"/>
              </a:defRPr>
            </a:lvl2pPr>
            <a:lvl3pPr marR="0" lvl="2" algn="l" rtl="0">
              <a:lnSpc>
                <a:spcPct val="100000"/>
              </a:lnSpc>
              <a:spcBef>
                <a:spcPts val="0"/>
              </a:spcBef>
              <a:spcAft>
                <a:spcPts val="0"/>
              </a:spcAft>
              <a:buClr>
                <a:schemeClr val="dk1"/>
              </a:buClr>
              <a:buSzPts val="3000"/>
              <a:buFont typeface="Merriweather Sans"/>
              <a:buNone/>
              <a:defRPr sz="3000" b="1" i="0" u="none" strike="noStrike" cap="none">
                <a:solidFill>
                  <a:schemeClr val="dk1"/>
                </a:solidFill>
                <a:latin typeface="Merriweather Sans"/>
                <a:ea typeface="Merriweather Sans"/>
                <a:cs typeface="Merriweather Sans"/>
                <a:sym typeface="Merriweather Sans"/>
              </a:defRPr>
            </a:lvl3pPr>
            <a:lvl4pPr marR="0" lvl="3" algn="l" rtl="0">
              <a:lnSpc>
                <a:spcPct val="100000"/>
              </a:lnSpc>
              <a:spcBef>
                <a:spcPts val="0"/>
              </a:spcBef>
              <a:spcAft>
                <a:spcPts val="0"/>
              </a:spcAft>
              <a:buClr>
                <a:schemeClr val="dk1"/>
              </a:buClr>
              <a:buSzPts val="3000"/>
              <a:buFont typeface="Merriweather Sans"/>
              <a:buNone/>
              <a:defRPr sz="3000" b="1" i="0" u="none" strike="noStrike" cap="none">
                <a:solidFill>
                  <a:schemeClr val="dk1"/>
                </a:solidFill>
                <a:latin typeface="Merriweather Sans"/>
                <a:ea typeface="Merriweather Sans"/>
                <a:cs typeface="Merriweather Sans"/>
                <a:sym typeface="Merriweather Sans"/>
              </a:defRPr>
            </a:lvl4pPr>
            <a:lvl5pPr marR="0" lvl="4" algn="l" rtl="0">
              <a:lnSpc>
                <a:spcPct val="100000"/>
              </a:lnSpc>
              <a:spcBef>
                <a:spcPts val="0"/>
              </a:spcBef>
              <a:spcAft>
                <a:spcPts val="0"/>
              </a:spcAft>
              <a:buClr>
                <a:schemeClr val="dk1"/>
              </a:buClr>
              <a:buSzPts val="3000"/>
              <a:buFont typeface="Merriweather Sans"/>
              <a:buNone/>
              <a:defRPr sz="3000" b="1" i="0" u="none" strike="noStrike" cap="none">
                <a:solidFill>
                  <a:schemeClr val="dk1"/>
                </a:solidFill>
                <a:latin typeface="Merriweather Sans"/>
                <a:ea typeface="Merriweather Sans"/>
                <a:cs typeface="Merriweather Sans"/>
                <a:sym typeface="Merriweather Sans"/>
              </a:defRPr>
            </a:lvl5pPr>
            <a:lvl6pPr marR="0" lvl="5" algn="l" rtl="0">
              <a:lnSpc>
                <a:spcPct val="100000"/>
              </a:lnSpc>
              <a:spcBef>
                <a:spcPts val="0"/>
              </a:spcBef>
              <a:spcAft>
                <a:spcPts val="0"/>
              </a:spcAft>
              <a:buClr>
                <a:schemeClr val="dk1"/>
              </a:buClr>
              <a:buSzPts val="3000"/>
              <a:buFont typeface="Merriweather Sans"/>
              <a:buNone/>
              <a:defRPr sz="3000" b="1" i="0" u="none" strike="noStrike" cap="none">
                <a:solidFill>
                  <a:schemeClr val="dk1"/>
                </a:solidFill>
                <a:latin typeface="Merriweather Sans"/>
                <a:ea typeface="Merriweather Sans"/>
                <a:cs typeface="Merriweather Sans"/>
                <a:sym typeface="Merriweather Sans"/>
              </a:defRPr>
            </a:lvl6pPr>
            <a:lvl7pPr marR="0" lvl="6" algn="l" rtl="0">
              <a:lnSpc>
                <a:spcPct val="100000"/>
              </a:lnSpc>
              <a:spcBef>
                <a:spcPts val="0"/>
              </a:spcBef>
              <a:spcAft>
                <a:spcPts val="0"/>
              </a:spcAft>
              <a:buClr>
                <a:schemeClr val="dk1"/>
              </a:buClr>
              <a:buSzPts val="3000"/>
              <a:buFont typeface="Merriweather Sans"/>
              <a:buNone/>
              <a:defRPr sz="3000" b="1" i="0" u="none" strike="noStrike" cap="none">
                <a:solidFill>
                  <a:schemeClr val="dk1"/>
                </a:solidFill>
                <a:latin typeface="Merriweather Sans"/>
                <a:ea typeface="Merriweather Sans"/>
                <a:cs typeface="Merriweather Sans"/>
                <a:sym typeface="Merriweather Sans"/>
              </a:defRPr>
            </a:lvl7pPr>
            <a:lvl8pPr marR="0" lvl="7" algn="l" rtl="0">
              <a:lnSpc>
                <a:spcPct val="100000"/>
              </a:lnSpc>
              <a:spcBef>
                <a:spcPts val="0"/>
              </a:spcBef>
              <a:spcAft>
                <a:spcPts val="0"/>
              </a:spcAft>
              <a:buClr>
                <a:schemeClr val="dk1"/>
              </a:buClr>
              <a:buSzPts val="3000"/>
              <a:buFont typeface="Merriweather Sans"/>
              <a:buNone/>
              <a:defRPr sz="3000" b="1" i="0" u="none" strike="noStrike" cap="none">
                <a:solidFill>
                  <a:schemeClr val="dk1"/>
                </a:solidFill>
                <a:latin typeface="Merriweather Sans"/>
                <a:ea typeface="Merriweather Sans"/>
                <a:cs typeface="Merriweather Sans"/>
                <a:sym typeface="Merriweather Sans"/>
              </a:defRPr>
            </a:lvl8pPr>
            <a:lvl9pPr marR="0" lvl="8" algn="l" rtl="0">
              <a:lnSpc>
                <a:spcPct val="100000"/>
              </a:lnSpc>
              <a:spcBef>
                <a:spcPts val="0"/>
              </a:spcBef>
              <a:spcAft>
                <a:spcPts val="0"/>
              </a:spcAft>
              <a:buClr>
                <a:schemeClr val="dk1"/>
              </a:buClr>
              <a:buSzPts val="3000"/>
              <a:buFont typeface="Merriweather Sans"/>
              <a:buNone/>
              <a:defRPr sz="3000" b="1" i="0" u="none" strike="noStrike" cap="none">
                <a:solidFill>
                  <a:schemeClr val="dk1"/>
                </a:solidFill>
                <a:latin typeface="Merriweather Sans"/>
                <a:ea typeface="Merriweather Sans"/>
                <a:cs typeface="Merriweather Sans"/>
                <a:sym typeface="Merriweather Sans"/>
              </a:defRPr>
            </a:lvl9pPr>
          </a:lstStyle>
          <a:p>
            <a:pPr marL="0" lvl="0" indent="0" algn="l" rtl="0">
              <a:spcBef>
                <a:spcPts val="0"/>
              </a:spcBef>
              <a:spcAft>
                <a:spcPts val="0"/>
              </a:spcAft>
              <a:buNone/>
            </a:pPr>
            <a:r>
              <a:rPr lang="en"/>
              <a:t>02</a:t>
            </a:r>
            <a:endParaRPr/>
          </a:p>
        </p:txBody>
      </p:sp>
      <p:sp>
        <p:nvSpPr>
          <p:cNvPr id="5" name="Google Shape;445;p29">
            <a:extLst>
              <a:ext uri="{FF2B5EF4-FFF2-40B4-BE49-F238E27FC236}">
                <a16:creationId xmlns:a16="http://schemas.microsoft.com/office/drawing/2014/main" id="{3F30C1E5-D454-DABB-27FC-57655C0A0CFA}"/>
              </a:ext>
            </a:extLst>
          </p:cNvPr>
          <p:cNvSpPr txBox="1">
            <a:spLocks noGrp="1"/>
          </p:cNvSpPr>
          <p:nvPr/>
        </p:nvSpPr>
        <p:spPr>
          <a:xfrm>
            <a:off x="952732" y="3878250"/>
            <a:ext cx="734700" cy="347100"/>
          </a:xfrm>
          <a:prstGeom prst="rect">
            <a:avLst/>
          </a:prstGeom>
          <a:solidFill>
            <a:schemeClr val="accent2"/>
          </a:solidFill>
          <a:ln>
            <a:noFill/>
          </a:ln>
        </p:spPr>
        <p:txBody>
          <a:bodyPr spcFirstLastPara="1" wrap="square" lIns="91425" tIns="0" rIns="91425" bIns="0"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Merriweather Sans"/>
              <a:buNone/>
              <a:defRPr sz="2300" b="1" i="0" u="none" strike="noStrike" cap="none">
                <a:solidFill>
                  <a:schemeClr val="dk1"/>
                </a:solidFill>
                <a:latin typeface="Merriweather Sans"/>
                <a:ea typeface="Merriweather Sans"/>
                <a:cs typeface="Merriweather Sans"/>
                <a:sym typeface="Merriweather Sans"/>
              </a:defRPr>
            </a:lvl1pPr>
            <a:lvl2pPr marR="0" lvl="1" algn="l" rtl="0">
              <a:lnSpc>
                <a:spcPct val="100000"/>
              </a:lnSpc>
              <a:spcBef>
                <a:spcPts val="0"/>
              </a:spcBef>
              <a:spcAft>
                <a:spcPts val="0"/>
              </a:spcAft>
              <a:buClr>
                <a:schemeClr val="dk1"/>
              </a:buClr>
              <a:buSzPts val="3000"/>
              <a:buFont typeface="Merriweather Sans"/>
              <a:buNone/>
              <a:defRPr sz="3000" b="1" i="0" u="none" strike="noStrike" cap="none">
                <a:solidFill>
                  <a:schemeClr val="dk1"/>
                </a:solidFill>
                <a:latin typeface="Merriweather Sans"/>
                <a:ea typeface="Merriweather Sans"/>
                <a:cs typeface="Merriweather Sans"/>
                <a:sym typeface="Merriweather Sans"/>
              </a:defRPr>
            </a:lvl2pPr>
            <a:lvl3pPr marR="0" lvl="2" algn="l" rtl="0">
              <a:lnSpc>
                <a:spcPct val="100000"/>
              </a:lnSpc>
              <a:spcBef>
                <a:spcPts val="0"/>
              </a:spcBef>
              <a:spcAft>
                <a:spcPts val="0"/>
              </a:spcAft>
              <a:buClr>
                <a:schemeClr val="dk1"/>
              </a:buClr>
              <a:buSzPts val="3000"/>
              <a:buFont typeface="Merriweather Sans"/>
              <a:buNone/>
              <a:defRPr sz="3000" b="1" i="0" u="none" strike="noStrike" cap="none">
                <a:solidFill>
                  <a:schemeClr val="dk1"/>
                </a:solidFill>
                <a:latin typeface="Merriweather Sans"/>
                <a:ea typeface="Merriweather Sans"/>
                <a:cs typeface="Merriweather Sans"/>
                <a:sym typeface="Merriweather Sans"/>
              </a:defRPr>
            </a:lvl3pPr>
            <a:lvl4pPr marR="0" lvl="3" algn="l" rtl="0">
              <a:lnSpc>
                <a:spcPct val="100000"/>
              </a:lnSpc>
              <a:spcBef>
                <a:spcPts val="0"/>
              </a:spcBef>
              <a:spcAft>
                <a:spcPts val="0"/>
              </a:spcAft>
              <a:buClr>
                <a:schemeClr val="dk1"/>
              </a:buClr>
              <a:buSzPts val="3000"/>
              <a:buFont typeface="Merriweather Sans"/>
              <a:buNone/>
              <a:defRPr sz="3000" b="1" i="0" u="none" strike="noStrike" cap="none">
                <a:solidFill>
                  <a:schemeClr val="dk1"/>
                </a:solidFill>
                <a:latin typeface="Merriweather Sans"/>
                <a:ea typeface="Merriweather Sans"/>
                <a:cs typeface="Merriweather Sans"/>
                <a:sym typeface="Merriweather Sans"/>
              </a:defRPr>
            </a:lvl4pPr>
            <a:lvl5pPr marR="0" lvl="4" algn="l" rtl="0">
              <a:lnSpc>
                <a:spcPct val="100000"/>
              </a:lnSpc>
              <a:spcBef>
                <a:spcPts val="0"/>
              </a:spcBef>
              <a:spcAft>
                <a:spcPts val="0"/>
              </a:spcAft>
              <a:buClr>
                <a:schemeClr val="dk1"/>
              </a:buClr>
              <a:buSzPts val="3000"/>
              <a:buFont typeface="Merriweather Sans"/>
              <a:buNone/>
              <a:defRPr sz="3000" b="1" i="0" u="none" strike="noStrike" cap="none">
                <a:solidFill>
                  <a:schemeClr val="dk1"/>
                </a:solidFill>
                <a:latin typeface="Merriweather Sans"/>
                <a:ea typeface="Merriweather Sans"/>
                <a:cs typeface="Merriweather Sans"/>
                <a:sym typeface="Merriweather Sans"/>
              </a:defRPr>
            </a:lvl5pPr>
            <a:lvl6pPr marR="0" lvl="5" algn="l" rtl="0">
              <a:lnSpc>
                <a:spcPct val="100000"/>
              </a:lnSpc>
              <a:spcBef>
                <a:spcPts val="0"/>
              </a:spcBef>
              <a:spcAft>
                <a:spcPts val="0"/>
              </a:spcAft>
              <a:buClr>
                <a:schemeClr val="dk1"/>
              </a:buClr>
              <a:buSzPts val="3000"/>
              <a:buFont typeface="Merriweather Sans"/>
              <a:buNone/>
              <a:defRPr sz="3000" b="1" i="0" u="none" strike="noStrike" cap="none">
                <a:solidFill>
                  <a:schemeClr val="dk1"/>
                </a:solidFill>
                <a:latin typeface="Merriweather Sans"/>
                <a:ea typeface="Merriweather Sans"/>
                <a:cs typeface="Merriweather Sans"/>
                <a:sym typeface="Merriweather Sans"/>
              </a:defRPr>
            </a:lvl6pPr>
            <a:lvl7pPr marR="0" lvl="6" algn="l" rtl="0">
              <a:lnSpc>
                <a:spcPct val="100000"/>
              </a:lnSpc>
              <a:spcBef>
                <a:spcPts val="0"/>
              </a:spcBef>
              <a:spcAft>
                <a:spcPts val="0"/>
              </a:spcAft>
              <a:buClr>
                <a:schemeClr val="dk1"/>
              </a:buClr>
              <a:buSzPts val="3000"/>
              <a:buFont typeface="Merriweather Sans"/>
              <a:buNone/>
              <a:defRPr sz="3000" b="1" i="0" u="none" strike="noStrike" cap="none">
                <a:solidFill>
                  <a:schemeClr val="dk1"/>
                </a:solidFill>
                <a:latin typeface="Merriweather Sans"/>
                <a:ea typeface="Merriweather Sans"/>
                <a:cs typeface="Merriweather Sans"/>
                <a:sym typeface="Merriweather Sans"/>
              </a:defRPr>
            </a:lvl7pPr>
            <a:lvl8pPr marR="0" lvl="7" algn="l" rtl="0">
              <a:lnSpc>
                <a:spcPct val="100000"/>
              </a:lnSpc>
              <a:spcBef>
                <a:spcPts val="0"/>
              </a:spcBef>
              <a:spcAft>
                <a:spcPts val="0"/>
              </a:spcAft>
              <a:buClr>
                <a:schemeClr val="dk1"/>
              </a:buClr>
              <a:buSzPts val="3000"/>
              <a:buFont typeface="Merriweather Sans"/>
              <a:buNone/>
              <a:defRPr sz="3000" b="1" i="0" u="none" strike="noStrike" cap="none">
                <a:solidFill>
                  <a:schemeClr val="dk1"/>
                </a:solidFill>
                <a:latin typeface="Merriweather Sans"/>
                <a:ea typeface="Merriweather Sans"/>
                <a:cs typeface="Merriweather Sans"/>
                <a:sym typeface="Merriweather Sans"/>
              </a:defRPr>
            </a:lvl8pPr>
            <a:lvl9pPr marR="0" lvl="8" algn="l" rtl="0">
              <a:lnSpc>
                <a:spcPct val="100000"/>
              </a:lnSpc>
              <a:spcBef>
                <a:spcPts val="0"/>
              </a:spcBef>
              <a:spcAft>
                <a:spcPts val="0"/>
              </a:spcAft>
              <a:buClr>
                <a:schemeClr val="dk1"/>
              </a:buClr>
              <a:buSzPts val="3000"/>
              <a:buFont typeface="Merriweather Sans"/>
              <a:buNone/>
              <a:defRPr sz="3000" b="1" i="0" u="none" strike="noStrike" cap="none">
                <a:solidFill>
                  <a:schemeClr val="dk1"/>
                </a:solidFill>
                <a:latin typeface="Merriweather Sans"/>
                <a:ea typeface="Merriweather Sans"/>
                <a:cs typeface="Merriweather Sans"/>
                <a:sym typeface="Merriweather Sans"/>
              </a:defRPr>
            </a:lvl9pPr>
          </a:lstStyle>
          <a:p>
            <a:pPr marL="0" lvl="0" indent="0" algn="l" rtl="0">
              <a:spcBef>
                <a:spcPts val="0"/>
              </a:spcBef>
              <a:spcAft>
                <a:spcPts val="0"/>
              </a:spcAft>
              <a:buNone/>
            </a:pPr>
            <a:r>
              <a:rPr lang="en" dirty="0"/>
              <a:t>03</a:t>
            </a:r>
            <a:endParaRPr dirty="0"/>
          </a:p>
        </p:txBody>
      </p:sp>
      <p:sp>
        <p:nvSpPr>
          <p:cNvPr id="6" name="Google Shape;446;p29">
            <a:extLst>
              <a:ext uri="{FF2B5EF4-FFF2-40B4-BE49-F238E27FC236}">
                <a16:creationId xmlns:a16="http://schemas.microsoft.com/office/drawing/2014/main" id="{4F85E506-05E3-8F63-33D1-E05A7D3A8511}"/>
              </a:ext>
            </a:extLst>
          </p:cNvPr>
          <p:cNvSpPr txBox="1">
            <a:spLocks noGrp="1"/>
          </p:cNvSpPr>
          <p:nvPr/>
        </p:nvSpPr>
        <p:spPr>
          <a:xfrm>
            <a:off x="1887641" y="2808676"/>
            <a:ext cx="3265200" cy="73962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57200" marR="0" lvl="0" indent="-304800" algn="l" rtl="0">
              <a:lnSpc>
                <a:spcPct val="100000"/>
              </a:lnSpc>
              <a:spcBef>
                <a:spcPts val="0"/>
              </a:spcBef>
              <a:spcAft>
                <a:spcPts val="0"/>
              </a:spcAft>
              <a:buClr>
                <a:schemeClr val="dk1"/>
              </a:buClr>
              <a:buSzPts val="2400"/>
              <a:buFont typeface="Raleway"/>
              <a:buNone/>
              <a:defRPr sz="1800" b="1" i="0" u="none" strike="noStrike" cap="none">
                <a:solidFill>
                  <a:schemeClr val="dk1"/>
                </a:solidFill>
                <a:latin typeface="Merriweather Sans"/>
                <a:ea typeface="Merriweather Sans"/>
                <a:cs typeface="Merriweather Sans"/>
                <a:sym typeface="Merriweather Sans"/>
              </a:defRPr>
            </a:lvl1pPr>
            <a:lvl2pPr marL="914400" marR="0" lvl="1" indent="-304800" algn="l" rtl="0">
              <a:lnSpc>
                <a:spcPct val="100000"/>
              </a:lnSpc>
              <a:spcBef>
                <a:spcPts val="0"/>
              </a:spcBef>
              <a:spcAft>
                <a:spcPts val="0"/>
              </a:spcAft>
              <a:buClr>
                <a:schemeClr val="dk1"/>
              </a:buClr>
              <a:buSzPts val="2400"/>
              <a:buFont typeface="Raleway"/>
              <a:buNone/>
              <a:defRPr sz="2400" b="1" i="0" u="none" strike="noStrike" cap="none">
                <a:solidFill>
                  <a:schemeClr val="dk1"/>
                </a:solidFill>
                <a:latin typeface="Raleway"/>
                <a:ea typeface="Raleway"/>
                <a:cs typeface="Raleway"/>
                <a:sym typeface="Raleway"/>
              </a:defRPr>
            </a:lvl2pPr>
            <a:lvl3pPr marL="1371600" marR="0" lvl="2" indent="-304800" algn="l" rtl="0">
              <a:lnSpc>
                <a:spcPct val="100000"/>
              </a:lnSpc>
              <a:spcBef>
                <a:spcPts val="0"/>
              </a:spcBef>
              <a:spcAft>
                <a:spcPts val="0"/>
              </a:spcAft>
              <a:buClr>
                <a:schemeClr val="dk1"/>
              </a:buClr>
              <a:buSzPts val="2400"/>
              <a:buFont typeface="Raleway"/>
              <a:buNone/>
              <a:defRPr sz="2400" b="1" i="0" u="none" strike="noStrike" cap="none">
                <a:solidFill>
                  <a:schemeClr val="dk1"/>
                </a:solidFill>
                <a:latin typeface="Raleway"/>
                <a:ea typeface="Raleway"/>
                <a:cs typeface="Raleway"/>
                <a:sym typeface="Raleway"/>
              </a:defRPr>
            </a:lvl3pPr>
            <a:lvl4pPr marL="1828800" marR="0" lvl="3" indent="-304800" algn="l" rtl="0">
              <a:lnSpc>
                <a:spcPct val="100000"/>
              </a:lnSpc>
              <a:spcBef>
                <a:spcPts val="0"/>
              </a:spcBef>
              <a:spcAft>
                <a:spcPts val="0"/>
              </a:spcAft>
              <a:buClr>
                <a:schemeClr val="dk1"/>
              </a:buClr>
              <a:buSzPts val="2400"/>
              <a:buFont typeface="Raleway"/>
              <a:buNone/>
              <a:defRPr sz="2400" b="1" i="0" u="none" strike="noStrike" cap="none">
                <a:solidFill>
                  <a:schemeClr val="dk1"/>
                </a:solidFill>
                <a:latin typeface="Raleway"/>
                <a:ea typeface="Raleway"/>
                <a:cs typeface="Raleway"/>
                <a:sym typeface="Raleway"/>
              </a:defRPr>
            </a:lvl4pPr>
            <a:lvl5pPr marL="2286000" marR="0" lvl="4" indent="-304800" algn="l" rtl="0">
              <a:lnSpc>
                <a:spcPct val="100000"/>
              </a:lnSpc>
              <a:spcBef>
                <a:spcPts val="0"/>
              </a:spcBef>
              <a:spcAft>
                <a:spcPts val="0"/>
              </a:spcAft>
              <a:buClr>
                <a:schemeClr val="dk1"/>
              </a:buClr>
              <a:buSzPts val="2400"/>
              <a:buFont typeface="Raleway"/>
              <a:buNone/>
              <a:defRPr sz="2400" b="1" i="0" u="none" strike="noStrike" cap="none">
                <a:solidFill>
                  <a:schemeClr val="dk1"/>
                </a:solidFill>
                <a:latin typeface="Raleway"/>
                <a:ea typeface="Raleway"/>
                <a:cs typeface="Raleway"/>
                <a:sym typeface="Raleway"/>
              </a:defRPr>
            </a:lvl5pPr>
            <a:lvl6pPr marL="2743200" marR="0" lvl="5" indent="-304800" algn="l" rtl="0">
              <a:lnSpc>
                <a:spcPct val="100000"/>
              </a:lnSpc>
              <a:spcBef>
                <a:spcPts val="0"/>
              </a:spcBef>
              <a:spcAft>
                <a:spcPts val="0"/>
              </a:spcAft>
              <a:buClr>
                <a:schemeClr val="dk1"/>
              </a:buClr>
              <a:buSzPts val="2400"/>
              <a:buFont typeface="Raleway"/>
              <a:buNone/>
              <a:defRPr sz="2400" b="1" i="0" u="none" strike="noStrike" cap="none">
                <a:solidFill>
                  <a:schemeClr val="dk1"/>
                </a:solidFill>
                <a:latin typeface="Raleway"/>
                <a:ea typeface="Raleway"/>
                <a:cs typeface="Raleway"/>
                <a:sym typeface="Raleway"/>
              </a:defRPr>
            </a:lvl6pPr>
            <a:lvl7pPr marL="3200400" marR="0" lvl="6" indent="-304800" algn="l" rtl="0">
              <a:lnSpc>
                <a:spcPct val="100000"/>
              </a:lnSpc>
              <a:spcBef>
                <a:spcPts val="0"/>
              </a:spcBef>
              <a:spcAft>
                <a:spcPts val="0"/>
              </a:spcAft>
              <a:buClr>
                <a:schemeClr val="dk1"/>
              </a:buClr>
              <a:buSzPts val="2400"/>
              <a:buFont typeface="Raleway"/>
              <a:buNone/>
              <a:defRPr sz="2400" b="1" i="0" u="none" strike="noStrike" cap="none">
                <a:solidFill>
                  <a:schemeClr val="dk1"/>
                </a:solidFill>
                <a:latin typeface="Raleway"/>
                <a:ea typeface="Raleway"/>
                <a:cs typeface="Raleway"/>
                <a:sym typeface="Raleway"/>
              </a:defRPr>
            </a:lvl7pPr>
            <a:lvl8pPr marL="3657600" marR="0" lvl="7" indent="-304800" algn="l" rtl="0">
              <a:lnSpc>
                <a:spcPct val="100000"/>
              </a:lnSpc>
              <a:spcBef>
                <a:spcPts val="0"/>
              </a:spcBef>
              <a:spcAft>
                <a:spcPts val="0"/>
              </a:spcAft>
              <a:buClr>
                <a:schemeClr val="dk1"/>
              </a:buClr>
              <a:buSzPts val="2400"/>
              <a:buFont typeface="Raleway"/>
              <a:buNone/>
              <a:defRPr sz="2400" b="1" i="0" u="none" strike="noStrike" cap="none">
                <a:solidFill>
                  <a:schemeClr val="dk1"/>
                </a:solidFill>
                <a:latin typeface="Raleway"/>
                <a:ea typeface="Raleway"/>
                <a:cs typeface="Raleway"/>
                <a:sym typeface="Raleway"/>
              </a:defRPr>
            </a:lvl8pPr>
            <a:lvl9pPr marL="4114800" marR="0" lvl="8" indent="-304800" algn="l" rtl="0">
              <a:lnSpc>
                <a:spcPct val="100000"/>
              </a:lnSpc>
              <a:spcBef>
                <a:spcPts val="0"/>
              </a:spcBef>
              <a:spcAft>
                <a:spcPts val="0"/>
              </a:spcAft>
              <a:buClr>
                <a:schemeClr val="dk1"/>
              </a:buClr>
              <a:buSzPts val="2400"/>
              <a:buFont typeface="Raleway"/>
              <a:buNone/>
              <a:defRPr sz="2400" b="1" i="0" u="none" strike="noStrike" cap="none">
                <a:solidFill>
                  <a:schemeClr val="dk1"/>
                </a:solidFill>
                <a:latin typeface="Raleway"/>
                <a:ea typeface="Raleway"/>
                <a:cs typeface="Raleway"/>
                <a:sym typeface="Raleway"/>
              </a:defRPr>
            </a:lvl9pPr>
          </a:lstStyle>
          <a:p>
            <a:pPr marL="0" indent="0"/>
            <a:r>
              <a:rPr lang="fr-FR" b="0" dirty="0">
                <a:latin typeface="Open Sans" panose="020B0606030504020204" pitchFamily="34" charset="0"/>
                <a:ea typeface="Open Sans" panose="020B0606030504020204" pitchFamily="34" charset="0"/>
                <a:cs typeface="Open Sans" panose="020B0606030504020204" pitchFamily="34" charset="0"/>
              </a:rPr>
              <a:t>Déposez un document via les accès rapides</a:t>
            </a:r>
          </a:p>
          <a:p>
            <a:pPr marL="0" lvl="0" indent="0" algn="l" rtl="0">
              <a:spcBef>
                <a:spcPts val="0"/>
              </a:spcBef>
              <a:spcAft>
                <a:spcPts val="0"/>
              </a:spcAft>
              <a:buNone/>
            </a:pPr>
            <a:endParaRPr b="0" dirty="0"/>
          </a:p>
        </p:txBody>
      </p:sp>
      <p:sp>
        <p:nvSpPr>
          <p:cNvPr id="11" name="Google Shape;451;p29">
            <a:extLst>
              <a:ext uri="{FF2B5EF4-FFF2-40B4-BE49-F238E27FC236}">
                <a16:creationId xmlns:a16="http://schemas.microsoft.com/office/drawing/2014/main" id="{711B8B8C-E3C3-C25B-0B29-5DFA3A86A21C}"/>
              </a:ext>
            </a:extLst>
          </p:cNvPr>
          <p:cNvSpPr txBox="1">
            <a:spLocks noGrp="1"/>
          </p:cNvSpPr>
          <p:nvPr/>
        </p:nvSpPr>
        <p:spPr>
          <a:xfrm>
            <a:off x="952732" y="4720947"/>
            <a:ext cx="734700" cy="347100"/>
          </a:xfrm>
          <a:prstGeom prst="rect">
            <a:avLst/>
          </a:prstGeom>
          <a:solidFill>
            <a:schemeClr val="accent2"/>
          </a:solidFill>
          <a:ln>
            <a:noFill/>
          </a:ln>
        </p:spPr>
        <p:txBody>
          <a:bodyPr spcFirstLastPara="1" wrap="square" lIns="91425" tIns="91425" rIns="91425" bIns="0"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Merriweather Sans"/>
              <a:buNone/>
              <a:defRPr sz="2300" b="1" i="0" u="none" strike="noStrike" cap="none">
                <a:solidFill>
                  <a:schemeClr val="dk1"/>
                </a:solidFill>
                <a:latin typeface="Merriweather Sans"/>
                <a:ea typeface="Merriweather Sans"/>
                <a:cs typeface="Merriweather Sans"/>
                <a:sym typeface="Merriweather Sans"/>
              </a:defRPr>
            </a:lvl1pPr>
            <a:lvl2pPr marR="0" lvl="1" algn="l" rtl="0">
              <a:lnSpc>
                <a:spcPct val="100000"/>
              </a:lnSpc>
              <a:spcBef>
                <a:spcPts val="0"/>
              </a:spcBef>
              <a:spcAft>
                <a:spcPts val="0"/>
              </a:spcAft>
              <a:buClr>
                <a:schemeClr val="dk1"/>
              </a:buClr>
              <a:buSzPts val="3000"/>
              <a:buFont typeface="Merriweather Sans"/>
              <a:buNone/>
              <a:defRPr sz="3000" b="1" i="0" u="none" strike="noStrike" cap="none">
                <a:solidFill>
                  <a:schemeClr val="dk1"/>
                </a:solidFill>
                <a:latin typeface="Merriweather Sans"/>
                <a:ea typeface="Merriweather Sans"/>
                <a:cs typeface="Merriweather Sans"/>
                <a:sym typeface="Merriweather Sans"/>
              </a:defRPr>
            </a:lvl2pPr>
            <a:lvl3pPr marR="0" lvl="2" algn="l" rtl="0">
              <a:lnSpc>
                <a:spcPct val="100000"/>
              </a:lnSpc>
              <a:spcBef>
                <a:spcPts val="0"/>
              </a:spcBef>
              <a:spcAft>
                <a:spcPts val="0"/>
              </a:spcAft>
              <a:buClr>
                <a:schemeClr val="dk1"/>
              </a:buClr>
              <a:buSzPts val="3000"/>
              <a:buFont typeface="Merriweather Sans"/>
              <a:buNone/>
              <a:defRPr sz="3000" b="1" i="0" u="none" strike="noStrike" cap="none">
                <a:solidFill>
                  <a:schemeClr val="dk1"/>
                </a:solidFill>
                <a:latin typeface="Merriweather Sans"/>
                <a:ea typeface="Merriweather Sans"/>
                <a:cs typeface="Merriweather Sans"/>
                <a:sym typeface="Merriweather Sans"/>
              </a:defRPr>
            </a:lvl3pPr>
            <a:lvl4pPr marR="0" lvl="3" algn="l" rtl="0">
              <a:lnSpc>
                <a:spcPct val="100000"/>
              </a:lnSpc>
              <a:spcBef>
                <a:spcPts val="0"/>
              </a:spcBef>
              <a:spcAft>
                <a:spcPts val="0"/>
              </a:spcAft>
              <a:buClr>
                <a:schemeClr val="dk1"/>
              </a:buClr>
              <a:buSzPts val="3000"/>
              <a:buFont typeface="Merriweather Sans"/>
              <a:buNone/>
              <a:defRPr sz="3000" b="1" i="0" u="none" strike="noStrike" cap="none">
                <a:solidFill>
                  <a:schemeClr val="dk1"/>
                </a:solidFill>
                <a:latin typeface="Merriweather Sans"/>
                <a:ea typeface="Merriweather Sans"/>
                <a:cs typeface="Merriweather Sans"/>
                <a:sym typeface="Merriweather Sans"/>
              </a:defRPr>
            </a:lvl4pPr>
            <a:lvl5pPr marR="0" lvl="4" algn="l" rtl="0">
              <a:lnSpc>
                <a:spcPct val="100000"/>
              </a:lnSpc>
              <a:spcBef>
                <a:spcPts val="0"/>
              </a:spcBef>
              <a:spcAft>
                <a:spcPts val="0"/>
              </a:spcAft>
              <a:buClr>
                <a:schemeClr val="dk1"/>
              </a:buClr>
              <a:buSzPts val="3000"/>
              <a:buFont typeface="Merriweather Sans"/>
              <a:buNone/>
              <a:defRPr sz="3000" b="1" i="0" u="none" strike="noStrike" cap="none">
                <a:solidFill>
                  <a:schemeClr val="dk1"/>
                </a:solidFill>
                <a:latin typeface="Merriweather Sans"/>
                <a:ea typeface="Merriweather Sans"/>
                <a:cs typeface="Merriweather Sans"/>
                <a:sym typeface="Merriweather Sans"/>
              </a:defRPr>
            </a:lvl5pPr>
            <a:lvl6pPr marR="0" lvl="5" algn="l" rtl="0">
              <a:lnSpc>
                <a:spcPct val="100000"/>
              </a:lnSpc>
              <a:spcBef>
                <a:spcPts val="0"/>
              </a:spcBef>
              <a:spcAft>
                <a:spcPts val="0"/>
              </a:spcAft>
              <a:buClr>
                <a:schemeClr val="dk1"/>
              </a:buClr>
              <a:buSzPts val="3000"/>
              <a:buFont typeface="Merriweather Sans"/>
              <a:buNone/>
              <a:defRPr sz="3000" b="1" i="0" u="none" strike="noStrike" cap="none">
                <a:solidFill>
                  <a:schemeClr val="dk1"/>
                </a:solidFill>
                <a:latin typeface="Merriweather Sans"/>
                <a:ea typeface="Merriweather Sans"/>
                <a:cs typeface="Merriweather Sans"/>
                <a:sym typeface="Merriweather Sans"/>
              </a:defRPr>
            </a:lvl6pPr>
            <a:lvl7pPr marR="0" lvl="6" algn="l" rtl="0">
              <a:lnSpc>
                <a:spcPct val="100000"/>
              </a:lnSpc>
              <a:spcBef>
                <a:spcPts val="0"/>
              </a:spcBef>
              <a:spcAft>
                <a:spcPts val="0"/>
              </a:spcAft>
              <a:buClr>
                <a:schemeClr val="dk1"/>
              </a:buClr>
              <a:buSzPts val="3000"/>
              <a:buFont typeface="Merriweather Sans"/>
              <a:buNone/>
              <a:defRPr sz="3000" b="1" i="0" u="none" strike="noStrike" cap="none">
                <a:solidFill>
                  <a:schemeClr val="dk1"/>
                </a:solidFill>
                <a:latin typeface="Merriweather Sans"/>
                <a:ea typeface="Merriweather Sans"/>
                <a:cs typeface="Merriweather Sans"/>
                <a:sym typeface="Merriweather Sans"/>
              </a:defRPr>
            </a:lvl7pPr>
            <a:lvl8pPr marR="0" lvl="7" algn="l" rtl="0">
              <a:lnSpc>
                <a:spcPct val="100000"/>
              </a:lnSpc>
              <a:spcBef>
                <a:spcPts val="0"/>
              </a:spcBef>
              <a:spcAft>
                <a:spcPts val="0"/>
              </a:spcAft>
              <a:buClr>
                <a:schemeClr val="dk1"/>
              </a:buClr>
              <a:buSzPts val="3000"/>
              <a:buFont typeface="Merriweather Sans"/>
              <a:buNone/>
              <a:defRPr sz="3000" b="1" i="0" u="none" strike="noStrike" cap="none">
                <a:solidFill>
                  <a:schemeClr val="dk1"/>
                </a:solidFill>
                <a:latin typeface="Merriweather Sans"/>
                <a:ea typeface="Merriweather Sans"/>
                <a:cs typeface="Merriweather Sans"/>
                <a:sym typeface="Merriweather Sans"/>
              </a:defRPr>
            </a:lvl8pPr>
            <a:lvl9pPr marR="0" lvl="8" algn="l" rtl="0">
              <a:lnSpc>
                <a:spcPct val="100000"/>
              </a:lnSpc>
              <a:spcBef>
                <a:spcPts val="0"/>
              </a:spcBef>
              <a:spcAft>
                <a:spcPts val="0"/>
              </a:spcAft>
              <a:buClr>
                <a:schemeClr val="dk1"/>
              </a:buClr>
              <a:buSzPts val="3000"/>
              <a:buFont typeface="Merriweather Sans"/>
              <a:buNone/>
              <a:defRPr sz="3000" b="1" i="0" u="none" strike="noStrike" cap="none">
                <a:solidFill>
                  <a:schemeClr val="dk1"/>
                </a:solidFill>
                <a:latin typeface="Merriweather Sans"/>
                <a:ea typeface="Merriweather Sans"/>
                <a:cs typeface="Merriweather Sans"/>
                <a:sym typeface="Merriweather Sans"/>
              </a:defRPr>
            </a:lvl9pPr>
          </a:lstStyle>
          <a:p>
            <a:pPr marL="0" lvl="0" indent="0" algn="l" rtl="0">
              <a:spcBef>
                <a:spcPts val="0"/>
              </a:spcBef>
              <a:spcAft>
                <a:spcPts val="0"/>
              </a:spcAft>
              <a:buNone/>
            </a:pPr>
            <a:r>
              <a:rPr lang="en" dirty="0"/>
              <a:t>04</a:t>
            </a:r>
            <a:endParaRPr dirty="0"/>
          </a:p>
        </p:txBody>
      </p:sp>
      <p:sp>
        <p:nvSpPr>
          <p:cNvPr id="12" name="Google Shape;452;p29">
            <a:extLst>
              <a:ext uri="{FF2B5EF4-FFF2-40B4-BE49-F238E27FC236}">
                <a16:creationId xmlns:a16="http://schemas.microsoft.com/office/drawing/2014/main" id="{C584F738-CA25-0537-5514-699D29280526}"/>
              </a:ext>
            </a:extLst>
          </p:cNvPr>
          <p:cNvSpPr txBox="1">
            <a:spLocks noGrp="1"/>
          </p:cNvSpPr>
          <p:nvPr/>
        </p:nvSpPr>
        <p:spPr>
          <a:xfrm>
            <a:off x="952732" y="5465004"/>
            <a:ext cx="734700" cy="347100"/>
          </a:xfrm>
          <a:prstGeom prst="rect">
            <a:avLst/>
          </a:prstGeom>
          <a:solidFill>
            <a:schemeClr val="accent2"/>
          </a:solidFill>
          <a:ln>
            <a:noFill/>
          </a:ln>
        </p:spPr>
        <p:txBody>
          <a:bodyPr spcFirstLastPara="1" wrap="square" lIns="91425" tIns="91425" rIns="91425" bIns="0"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Merriweather Sans"/>
              <a:buNone/>
              <a:defRPr sz="2300" b="1" i="0" u="none" strike="noStrike" cap="none">
                <a:solidFill>
                  <a:schemeClr val="dk1"/>
                </a:solidFill>
                <a:latin typeface="Merriweather Sans"/>
                <a:ea typeface="Merriweather Sans"/>
                <a:cs typeface="Merriweather Sans"/>
                <a:sym typeface="Merriweather Sans"/>
              </a:defRPr>
            </a:lvl1pPr>
            <a:lvl2pPr marR="0" lvl="1" algn="l" rtl="0">
              <a:lnSpc>
                <a:spcPct val="100000"/>
              </a:lnSpc>
              <a:spcBef>
                <a:spcPts val="0"/>
              </a:spcBef>
              <a:spcAft>
                <a:spcPts val="0"/>
              </a:spcAft>
              <a:buClr>
                <a:schemeClr val="dk1"/>
              </a:buClr>
              <a:buSzPts val="3000"/>
              <a:buFont typeface="Merriweather Sans"/>
              <a:buNone/>
              <a:defRPr sz="3000" b="1" i="0" u="none" strike="noStrike" cap="none">
                <a:solidFill>
                  <a:schemeClr val="dk1"/>
                </a:solidFill>
                <a:latin typeface="Merriweather Sans"/>
                <a:ea typeface="Merriweather Sans"/>
                <a:cs typeface="Merriweather Sans"/>
                <a:sym typeface="Merriweather Sans"/>
              </a:defRPr>
            </a:lvl2pPr>
            <a:lvl3pPr marR="0" lvl="2" algn="l" rtl="0">
              <a:lnSpc>
                <a:spcPct val="100000"/>
              </a:lnSpc>
              <a:spcBef>
                <a:spcPts val="0"/>
              </a:spcBef>
              <a:spcAft>
                <a:spcPts val="0"/>
              </a:spcAft>
              <a:buClr>
                <a:schemeClr val="dk1"/>
              </a:buClr>
              <a:buSzPts val="3000"/>
              <a:buFont typeface="Merriweather Sans"/>
              <a:buNone/>
              <a:defRPr sz="3000" b="1" i="0" u="none" strike="noStrike" cap="none">
                <a:solidFill>
                  <a:schemeClr val="dk1"/>
                </a:solidFill>
                <a:latin typeface="Merriweather Sans"/>
                <a:ea typeface="Merriweather Sans"/>
                <a:cs typeface="Merriweather Sans"/>
                <a:sym typeface="Merriweather Sans"/>
              </a:defRPr>
            </a:lvl3pPr>
            <a:lvl4pPr marR="0" lvl="3" algn="l" rtl="0">
              <a:lnSpc>
                <a:spcPct val="100000"/>
              </a:lnSpc>
              <a:spcBef>
                <a:spcPts val="0"/>
              </a:spcBef>
              <a:spcAft>
                <a:spcPts val="0"/>
              </a:spcAft>
              <a:buClr>
                <a:schemeClr val="dk1"/>
              </a:buClr>
              <a:buSzPts val="3000"/>
              <a:buFont typeface="Merriweather Sans"/>
              <a:buNone/>
              <a:defRPr sz="3000" b="1" i="0" u="none" strike="noStrike" cap="none">
                <a:solidFill>
                  <a:schemeClr val="dk1"/>
                </a:solidFill>
                <a:latin typeface="Merriweather Sans"/>
                <a:ea typeface="Merriweather Sans"/>
                <a:cs typeface="Merriweather Sans"/>
                <a:sym typeface="Merriweather Sans"/>
              </a:defRPr>
            </a:lvl4pPr>
            <a:lvl5pPr marR="0" lvl="4" algn="l" rtl="0">
              <a:lnSpc>
                <a:spcPct val="100000"/>
              </a:lnSpc>
              <a:spcBef>
                <a:spcPts val="0"/>
              </a:spcBef>
              <a:spcAft>
                <a:spcPts val="0"/>
              </a:spcAft>
              <a:buClr>
                <a:schemeClr val="dk1"/>
              </a:buClr>
              <a:buSzPts val="3000"/>
              <a:buFont typeface="Merriweather Sans"/>
              <a:buNone/>
              <a:defRPr sz="3000" b="1" i="0" u="none" strike="noStrike" cap="none">
                <a:solidFill>
                  <a:schemeClr val="dk1"/>
                </a:solidFill>
                <a:latin typeface="Merriweather Sans"/>
                <a:ea typeface="Merriweather Sans"/>
                <a:cs typeface="Merriweather Sans"/>
                <a:sym typeface="Merriweather Sans"/>
              </a:defRPr>
            </a:lvl5pPr>
            <a:lvl6pPr marR="0" lvl="5" algn="l" rtl="0">
              <a:lnSpc>
                <a:spcPct val="100000"/>
              </a:lnSpc>
              <a:spcBef>
                <a:spcPts val="0"/>
              </a:spcBef>
              <a:spcAft>
                <a:spcPts val="0"/>
              </a:spcAft>
              <a:buClr>
                <a:schemeClr val="dk1"/>
              </a:buClr>
              <a:buSzPts val="3000"/>
              <a:buFont typeface="Merriweather Sans"/>
              <a:buNone/>
              <a:defRPr sz="3000" b="1" i="0" u="none" strike="noStrike" cap="none">
                <a:solidFill>
                  <a:schemeClr val="dk1"/>
                </a:solidFill>
                <a:latin typeface="Merriweather Sans"/>
                <a:ea typeface="Merriweather Sans"/>
                <a:cs typeface="Merriweather Sans"/>
                <a:sym typeface="Merriweather Sans"/>
              </a:defRPr>
            </a:lvl6pPr>
            <a:lvl7pPr marR="0" lvl="6" algn="l" rtl="0">
              <a:lnSpc>
                <a:spcPct val="100000"/>
              </a:lnSpc>
              <a:spcBef>
                <a:spcPts val="0"/>
              </a:spcBef>
              <a:spcAft>
                <a:spcPts val="0"/>
              </a:spcAft>
              <a:buClr>
                <a:schemeClr val="dk1"/>
              </a:buClr>
              <a:buSzPts val="3000"/>
              <a:buFont typeface="Merriweather Sans"/>
              <a:buNone/>
              <a:defRPr sz="3000" b="1" i="0" u="none" strike="noStrike" cap="none">
                <a:solidFill>
                  <a:schemeClr val="dk1"/>
                </a:solidFill>
                <a:latin typeface="Merriweather Sans"/>
                <a:ea typeface="Merriweather Sans"/>
                <a:cs typeface="Merriweather Sans"/>
                <a:sym typeface="Merriweather Sans"/>
              </a:defRPr>
            </a:lvl7pPr>
            <a:lvl8pPr marR="0" lvl="7" algn="l" rtl="0">
              <a:lnSpc>
                <a:spcPct val="100000"/>
              </a:lnSpc>
              <a:spcBef>
                <a:spcPts val="0"/>
              </a:spcBef>
              <a:spcAft>
                <a:spcPts val="0"/>
              </a:spcAft>
              <a:buClr>
                <a:schemeClr val="dk1"/>
              </a:buClr>
              <a:buSzPts val="3000"/>
              <a:buFont typeface="Merriweather Sans"/>
              <a:buNone/>
              <a:defRPr sz="3000" b="1" i="0" u="none" strike="noStrike" cap="none">
                <a:solidFill>
                  <a:schemeClr val="dk1"/>
                </a:solidFill>
                <a:latin typeface="Merriweather Sans"/>
                <a:ea typeface="Merriweather Sans"/>
                <a:cs typeface="Merriweather Sans"/>
                <a:sym typeface="Merriweather Sans"/>
              </a:defRPr>
            </a:lvl8pPr>
            <a:lvl9pPr marR="0" lvl="8" algn="l" rtl="0">
              <a:lnSpc>
                <a:spcPct val="100000"/>
              </a:lnSpc>
              <a:spcBef>
                <a:spcPts val="0"/>
              </a:spcBef>
              <a:spcAft>
                <a:spcPts val="0"/>
              </a:spcAft>
              <a:buClr>
                <a:schemeClr val="dk1"/>
              </a:buClr>
              <a:buSzPts val="3000"/>
              <a:buFont typeface="Merriweather Sans"/>
              <a:buNone/>
              <a:defRPr sz="3000" b="1" i="0" u="none" strike="noStrike" cap="none">
                <a:solidFill>
                  <a:schemeClr val="dk1"/>
                </a:solidFill>
                <a:latin typeface="Merriweather Sans"/>
                <a:ea typeface="Merriweather Sans"/>
                <a:cs typeface="Merriweather Sans"/>
                <a:sym typeface="Merriweather Sans"/>
              </a:defRPr>
            </a:lvl9pPr>
          </a:lstStyle>
          <a:p>
            <a:pPr marL="0" lvl="0" indent="0" algn="l" rtl="0">
              <a:spcBef>
                <a:spcPts val="0"/>
              </a:spcBef>
              <a:spcAft>
                <a:spcPts val="0"/>
              </a:spcAft>
              <a:buNone/>
            </a:pPr>
            <a:r>
              <a:rPr lang="en" dirty="0"/>
              <a:t>05</a:t>
            </a:r>
            <a:endParaRPr dirty="0"/>
          </a:p>
        </p:txBody>
      </p:sp>
      <p:sp>
        <p:nvSpPr>
          <p:cNvPr id="13" name="Google Shape;453;p29">
            <a:extLst>
              <a:ext uri="{FF2B5EF4-FFF2-40B4-BE49-F238E27FC236}">
                <a16:creationId xmlns:a16="http://schemas.microsoft.com/office/drawing/2014/main" id="{AC3F4718-B318-AB79-D221-D7050FA0EFAE}"/>
              </a:ext>
            </a:extLst>
          </p:cNvPr>
          <p:cNvSpPr txBox="1">
            <a:spLocks noGrp="1"/>
          </p:cNvSpPr>
          <p:nvPr/>
        </p:nvSpPr>
        <p:spPr>
          <a:xfrm>
            <a:off x="6708014" y="2181742"/>
            <a:ext cx="734700" cy="347100"/>
          </a:xfrm>
          <a:prstGeom prst="rect">
            <a:avLst/>
          </a:prstGeom>
          <a:solidFill>
            <a:schemeClr val="accent2"/>
          </a:solidFill>
          <a:ln>
            <a:noFill/>
          </a:ln>
        </p:spPr>
        <p:txBody>
          <a:bodyPr spcFirstLastPara="1" wrap="square" lIns="91425" tIns="91425" rIns="91425" bIns="0"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Merriweather Sans"/>
              <a:buNone/>
              <a:defRPr sz="2300" b="1" i="0" u="none" strike="noStrike" cap="none">
                <a:solidFill>
                  <a:schemeClr val="dk1"/>
                </a:solidFill>
                <a:latin typeface="Merriweather Sans"/>
                <a:ea typeface="Merriweather Sans"/>
                <a:cs typeface="Merriweather Sans"/>
                <a:sym typeface="Merriweather Sans"/>
              </a:defRPr>
            </a:lvl1pPr>
            <a:lvl2pPr marR="0" lvl="1" algn="l" rtl="0">
              <a:lnSpc>
                <a:spcPct val="100000"/>
              </a:lnSpc>
              <a:spcBef>
                <a:spcPts val="0"/>
              </a:spcBef>
              <a:spcAft>
                <a:spcPts val="0"/>
              </a:spcAft>
              <a:buClr>
                <a:schemeClr val="dk1"/>
              </a:buClr>
              <a:buSzPts val="3000"/>
              <a:buFont typeface="Merriweather Sans"/>
              <a:buNone/>
              <a:defRPr sz="3000" b="1" i="0" u="none" strike="noStrike" cap="none">
                <a:solidFill>
                  <a:schemeClr val="dk1"/>
                </a:solidFill>
                <a:latin typeface="Merriweather Sans"/>
                <a:ea typeface="Merriweather Sans"/>
                <a:cs typeface="Merriweather Sans"/>
                <a:sym typeface="Merriweather Sans"/>
              </a:defRPr>
            </a:lvl2pPr>
            <a:lvl3pPr marR="0" lvl="2" algn="l" rtl="0">
              <a:lnSpc>
                <a:spcPct val="100000"/>
              </a:lnSpc>
              <a:spcBef>
                <a:spcPts val="0"/>
              </a:spcBef>
              <a:spcAft>
                <a:spcPts val="0"/>
              </a:spcAft>
              <a:buClr>
                <a:schemeClr val="dk1"/>
              </a:buClr>
              <a:buSzPts val="3000"/>
              <a:buFont typeface="Merriweather Sans"/>
              <a:buNone/>
              <a:defRPr sz="3000" b="1" i="0" u="none" strike="noStrike" cap="none">
                <a:solidFill>
                  <a:schemeClr val="dk1"/>
                </a:solidFill>
                <a:latin typeface="Merriweather Sans"/>
                <a:ea typeface="Merriweather Sans"/>
                <a:cs typeface="Merriweather Sans"/>
                <a:sym typeface="Merriweather Sans"/>
              </a:defRPr>
            </a:lvl3pPr>
            <a:lvl4pPr marR="0" lvl="3" algn="l" rtl="0">
              <a:lnSpc>
                <a:spcPct val="100000"/>
              </a:lnSpc>
              <a:spcBef>
                <a:spcPts val="0"/>
              </a:spcBef>
              <a:spcAft>
                <a:spcPts val="0"/>
              </a:spcAft>
              <a:buClr>
                <a:schemeClr val="dk1"/>
              </a:buClr>
              <a:buSzPts val="3000"/>
              <a:buFont typeface="Merriweather Sans"/>
              <a:buNone/>
              <a:defRPr sz="3000" b="1" i="0" u="none" strike="noStrike" cap="none">
                <a:solidFill>
                  <a:schemeClr val="dk1"/>
                </a:solidFill>
                <a:latin typeface="Merriweather Sans"/>
                <a:ea typeface="Merriweather Sans"/>
                <a:cs typeface="Merriweather Sans"/>
                <a:sym typeface="Merriweather Sans"/>
              </a:defRPr>
            </a:lvl4pPr>
            <a:lvl5pPr marR="0" lvl="4" algn="l" rtl="0">
              <a:lnSpc>
                <a:spcPct val="100000"/>
              </a:lnSpc>
              <a:spcBef>
                <a:spcPts val="0"/>
              </a:spcBef>
              <a:spcAft>
                <a:spcPts val="0"/>
              </a:spcAft>
              <a:buClr>
                <a:schemeClr val="dk1"/>
              </a:buClr>
              <a:buSzPts val="3000"/>
              <a:buFont typeface="Merriweather Sans"/>
              <a:buNone/>
              <a:defRPr sz="3000" b="1" i="0" u="none" strike="noStrike" cap="none">
                <a:solidFill>
                  <a:schemeClr val="dk1"/>
                </a:solidFill>
                <a:latin typeface="Merriweather Sans"/>
                <a:ea typeface="Merriweather Sans"/>
                <a:cs typeface="Merriweather Sans"/>
                <a:sym typeface="Merriweather Sans"/>
              </a:defRPr>
            </a:lvl5pPr>
            <a:lvl6pPr marR="0" lvl="5" algn="l" rtl="0">
              <a:lnSpc>
                <a:spcPct val="100000"/>
              </a:lnSpc>
              <a:spcBef>
                <a:spcPts val="0"/>
              </a:spcBef>
              <a:spcAft>
                <a:spcPts val="0"/>
              </a:spcAft>
              <a:buClr>
                <a:schemeClr val="dk1"/>
              </a:buClr>
              <a:buSzPts val="3000"/>
              <a:buFont typeface="Merriweather Sans"/>
              <a:buNone/>
              <a:defRPr sz="3000" b="1" i="0" u="none" strike="noStrike" cap="none">
                <a:solidFill>
                  <a:schemeClr val="dk1"/>
                </a:solidFill>
                <a:latin typeface="Merriweather Sans"/>
                <a:ea typeface="Merriweather Sans"/>
                <a:cs typeface="Merriweather Sans"/>
                <a:sym typeface="Merriweather Sans"/>
              </a:defRPr>
            </a:lvl6pPr>
            <a:lvl7pPr marR="0" lvl="6" algn="l" rtl="0">
              <a:lnSpc>
                <a:spcPct val="100000"/>
              </a:lnSpc>
              <a:spcBef>
                <a:spcPts val="0"/>
              </a:spcBef>
              <a:spcAft>
                <a:spcPts val="0"/>
              </a:spcAft>
              <a:buClr>
                <a:schemeClr val="dk1"/>
              </a:buClr>
              <a:buSzPts val="3000"/>
              <a:buFont typeface="Merriweather Sans"/>
              <a:buNone/>
              <a:defRPr sz="3000" b="1" i="0" u="none" strike="noStrike" cap="none">
                <a:solidFill>
                  <a:schemeClr val="dk1"/>
                </a:solidFill>
                <a:latin typeface="Merriweather Sans"/>
                <a:ea typeface="Merriweather Sans"/>
                <a:cs typeface="Merriweather Sans"/>
                <a:sym typeface="Merriweather Sans"/>
              </a:defRPr>
            </a:lvl7pPr>
            <a:lvl8pPr marR="0" lvl="7" algn="l" rtl="0">
              <a:lnSpc>
                <a:spcPct val="100000"/>
              </a:lnSpc>
              <a:spcBef>
                <a:spcPts val="0"/>
              </a:spcBef>
              <a:spcAft>
                <a:spcPts val="0"/>
              </a:spcAft>
              <a:buClr>
                <a:schemeClr val="dk1"/>
              </a:buClr>
              <a:buSzPts val="3000"/>
              <a:buFont typeface="Merriweather Sans"/>
              <a:buNone/>
              <a:defRPr sz="3000" b="1" i="0" u="none" strike="noStrike" cap="none">
                <a:solidFill>
                  <a:schemeClr val="dk1"/>
                </a:solidFill>
                <a:latin typeface="Merriweather Sans"/>
                <a:ea typeface="Merriweather Sans"/>
                <a:cs typeface="Merriweather Sans"/>
                <a:sym typeface="Merriweather Sans"/>
              </a:defRPr>
            </a:lvl8pPr>
            <a:lvl9pPr marR="0" lvl="8" algn="l" rtl="0">
              <a:lnSpc>
                <a:spcPct val="100000"/>
              </a:lnSpc>
              <a:spcBef>
                <a:spcPts val="0"/>
              </a:spcBef>
              <a:spcAft>
                <a:spcPts val="0"/>
              </a:spcAft>
              <a:buClr>
                <a:schemeClr val="dk1"/>
              </a:buClr>
              <a:buSzPts val="3000"/>
              <a:buFont typeface="Merriweather Sans"/>
              <a:buNone/>
              <a:defRPr sz="3000" b="1" i="0" u="none" strike="noStrike" cap="none">
                <a:solidFill>
                  <a:schemeClr val="dk1"/>
                </a:solidFill>
                <a:latin typeface="Merriweather Sans"/>
                <a:ea typeface="Merriweather Sans"/>
                <a:cs typeface="Merriweather Sans"/>
                <a:sym typeface="Merriweather Sans"/>
              </a:defRPr>
            </a:lvl9pPr>
          </a:lstStyle>
          <a:p>
            <a:pPr marL="0" lvl="0" indent="0" algn="l" rtl="0">
              <a:spcBef>
                <a:spcPts val="0"/>
              </a:spcBef>
              <a:spcAft>
                <a:spcPts val="0"/>
              </a:spcAft>
              <a:buNone/>
            </a:pPr>
            <a:r>
              <a:rPr lang="en" dirty="0"/>
              <a:t>06</a:t>
            </a:r>
            <a:endParaRPr dirty="0"/>
          </a:p>
        </p:txBody>
      </p:sp>
      <p:sp>
        <p:nvSpPr>
          <p:cNvPr id="16" name="ZoneTexte 15">
            <a:extLst>
              <a:ext uri="{FF2B5EF4-FFF2-40B4-BE49-F238E27FC236}">
                <a16:creationId xmlns:a16="http://schemas.microsoft.com/office/drawing/2014/main" id="{144321AA-9B56-C3E1-ABFF-E945047EA9C9}"/>
              </a:ext>
            </a:extLst>
          </p:cNvPr>
          <p:cNvSpPr txBox="1"/>
          <p:nvPr/>
        </p:nvSpPr>
        <p:spPr>
          <a:xfrm>
            <a:off x="1887641" y="3805898"/>
            <a:ext cx="3265200" cy="646331"/>
          </a:xfrm>
          <a:prstGeom prst="rect">
            <a:avLst/>
          </a:prstGeom>
          <a:noFill/>
        </p:spPr>
        <p:txBody>
          <a:bodyPr wrap="square">
            <a:spAutoFit/>
          </a:bodyPr>
          <a:lstStyle/>
          <a:p>
            <a:r>
              <a:rPr lang="fr-FR" dirty="0"/>
              <a:t>Déposez un document via « Mes fichiers »</a:t>
            </a:r>
          </a:p>
        </p:txBody>
      </p:sp>
      <p:sp>
        <p:nvSpPr>
          <p:cNvPr id="17" name="ZoneTexte 16">
            <a:extLst>
              <a:ext uri="{FF2B5EF4-FFF2-40B4-BE49-F238E27FC236}">
                <a16:creationId xmlns:a16="http://schemas.microsoft.com/office/drawing/2014/main" id="{638A4211-9281-C6AE-DAC3-F7AE2EBDD3C1}"/>
              </a:ext>
            </a:extLst>
          </p:cNvPr>
          <p:cNvSpPr txBox="1"/>
          <p:nvPr/>
        </p:nvSpPr>
        <p:spPr>
          <a:xfrm>
            <a:off x="1887640" y="4709831"/>
            <a:ext cx="3265200" cy="369332"/>
          </a:xfrm>
          <a:prstGeom prst="rect">
            <a:avLst/>
          </a:prstGeom>
          <a:noFill/>
        </p:spPr>
        <p:txBody>
          <a:bodyPr wrap="square">
            <a:spAutoFit/>
          </a:bodyPr>
          <a:lstStyle/>
          <a:p>
            <a:r>
              <a:rPr lang="fr-FR" dirty="0"/>
              <a:t>Vos adresses d’envoi</a:t>
            </a:r>
          </a:p>
        </p:txBody>
      </p:sp>
      <p:sp>
        <p:nvSpPr>
          <p:cNvPr id="18" name="ZoneTexte 17">
            <a:extLst>
              <a:ext uri="{FF2B5EF4-FFF2-40B4-BE49-F238E27FC236}">
                <a16:creationId xmlns:a16="http://schemas.microsoft.com/office/drawing/2014/main" id="{A7439BC5-E303-BDD1-E7F1-64B095E9B8E3}"/>
              </a:ext>
            </a:extLst>
          </p:cNvPr>
          <p:cNvSpPr txBox="1"/>
          <p:nvPr/>
        </p:nvSpPr>
        <p:spPr>
          <a:xfrm>
            <a:off x="1887641" y="2181742"/>
            <a:ext cx="3265200" cy="369332"/>
          </a:xfrm>
          <a:prstGeom prst="rect">
            <a:avLst/>
          </a:prstGeom>
          <a:noFill/>
        </p:spPr>
        <p:txBody>
          <a:bodyPr wrap="square">
            <a:spAutoFit/>
          </a:bodyPr>
          <a:lstStyle/>
          <a:p>
            <a:r>
              <a:rPr lang="fr-FR" dirty="0"/>
              <a:t>Connexion au portail</a:t>
            </a:r>
          </a:p>
        </p:txBody>
      </p:sp>
      <p:sp>
        <p:nvSpPr>
          <p:cNvPr id="20" name="ZoneTexte 19">
            <a:extLst>
              <a:ext uri="{FF2B5EF4-FFF2-40B4-BE49-F238E27FC236}">
                <a16:creationId xmlns:a16="http://schemas.microsoft.com/office/drawing/2014/main" id="{17DD5823-9466-B174-F129-AA0D812AAB79}"/>
              </a:ext>
            </a:extLst>
          </p:cNvPr>
          <p:cNvSpPr txBox="1"/>
          <p:nvPr/>
        </p:nvSpPr>
        <p:spPr>
          <a:xfrm>
            <a:off x="1887640" y="5332147"/>
            <a:ext cx="3791591" cy="646331"/>
          </a:xfrm>
          <a:prstGeom prst="rect">
            <a:avLst/>
          </a:prstGeom>
          <a:noFill/>
        </p:spPr>
        <p:txBody>
          <a:bodyPr wrap="square">
            <a:spAutoFit/>
          </a:bodyPr>
          <a:lstStyle/>
          <a:p>
            <a:r>
              <a:rPr lang="fr-FR" dirty="0"/>
              <a:t>Consultez les documents mis à votre disposition</a:t>
            </a:r>
          </a:p>
        </p:txBody>
      </p:sp>
      <p:sp>
        <p:nvSpPr>
          <p:cNvPr id="21" name="ZoneTexte 20">
            <a:extLst>
              <a:ext uri="{FF2B5EF4-FFF2-40B4-BE49-F238E27FC236}">
                <a16:creationId xmlns:a16="http://schemas.microsoft.com/office/drawing/2014/main" id="{CFDD5898-75BC-9FE4-04BA-0B3C0E7AABFC}"/>
              </a:ext>
            </a:extLst>
          </p:cNvPr>
          <p:cNvSpPr txBox="1"/>
          <p:nvPr/>
        </p:nvSpPr>
        <p:spPr>
          <a:xfrm>
            <a:off x="7642921" y="2170626"/>
            <a:ext cx="3791591" cy="369332"/>
          </a:xfrm>
          <a:prstGeom prst="rect">
            <a:avLst/>
          </a:prstGeom>
          <a:noFill/>
        </p:spPr>
        <p:txBody>
          <a:bodyPr wrap="square">
            <a:spAutoFit/>
          </a:bodyPr>
          <a:lstStyle/>
          <a:p>
            <a:r>
              <a:rPr lang="fr-FR" dirty="0"/>
              <a:t>Gérez vos factures électroniques</a:t>
            </a:r>
          </a:p>
        </p:txBody>
      </p:sp>
      <p:sp>
        <p:nvSpPr>
          <p:cNvPr id="22" name="Google Shape;453;p29">
            <a:extLst>
              <a:ext uri="{FF2B5EF4-FFF2-40B4-BE49-F238E27FC236}">
                <a16:creationId xmlns:a16="http://schemas.microsoft.com/office/drawing/2014/main" id="{C5054AFD-A7E9-B5E3-77C0-AC7B7EBC7DF0}"/>
              </a:ext>
            </a:extLst>
          </p:cNvPr>
          <p:cNvSpPr txBox="1">
            <a:spLocks noGrp="1"/>
          </p:cNvSpPr>
          <p:nvPr/>
        </p:nvSpPr>
        <p:spPr>
          <a:xfrm>
            <a:off x="6708014" y="3878250"/>
            <a:ext cx="734700" cy="347100"/>
          </a:xfrm>
          <a:prstGeom prst="rect">
            <a:avLst/>
          </a:prstGeom>
          <a:solidFill>
            <a:schemeClr val="accent2"/>
          </a:solidFill>
          <a:ln>
            <a:noFill/>
          </a:ln>
        </p:spPr>
        <p:txBody>
          <a:bodyPr spcFirstLastPara="1" wrap="square" lIns="91425" tIns="91425" rIns="91425" bIns="0"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Merriweather Sans"/>
              <a:buNone/>
              <a:defRPr sz="2300" b="1" i="0" u="none" strike="noStrike" cap="none">
                <a:solidFill>
                  <a:schemeClr val="dk1"/>
                </a:solidFill>
                <a:latin typeface="Merriweather Sans"/>
                <a:ea typeface="Merriweather Sans"/>
                <a:cs typeface="Merriweather Sans"/>
                <a:sym typeface="Merriweather Sans"/>
              </a:defRPr>
            </a:lvl1pPr>
            <a:lvl2pPr marR="0" lvl="1" algn="l" rtl="0">
              <a:lnSpc>
                <a:spcPct val="100000"/>
              </a:lnSpc>
              <a:spcBef>
                <a:spcPts val="0"/>
              </a:spcBef>
              <a:spcAft>
                <a:spcPts val="0"/>
              </a:spcAft>
              <a:buClr>
                <a:schemeClr val="dk1"/>
              </a:buClr>
              <a:buSzPts val="3000"/>
              <a:buFont typeface="Merriweather Sans"/>
              <a:buNone/>
              <a:defRPr sz="3000" b="1" i="0" u="none" strike="noStrike" cap="none">
                <a:solidFill>
                  <a:schemeClr val="dk1"/>
                </a:solidFill>
                <a:latin typeface="Merriweather Sans"/>
                <a:ea typeface="Merriweather Sans"/>
                <a:cs typeface="Merriweather Sans"/>
                <a:sym typeface="Merriweather Sans"/>
              </a:defRPr>
            </a:lvl2pPr>
            <a:lvl3pPr marR="0" lvl="2" algn="l" rtl="0">
              <a:lnSpc>
                <a:spcPct val="100000"/>
              </a:lnSpc>
              <a:spcBef>
                <a:spcPts val="0"/>
              </a:spcBef>
              <a:spcAft>
                <a:spcPts val="0"/>
              </a:spcAft>
              <a:buClr>
                <a:schemeClr val="dk1"/>
              </a:buClr>
              <a:buSzPts val="3000"/>
              <a:buFont typeface="Merriweather Sans"/>
              <a:buNone/>
              <a:defRPr sz="3000" b="1" i="0" u="none" strike="noStrike" cap="none">
                <a:solidFill>
                  <a:schemeClr val="dk1"/>
                </a:solidFill>
                <a:latin typeface="Merriweather Sans"/>
                <a:ea typeface="Merriweather Sans"/>
                <a:cs typeface="Merriweather Sans"/>
                <a:sym typeface="Merriweather Sans"/>
              </a:defRPr>
            </a:lvl3pPr>
            <a:lvl4pPr marR="0" lvl="3" algn="l" rtl="0">
              <a:lnSpc>
                <a:spcPct val="100000"/>
              </a:lnSpc>
              <a:spcBef>
                <a:spcPts val="0"/>
              </a:spcBef>
              <a:spcAft>
                <a:spcPts val="0"/>
              </a:spcAft>
              <a:buClr>
                <a:schemeClr val="dk1"/>
              </a:buClr>
              <a:buSzPts val="3000"/>
              <a:buFont typeface="Merriweather Sans"/>
              <a:buNone/>
              <a:defRPr sz="3000" b="1" i="0" u="none" strike="noStrike" cap="none">
                <a:solidFill>
                  <a:schemeClr val="dk1"/>
                </a:solidFill>
                <a:latin typeface="Merriweather Sans"/>
                <a:ea typeface="Merriweather Sans"/>
                <a:cs typeface="Merriweather Sans"/>
                <a:sym typeface="Merriweather Sans"/>
              </a:defRPr>
            </a:lvl4pPr>
            <a:lvl5pPr marR="0" lvl="4" algn="l" rtl="0">
              <a:lnSpc>
                <a:spcPct val="100000"/>
              </a:lnSpc>
              <a:spcBef>
                <a:spcPts val="0"/>
              </a:spcBef>
              <a:spcAft>
                <a:spcPts val="0"/>
              </a:spcAft>
              <a:buClr>
                <a:schemeClr val="dk1"/>
              </a:buClr>
              <a:buSzPts val="3000"/>
              <a:buFont typeface="Merriweather Sans"/>
              <a:buNone/>
              <a:defRPr sz="3000" b="1" i="0" u="none" strike="noStrike" cap="none">
                <a:solidFill>
                  <a:schemeClr val="dk1"/>
                </a:solidFill>
                <a:latin typeface="Merriweather Sans"/>
                <a:ea typeface="Merriweather Sans"/>
                <a:cs typeface="Merriweather Sans"/>
                <a:sym typeface="Merriweather Sans"/>
              </a:defRPr>
            </a:lvl5pPr>
            <a:lvl6pPr marR="0" lvl="5" algn="l" rtl="0">
              <a:lnSpc>
                <a:spcPct val="100000"/>
              </a:lnSpc>
              <a:spcBef>
                <a:spcPts val="0"/>
              </a:spcBef>
              <a:spcAft>
                <a:spcPts val="0"/>
              </a:spcAft>
              <a:buClr>
                <a:schemeClr val="dk1"/>
              </a:buClr>
              <a:buSzPts val="3000"/>
              <a:buFont typeface="Merriweather Sans"/>
              <a:buNone/>
              <a:defRPr sz="3000" b="1" i="0" u="none" strike="noStrike" cap="none">
                <a:solidFill>
                  <a:schemeClr val="dk1"/>
                </a:solidFill>
                <a:latin typeface="Merriweather Sans"/>
                <a:ea typeface="Merriweather Sans"/>
                <a:cs typeface="Merriweather Sans"/>
                <a:sym typeface="Merriweather Sans"/>
              </a:defRPr>
            </a:lvl6pPr>
            <a:lvl7pPr marR="0" lvl="6" algn="l" rtl="0">
              <a:lnSpc>
                <a:spcPct val="100000"/>
              </a:lnSpc>
              <a:spcBef>
                <a:spcPts val="0"/>
              </a:spcBef>
              <a:spcAft>
                <a:spcPts val="0"/>
              </a:spcAft>
              <a:buClr>
                <a:schemeClr val="dk1"/>
              </a:buClr>
              <a:buSzPts val="3000"/>
              <a:buFont typeface="Merriweather Sans"/>
              <a:buNone/>
              <a:defRPr sz="3000" b="1" i="0" u="none" strike="noStrike" cap="none">
                <a:solidFill>
                  <a:schemeClr val="dk1"/>
                </a:solidFill>
                <a:latin typeface="Merriweather Sans"/>
                <a:ea typeface="Merriweather Sans"/>
                <a:cs typeface="Merriweather Sans"/>
                <a:sym typeface="Merriweather Sans"/>
              </a:defRPr>
            </a:lvl7pPr>
            <a:lvl8pPr marR="0" lvl="7" algn="l" rtl="0">
              <a:lnSpc>
                <a:spcPct val="100000"/>
              </a:lnSpc>
              <a:spcBef>
                <a:spcPts val="0"/>
              </a:spcBef>
              <a:spcAft>
                <a:spcPts val="0"/>
              </a:spcAft>
              <a:buClr>
                <a:schemeClr val="dk1"/>
              </a:buClr>
              <a:buSzPts val="3000"/>
              <a:buFont typeface="Merriweather Sans"/>
              <a:buNone/>
              <a:defRPr sz="3000" b="1" i="0" u="none" strike="noStrike" cap="none">
                <a:solidFill>
                  <a:schemeClr val="dk1"/>
                </a:solidFill>
                <a:latin typeface="Merriweather Sans"/>
                <a:ea typeface="Merriweather Sans"/>
                <a:cs typeface="Merriweather Sans"/>
                <a:sym typeface="Merriweather Sans"/>
              </a:defRPr>
            </a:lvl8pPr>
            <a:lvl9pPr marR="0" lvl="8" algn="l" rtl="0">
              <a:lnSpc>
                <a:spcPct val="100000"/>
              </a:lnSpc>
              <a:spcBef>
                <a:spcPts val="0"/>
              </a:spcBef>
              <a:spcAft>
                <a:spcPts val="0"/>
              </a:spcAft>
              <a:buClr>
                <a:schemeClr val="dk1"/>
              </a:buClr>
              <a:buSzPts val="3000"/>
              <a:buFont typeface="Merriweather Sans"/>
              <a:buNone/>
              <a:defRPr sz="3000" b="1" i="0" u="none" strike="noStrike" cap="none">
                <a:solidFill>
                  <a:schemeClr val="dk1"/>
                </a:solidFill>
                <a:latin typeface="Merriweather Sans"/>
                <a:ea typeface="Merriweather Sans"/>
                <a:cs typeface="Merriweather Sans"/>
                <a:sym typeface="Merriweather Sans"/>
              </a:defRPr>
            </a:lvl9pPr>
          </a:lstStyle>
          <a:p>
            <a:pPr marL="0" lvl="0" indent="0" algn="l" rtl="0">
              <a:spcBef>
                <a:spcPts val="0"/>
              </a:spcBef>
              <a:spcAft>
                <a:spcPts val="0"/>
              </a:spcAft>
              <a:buNone/>
            </a:pPr>
            <a:r>
              <a:rPr lang="en" dirty="0"/>
              <a:t>08</a:t>
            </a:r>
            <a:endParaRPr dirty="0"/>
          </a:p>
        </p:txBody>
      </p:sp>
      <p:sp>
        <p:nvSpPr>
          <p:cNvPr id="23" name="ZoneTexte 22">
            <a:extLst>
              <a:ext uri="{FF2B5EF4-FFF2-40B4-BE49-F238E27FC236}">
                <a16:creationId xmlns:a16="http://schemas.microsoft.com/office/drawing/2014/main" id="{6E9FE448-CA4F-BD84-D399-570D1721933F}"/>
              </a:ext>
            </a:extLst>
          </p:cNvPr>
          <p:cNvSpPr txBox="1"/>
          <p:nvPr/>
        </p:nvSpPr>
        <p:spPr>
          <a:xfrm>
            <a:off x="7647739" y="3760532"/>
            <a:ext cx="3996865" cy="646331"/>
          </a:xfrm>
          <a:prstGeom prst="rect">
            <a:avLst/>
          </a:prstGeom>
          <a:noFill/>
        </p:spPr>
        <p:txBody>
          <a:bodyPr wrap="square">
            <a:spAutoFit/>
          </a:bodyPr>
          <a:lstStyle/>
          <a:p>
            <a:r>
              <a:rPr lang="fr-FR" dirty="0"/>
              <a:t>J’ai besoin : sollicitez votre cabinet pour de nouveaux services</a:t>
            </a:r>
          </a:p>
        </p:txBody>
      </p:sp>
      <p:sp>
        <p:nvSpPr>
          <p:cNvPr id="24" name="Google Shape;453;p29">
            <a:extLst>
              <a:ext uri="{FF2B5EF4-FFF2-40B4-BE49-F238E27FC236}">
                <a16:creationId xmlns:a16="http://schemas.microsoft.com/office/drawing/2014/main" id="{36307EE2-AECE-A058-367F-B765F90994BB}"/>
              </a:ext>
            </a:extLst>
          </p:cNvPr>
          <p:cNvSpPr txBox="1">
            <a:spLocks noGrp="1"/>
          </p:cNvSpPr>
          <p:nvPr/>
        </p:nvSpPr>
        <p:spPr>
          <a:xfrm>
            <a:off x="6708014" y="4709831"/>
            <a:ext cx="734700" cy="347100"/>
          </a:xfrm>
          <a:prstGeom prst="rect">
            <a:avLst/>
          </a:prstGeom>
          <a:solidFill>
            <a:schemeClr val="accent2"/>
          </a:solidFill>
          <a:ln>
            <a:noFill/>
          </a:ln>
        </p:spPr>
        <p:txBody>
          <a:bodyPr spcFirstLastPara="1" wrap="square" lIns="91425" tIns="91425" rIns="91425" bIns="0"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Merriweather Sans"/>
              <a:buNone/>
              <a:defRPr sz="2300" b="1" i="0" u="none" strike="noStrike" cap="none">
                <a:solidFill>
                  <a:schemeClr val="dk1"/>
                </a:solidFill>
                <a:latin typeface="Merriweather Sans"/>
                <a:ea typeface="Merriweather Sans"/>
                <a:cs typeface="Merriweather Sans"/>
                <a:sym typeface="Merriweather Sans"/>
              </a:defRPr>
            </a:lvl1pPr>
            <a:lvl2pPr marR="0" lvl="1" algn="l" rtl="0">
              <a:lnSpc>
                <a:spcPct val="100000"/>
              </a:lnSpc>
              <a:spcBef>
                <a:spcPts val="0"/>
              </a:spcBef>
              <a:spcAft>
                <a:spcPts val="0"/>
              </a:spcAft>
              <a:buClr>
                <a:schemeClr val="dk1"/>
              </a:buClr>
              <a:buSzPts val="3000"/>
              <a:buFont typeface="Merriweather Sans"/>
              <a:buNone/>
              <a:defRPr sz="3000" b="1" i="0" u="none" strike="noStrike" cap="none">
                <a:solidFill>
                  <a:schemeClr val="dk1"/>
                </a:solidFill>
                <a:latin typeface="Merriweather Sans"/>
                <a:ea typeface="Merriweather Sans"/>
                <a:cs typeface="Merriweather Sans"/>
                <a:sym typeface="Merriweather Sans"/>
              </a:defRPr>
            </a:lvl2pPr>
            <a:lvl3pPr marR="0" lvl="2" algn="l" rtl="0">
              <a:lnSpc>
                <a:spcPct val="100000"/>
              </a:lnSpc>
              <a:spcBef>
                <a:spcPts val="0"/>
              </a:spcBef>
              <a:spcAft>
                <a:spcPts val="0"/>
              </a:spcAft>
              <a:buClr>
                <a:schemeClr val="dk1"/>
              </a:buClr>
              <a:buSzPts val="3000"/>
              <a:buFont typeface="Merriweather Sans"/>
              <a:buNone/>
              <a:defRPr sz="3000" b="1" i="0" u="none" strike="noStrike" cap="none">
                <a:solidFill>
                  <a:schemeClr val="dk1"/>
                </a:solidFill>
                <a:latin typeface="Merriweather Sans"/>
                <a:ea typeface="Merriweather Sans"/>
                <a:cs typeface="Merriweather Sans"/>
                <a:sym typeface="Merriweather Sans"/>
              </a:defRPr>
            </a:lvl3pPr>
            <a:lvl4pPr marR="0" lvl="3" algn="l" rtl="0">
              <a:lnSpc>
                <a:spcPct val="100000"/>
              </a:lnSpc>
              <a:spcBef>
                <a:spcPts val="0"/>
              </a:spcBef>
              <a:spcAft>
                <a:spcPts val="0"/>
              </a:spcAft>
              <a:buClr>
                <a:schemeClr val="dk1"/>
              </a:buClr>
              <a:buSzPts val="3000"/>
              <a:buFont typeface="Merriweather Sans"/>
              <a:buNone/>
              <a:defRPr sz="3000" b="1" i="0" u="none" strike="noStrike" cap="none">
                <a:solidFill>
                  <a:schemeClr val="dk1"/>
                </a:solidFill>
                <a:latin typeface="Merriweather Sans"/>
                <a:ea typeface="Merriweather Sans"/>
                <a:cs typeface="Merriweather Sans"/>
                <a:sym typeface="Merriweather Sans"/>
              </a:defRPr>
            </a:lvl4pPr>
            <a:lvl5pPr marR="0" lvl="4" algn="l" rtl="0">
              <a:lnSpc>
                <a:spcPct val="100000"/>
              </a:lnSpc>
              <a:spcBef>
                <a:spcPts val="0"/>
              </a:spcBef>
              <a:spcAft>
                <a:spcPts val="0"/>
              </a:spcAft>
              <a:buClr>
                <a:schemeClr val="dk1"/>
              </a:buClr>
              <a:buSzPts val="3000"/>
              <a:buFont typeface="Merriweather Sans"/>
              <a:buNone/>
              <a:defRPr sz="3000" b="1" i="0" u="none" strike="noStrike" cap="none">
                <a:solidFill>
                  <a:schemeClr val="dk1"/>
                </a:solidFill>
                <a:latin typeface="Merriweather Sans"/>
                <a:ea typeface="Merriweather Sans"/>
                <a:cs typeface="Merriweather Sans"/>
                <a:sym typeface="Merriweather Sans"/>
              </a:defRPr>
            </a:lvl5pPr>
            <a:lvl6pPr marR="0" lvl="5" algn="l" rtl="0">
              <a:lnSpc>
                <a:spcPct val="100000"/>
              </a:lnSpc>
              <a:spcBef>
                <a:spcPts val="0"/>
              </a:spcBef>
              <a:spcAft>
                <a:spcPts val="0"/>
              </a:spcAft>
              <a:buClr>
                <a:schemeClr val="dk1"/>
              </a:buClr>
              <a:buSzPts val="3000"/>
              <a:buFont typeface="Merriweather Sans"/>
              <a:buNone/>
              <a:defRPr sz="3000" b="1" i="0" u="none" strike="noStrike" cap="none">
                <a:solidFill>
                  <a:schemeClr val="dk1"/>
                </a:solidFill>
                <a:latin typeface="Merriweather Sans"/>
                <a:ea typeface="Merriweather Sans"/>
                <a:cs typeface="Merriweather Sans"/>
                <a:sym typeface="Merriweather Sans"/>
              </a:defRPr>
            </a:lvl6pPr>
            <a:lvl7pPr marR="0" lvl="6" algn="l" rtl="0">
              <a:lnSpc>
                <a:spcPct val="100000"/>
              </a:lnSpc>
              <a:spcBef>
                <a:spcPts val="0"/>
              </a:spcBef>
              <a:spcAft>
                <a:spcPts val="0"/>
              </a:spcAft>
              <a:buClr>
                <a:schemeClr val="dk1"/>
              </a:buClr>
              <a:buSzPts val="3000"/>
              <a:buFont typeface="Merriweather Sans"/>
              <a:buNone/>
              <a:defRPr sz="3000" b="1" i="0" u="none" strike="noStrike" cap="none">
                <a:solidFill>
                  <a:schemeClr val="dk1"/>
                </a:solidFill>
                <a:latin typeface="Merriweather Sans"/>
                <a:ea typeface="Merriweather Sans"/>
                <a:cs typeface="Merriweather Sans"/>
                <a:sym typeface="Merriweather Sans"/>
              </a:defRPr>
            </a:lvl7pPr>
            <a:lvl8pPr marR="0" lvl="7" algn="l" rtl="0">
              <a:lnSpc>
                <a:spcPct val="100000"/>
              </a:lnSpc>
              <a:spcBef>
                <a:spcPts val="0"/>
              </a:spcBef>
              <a:spcAft>
                <a:spcPts val="0"/>
              </a:spcAft>
              <a:buClr>
                <a:schemeClr val="dk1"/>
              </a:buClr>
              <a:buSzPts val="3000"/>
              <a:buFont typeface="Merriweather Sans"/>
              <a:buNone/>
              <a:defRPr sz="3000" b="1" i="0" u="none" strike="noStrike" cap="none">
                <a:solidFill>
                  <a:schemeClr val="dk1"/>
                </a:solidFill>
                <a:latin typeface="Merriweather Sans"/>
                <a:ea typeface="Merriweather Sans"/>
                <a:cs typeface="Merriweather Sans"/>
                <a:sym typeface="Merriweather Sans"/>
              </a:defRPr>
            </a:lvl8pPr>
            <a:lvl9pPr marR="0" lvl="8" algn="l" rtl="0">
              <a:lnSpc>
                <a:spcPct val="100000"/>
              </a:lnSpc>
              <a:spcBef>
                <a:spcPts val="0"/>
              </a:spcBef>
              <a:spcAft>
                <a:spcPts val="0"/>
              </a:spcAft>
              <a:buClr>
                <a:schemeClr val="dk1"/>
              </a:buClr>
              <a:buSzPts val="3000"/>
              <a:buFont typeface="Merriweather Sans"/>
              <a:buNone/>
              <a:defRPr sz="3000" b="1" i="0" u="none" strike="noStrike" cap="none">
                <a:solidFill>
                  <a:schemeClr val="dk1"/>
                </a:solidFill>
                <a:latin typeface="Merriweather Sans"/>
                <a:ea typeface="Merriweather Sans"/>
                <a:cs typeface="Merriweather Sans"/>
                <a:sym typeface="Merriweather Sans"/>
              </a:defRPr>
            </a:lvl9pPr>
          </a:lstStyle>
          <a:p>
            <a:pPr marL="0" lvl="0" indent="0" algn="l" rtl="0">
              <a:spcBef>
                <a:spcPts val="0"/>
              </a:spcBef>
              <a:spcAft>
                <a:spcPts val="0"/>
              </a:spcAft>
              <a:buNone/>
            </a:pPr>
            <a:r>
              <a:rPr lang="en" dirty="0"/>
              <a:t>09</a:t>
            </a:r>
            <a:endParaRPr dirty="0"/>
          </a:p>
        </p:txBody>
      </p:sp>
      <p:sp>
        <p:nvSpPr>
          <p:cNvPr id="25" name="ZoneTexte 24">
            <a:extLst>
              <a:ext uri="{FF2B5EF4-FFF2-40B4-BE49-F238E27FC236}">
                <a16:creationId xmlns:a16="http://schemas.microsoft.com/office/drawing/2014/main" id="{5A948BCC-4965-3324-8009-D8787A281DFD}"/>
              </a:ext>
            </a:extLst>
          </p:cNvPr>
          <p:cNvSpPr txBox="1"/>
          <p:nvPr/>
        </p:nvSpPr>
        <p:spPr>
          <a:xfrm>
            <a:off x="7642921" y="4709831"/>
            <a:ext cx="4695382" cy="369332"/>
          </a:xfrm>
          <a:prstGeom prst="rect">
            <a:avLst/>
          </a:prstGeom>
          <a:noFill/>
        </p:spPr>
        <p:txBody>
          <a:bodyPr wrap="square">
            <a:spAutoFit/>
          </a:bodyPr>
          <a:lstStyle/>
          <a:p>
            <a:r>
              <a:rPr lang="fr-FR" dirty="0"/>
              <a:t>Mes échéances importantes</a:t>
            </a:r>
          </a:p>
        </p:txBody>
      </p:sp>
      <p:sp>
        <p:nvSpPr>
          <p:cNvPr id="26" name="Google Shape;451;p29">
            <a:extLst>
              <a:ext uri="{FF2B5EF4-FFF2-40B4-BE49-F238E27FC236}">
                <a16:creationId xmlns:a16="http://schemas.microsoft.com/office/drawing/2014/main" id="{2CE09882-A6C5-D198-CBE1-3B9793FF6EBF}"/>
              </a:ext>
            </a:extLst>
          </p:cNvPr>
          <p:cNvSpPr txBox="1">
            <a:spLocks noGrp="1"/>
          </p:cNvSpPr>
          <p:nvPr/>
        </p:nvSpPr>
        <p:spPr>
          <a:xfrm>
            <a:off x="6708014" y="5463429"/>
            <a:ext cx="734700" cy="347100"/>
          </a:xfrm>
          <a:prstGeom prst="rect">
            <a:avLst/>
          </a:prstGeom>
          <a:solidFill>
            <a:schemeClr val="accent2"/>
          </a:solidFill>
          <a:ln>
            <a:noFill/>
          </a:ln>
        </p:spPr>
        <p:txBody>
          <a:bodyPr spcFirstLastPara="1" wrap="square" lIns="91425" tIns="91425" rIns="91425" bIns="0"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Merriweather Sans"/>
              <a:buNone/>
              <a:defRPr sz="2300" b="1" i="0" u="none" strike="noStrike" cap="none">
                <a:solidFill>
                  <a:schemeClr val="dk1"/>
                </a:solidFill>
                <a:latin typeface="Merriweather Sans"/>
                <a:ea typeface="Merriweather Sans"/>
                <a:cs typeface="Merriweather Sans"/>
                <a:sym typeface="Merriweather Sans"/>
              </a:defRPr>
            </a:lvl1pPr>
            <a:lvl2pPr marR="0" lvl="1" algn="l" rtl="0">
              <a:lnSpc>
                <a:spcPct val="100000"/>
              </a:lnSpc>
              <a:spcBef>
                <a:spcPts val="0"/>
              </a:spcBef>
              <a:spcAft>
                <a:spcPts val="0"/>
              </a:spcAft>
              <a:buClr>
                <a:schemeClr val="dk1"/>
              </a:buClr>
              <a:buSzPts val="3000"/>
              <a:buFont typeface="Merriweather Sans"/>
              <a:buNone/>
              <a:defRPr sz="3000" b="1" i="0" u="none" strike="noStrike" cap="none">
                <a:solidFill>
                  <a:schemeClr val="dk1"/>
                </a:solidFill>
                <a:latin typeface="Merriweather Sans"/>
                <a:ea typeface="Merriweather Sans"/>
                <a:cs typeface="Merriweather Sans"/>
                <a:sym typeface="Merriweather Sans"/>
              </a:defRPr>
            </a:lvl2pPr>
            <a:lvl3pPr marR="0" lvl="2" algn="l" rtl="0">
              <a:lnSpc>
                <a:spcPct val="100000"/>
              </a:lnSpc>
              <a:spcBef>
                <a:spcPts val="0"/>
              </a:spcBef>
              <a:spcAft>
                <a:spcPts val="0"/>
              </a:spcAft>
              <a:buClr>
                <a:schemeClr val="dk1"/>
              </a:buClr>
              <a:buSzPts val="3000"/>
              <a:buFont typeface="Merriweather Sans"/>
              <a:buNone/>
              <a:defRPr sz="3000" b="1" i="0" u="none" strike="noStrike" cap="none">
                <a:solidFill>
                  <a:schemeClr val="dk1"/>
                </a:solidFill>
                <a:latin typeface="Merriweather Sans"/>
                <a:ea typeface="Merriweather Sans"/>
                <a:cs typeface="Merriweather Sans"/>
                <a:sym typeface="Merriweather Sans"/>
              </a:defRPr>
            </a:lvl3pPr>
            <a:lvl4pPr marR="0" lvl="3" algn="l" rtl="0">
              <a:lnSpc>
                <a:spcPct val="100000"/>
              </a:lnSpc>
              <a:spcBef>
                <a:spcPts val="0"/>
              </a:spcBef>
              <a:spcAft>
                <a:spcPts val="0"/>
              </a:spcAft>
              <a:buClr>
                <a:schemeClr val="dk1"/>
              </a:buClr>
              <a:buSzPts val="3000"/>
              <a:buFont typeface="Merriweather Sans"/>
              <a:buNone/>
              <a:defRPr sz="3000" b="1" i="0" u="none" strike="noStrike" cap="none">
                <a:solidFill>
                  <a:schemeClr val="dk1"/>
                </a:solidFill>
                <a:latin typeface="Merriweather Sans"/>
                <a:ea typeface="Merriweather Sans"/>
                <a:cs typeface="Merriweather Sans"/>
                <a:sym typeface="Merriweather Sans"/>
              </a:defRPr>
            </a:lvl4pPr>
            <a:lvl5pPr marR="0" lvl="4" algn="l" rtl="0">
              <a:lnSpc>
                <a:spcPct val="100000"/>
              </a:lnSpc>
              <a:spcBef>
                <a:spcPts val="0"/>
              </a:spcBef>
              <a:spcAft>
                <a:spcPts val="0"/>
              </a:spcAft>
              <a:buClr>
                <a:schemeClr val="dk1"/>
              </a:buClr>
              <a:buSzPts val="3000"/>
              <a:buFont typeface="Merriweather Sans"/>
              <a:buNone/>
              <a:defRPr sz="3000" b="1" i="0" u="none" strike="noStrike" cap="none">
                <a:solidFill>
                  <a:schemeClr val="dk1"/>
                </a:solidFill>
                <a:latin typeface="Merriweather Sans"/>
                <a:ea typeface="Merriweather Sans"/>
                <a:cs typeface="Merriweather Sans"/>
                <a:sym typeface="Merriweather Sans"/>
              </a:defRPr>
            </a:lvl5pPr>
            <a:lvl6pPr marR="0" lvl="5" algn="l" rtl="0">
              <a:lnSpc>
                <a:spcPct val="100000"/>
              </a:lnSpc>
              <a:spcBef>
                <a:spcPts val="0"/>
              </a:spcBef>
              <a:spcAft>
                <a:spcPts val="0"/>
              </a:spcAft>
              <a:buClr>
                <a:schemeClr val="dk1"/>
              </a:buClr>
              <a:buSzPts val="3000"/>
              <a:buFont typeface="Merriweather Sans"/>
              <a:buNone/>
              <a:defRPr sz="3000" b="1" i="0" u="none" strike="noStrike" cap="none">
                <a:solidFill>
                  <a:schemeClr val="dk1"/>
                </a:solidFill>
                <a:latin typeface="Merriweather Sans"/>
                <a:ea typeface="Merriweather Sans"/>
                <a:cs typeface="Merriweather Sans"/>
                <a:sym typeface="Merriweather Sans"/>
              </a:defRPr>
            </a:lvl6pPr>
            <a:lvl7pPr marR="0" lvl="6" algn="l" rtl="0">
              <a:lnSpc>
                <a:spcPct val="100000"/>
              </a:lnSpc>
              <a:spcBef>
                <a:spcPts val="0"/>
              </a:spcBef>
              <a:spcAft>
                <a:spcPts val="0"/>
              </a:spcAft>
              <a:buClr>
                <a:schemeClr val="dk1"/>
              </a:buClr>
              <a:buSzPts val="3000"/>
              <a:buFont typeface="Merriweather Sans"/>
              <a:buNone/>
              <a:defRPr sz="3000" b="1" i="0" u="none" strike="noStrike" cap="none">
                <a:solidFill>
                  <a:schemeClr val="dk1"/>
                </a:solidFill>
                <a:latin typeface="Merriweather Sans"/>
                <a:ea typeface="Merriweather Sans"/>
                <a:cs typeface="Merriweather Sans"/>
                <a:sym typeface="Merriweather Sans"/>
              </a:defRPr>
            </a:lvl7pPr>
            <a:lvl8pPr marR="0" lvl="7" algn="l" rtl="0">
              <a:lnSpc>
                <a:spcPct val="100000"/>
              </a:lnSpc>
              <a:spcBef>
                <a:spcPts val="0"/>
              </a:spcBef>
              <a:spcAft>
                <a:spcPts val="0"/>
              </a:spcAft>
              <a:buClr>
                <a:schemeClr val="dk1"/>
              </a:buClr>
              <a:buSzPts val="3000"/>
              <a:buFont typeface="Merriweather Sans"/>
              <a:buNone/>
              <a:defRPr sz="3000" b="1" i="0" u="none" strike="noStrike" cap="none">
                <a:solidFill>
                  <a:schemeClr val="dk1"/>
                </a:solidFill>
                <a:latin typeface="Merriweather Sans"/>
                <a:ea typeface="Merriweather Sans"/>
                <a:cs typeface="Merriweather Sans"/>
                <a:sym typeface="Merriweather Sans"/>
              </a:defRPr>
            </a:lvl8pPr>
            <a:lvl9pPr marR="0" lvl="8" algn="l" rtl="0">
              <a:lnSpc>
                <a:spcPct val="100000"/>
              </a:lnSpc>
              <a:spcBef>
                <a:spcPts val="0"/>
              </a:spcBef>
              <a:spcAft>
                <a:spcPts val="0"/>
              </a:spcAft>
              <a:buClr>
                <a:schemeClr val="dk1"/>
              </a:buClr>
              <a:buSzPts val="3000"/>
              <a:buFont typeface="Merriweather Sans"/>
              <a:buNone/>
              <a:defRPr sz="3000" b="1" i="0" u="none" strike="noStrike" cap="none">
                <a:solidFill>
                  <a:schemeClr val="dk1"/>
                </a:solidFill>
                <a:latin typeface="Merriweather Sans"/>
                <a:ea typeface="Merriweather Sans"/>
                <a:cs typeface="Merriweather Sans"/>
                <a:sym typeface="Merriweather Sans"/>
              </a:defRPr>
            </a:lvl9pPr>
          </a:lstStyle>
          <a:p>
            <a:pPr marL="0" lvl="0" indent="0" algn="l" rtl="0">
              <a:spcBef>
                <a:spcPts val="0"/>
              </a:spcBef>
              <a:spcAft>
                <a:spcPts val="0"/>
              </a:spcAft>
              <a:buNone/>
            </a:pPr>
            <a:r>
              <a:rPr lang="en" dirty="0"/>
              <a:t>10</a:t>
            </a:r>
            <a:endParaRPr dirty="0"/>
          </a:p>
        </p:txBody>
      </p:sp>
      <p:sp>
        <p:nvSpPr>
          <p:cNvPr id="27" name="ZoneTexte 26">
            <a:extLst>
              <a:ext uri="{FF2B5EF4-FFF2-40B4-BE49-F238E27FC236}">
                <a16:creationId xmlns:a16="http://schemas.microsoft.com/office/drawing/2014/main" id="{B604BA71-65DC-B379-EE83-C20370233F32}"/>
              </a:ext>
            </a:extLst>
          </p:cNvPr>
          <p:cNvSpPr txBox="1"/>
          <p:nvPr/>
        </p:nvSpPr>
        <p:spPr>
          <a:xfrm>
            <a:off x="7642921" y="5441197"/>
            <a:ext cx="3791591" cy="369332"/>
          </a:xfrm>
          <a:prstGeom prst="rect">
            <a:avLst/>
          </a:prstGeom>
          <a:noFill/>
        </p:spPr>
        <p:txBody>
          <a:bodyPr wrap="square">
            <a:spAutoFit/>
          </a:bodyPr>
          <a:lstStyle/>
          <a:p>
            <a:r>
              <a:rPr lang="fr-FR" dirty="0"/>
              <a:t>Les actualités du cabinet</a:t>
            </a:r>
          </a:p>
        </p:txBody>
      </p:sp>
      <p:sp>
        <p:nvSpPr>
          <p:cNvPr id="28" name="Titre 27">
            <a:extLst>
              <a:ext uri="{FF2B5EF4-FFF2-40B4-BE49-F238E27FC236}">
                <a16:creationId xmlns:a16="http://schemas.microsoft.com/office/drawing/2014/main" id="{04CD3D00-CC7E-9FB9-76E2-98F7D66E2870}"/>
              </a:ext>
            </a:extLst>
          </p:cNvPr>
          <p:cNvSpPr>
            <a:spLocks noGrp="1"/>
          </p:cNvSpPr>
          <p:nvPr>
            <p:ph type="title"/>
          </p:nvPr>
        </p:nvSpPr>
        <p:spPr/>
        <p:txBody>
          <a:bodyPr/>
          <a:lstStyle/>
          <a:p>
            <a:r>
              <a:rPr lang="fr-FR" dirty="0"/>
              <a:t>Sommaire</a:t>
            </a:r>
          </a:p>
        </p:txBody>
      </p:sp>
      <p:sp>
        <p:nvSpPr>
          <p:cNvPr id="2" name="Google Shape;453;p29">
            <a:extLst>
              <a:ext uri="{FF2B5EF4-FFF2-40B4-BE49-F238E27FC236}">
                <a16:creationId xmlns:a16="http://schemas.microsoft.com/office/drawing/2014/main" id="{EF634F1B-D373-1469-FC63-E5499BFA3463}"/>
              </a:ext>
            </a:extLst>
          </p:cNvPr>
          <p:cNvSpPr txBox="1">
            <a:spLocks noGrp="1"/>
          </p:cNvSpPr>
          <p:nvPr/>
        </p:nvSpPr>
        <p:spPr>
          <a:xfrm>
            <a:off x="6712831" y="3068622"/>
            <a:ext cx="734700" cy="347100"/>
          </a:xfrm>
          <a:prstGeom prst="rect">
            <a:avLst/>
          </a:prstGeom>
          <a:solidFill>
            <a:schemeClr val="accent2"/>
          </a:solidFill>
          <a:ln>
            <a:noFill/>
          </a:ln>
        </p:spPr>
        <p:txBody>
          <a:bodyPr spcFirstLastPara="1" wrap="square" lIns="91425" tIns="91425" rIns="91425" bIns="0" anchor="b"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3000"/>
              <a:buFont typeface="Merriweather Sans"/>
              <a:buNone/>
              <a:defRPr sz="2300" b="1" i="0" u="none" strike="noStrike" cap="none">
                <a:solidFill>
                  <a:schemeClr val="dk1"/>
                </a:solidFill>
                <a:latin typeface="Merriweather Sans"/>
                <a:ea typeface="Merriweather Sans"/>
                <a:cs typeface="Merriweather Sans"/>
                <a:sym typeface="Merriweather Sans"/>
              </a:defRPr>
            </a:lvl1pPr>
            <a:lvl2pPr marR="0" lvl="1" algn="l" rtl="0">
              <a:lnSpc>
                <a:spcPct val="100000"/>
              </a:lnSpc>
              <a:spcBef>
                <a:spcPts val="0"/>
              </a:spcBef>
              <a:spcAft>
                <a:spcPts val="0"/>
              </a:spcAft>
              <a:buClr>
                <a:schemeClr val="dk1"/>
              </a:buClr>
              <a:buSzPts val="3000"/>
              <a:buFont typeface="Merriweather Sans"/>
              <a:buNone/>
              <a:defRPr sz="3000" b="1" i="0" u="none" strike="noStrike" cap="none">
                <a:solidFill>
                  <a:schemeClr val="dk1"/>
                </a:solidFill>
                <a:latin typeface="Merriweather Sans"/>
                <a:ea typeface="Merriweather Sans"/>
                <a:cs typeface="Merriweather Sans"/>
                <a:sym typeface="Merriweather Sans"/>
              </a:defRPr>
            </a:lvl2pPr>
            <a:lvl3pPr marR="0" lvl="2" algn="l" rtl="0">
              <a:lnSpc>
                <a:spcPct val="100000"/>
              </a:lnSpc>
              <a:spcBef>
                <a:spcPts val="0"/>
              </a:spcBef>
              <a:spcAft>
                <a:spcPts val="0"/>
              </a:spcAft>
              <a:buClr>
                <a:schemeClr val="dk1"/>
              </a:buClr>
              <a:buSzPts val="3000"/>
              <a:buFont typeface="Merriweather Sans"/>
              <a:buNone/>
              <a:defRPr sz="3000" b="1" i="0" u="none" strike="noStrike" cap="none">
                <a:solidFill>
                  <a:schemeClr val="dk1"/>
                </a:solidFill>
                <a:latin typeface="Merriweather Sans"/>
                <a:ea typeface="Merriweather Sans"/>
                <a:cs typeface="Merriweather Sans"/>
                <a:sym typeface="Merriweather Sans"/>
              </a:defRPr>
            </a:lvl3pPr>
            <a:lvl4pPr marR="0" lvl="3" algn="l" rtl="0">
              <a:lnSpc>
                <a:spcPct val="100000"/>
              </a:lnSpc>
              <a:spcBef>
                <a:spcPts val="0"/>
              </a:spcBef>
              <a:spcAft>
                <a:spcPts val="0"/>
              </a:spcAft>
              <a:buClr>
                <a:schemeClr val="dk1"/>
              </a:buClr>
              <a:buSzPts val="3000"/>
              <a:buFont typeface="Merriweather Sans"/>
              <a:buNone/>
              <a:defRPr sz="3000" b="1" i="0" u="none" strike="noStrike" cap="none">
                <a:solidFill>
                  <a:schemeClr val="dk1"/>
                </a:solidFill>
                <a:latin typeface="Merriweather Sans"/>
                <a:ea typeface="Merriweather Sans"/>
                <a:cs typeface="Merriweather Sans"/>
                <a:sym typeface="Merriweather Sans"/>
              </a:defRPr>
            </a:lvl4pPr>
            <a:lvl5pPr marR="0" lvl="4" algn="l" rtl="0">
              <a:lnSpc>
                <a:spcPct val="100000"/>
              </a:lnSpc>
              <a:spcBef>
                <a:spcPts val="0"/>
              </a:spcBef>
              <a:spcAft>
                <a:spcPts val="0"/>
              </a:spcAft>
              <a:buClr>
                <a:schemeClr val="dk1"/>
              </a:buClr>
              <a:buSzPts val="3000"/>
              <a:buFont typeface="Merriweather Sans"/>
              <a:buNone/>
              <a:defRPr sz="3000" b="1" i="0" u="none" strike="noStrike" cap="none">
                <a:solidFill>
                  <a:schemeClr val="dk1"/>
                </a:solidFill>
                <a:latin typeface="Merriweather Sans"/>
                <a:ea typeface="Merriweather Sans"/>
                <a:cs typeface="Merriweather Sans"/>
                <a:sym typeface="Merriweather Sans"/>
              </a:defRPr>
            </a:lvl5pPr>
            <a:lvl6pPr marR="0" lvl="5" algn="l" rtl="0">
              <a:lnSpc>
                <a:spcPct val="100000"/>
              </a:lnSpc>
              <a:spcBef>
                <a:spcPts val="0"/>
              </a:spcBef>
              <a:spcAft>
                <a:spcPts val="0"/>
              </a:spcAft>
              <a:buClr>
                <a:schemeClr val="dk1"/>
              </a:buClr>
              <a:buSzPts val="3000"/>
              <a:buFont typeface="Merriweather Sans"/>
              <a:buNone/>
              <a:defRPr sz="3000" b="1" i="0" u="none" strike="noStrike" cap="none">
                <a:solidFill>
                  <a:schemeClr val="dk1"/>
                </a:solidFill>
                <a:latin typeface="Merriweather Sans"/>
                <a:ea typeface="Merriweather Sans"/>
                <a:cs typeface="Merriweather Sans"/>
                <a:sym typeface="Merriweather Sans"/>
              </a:defRPr>
            </a:lvl6pPr>
            <a:lvl7pPr marR="0" lvl="6" algn="l" rtl="0">
              <a:lnSpc>
                <a:spcPct val="100000"/>
              </a:lnSpc>
              <a:spcBef>
                <a:spcPts val="0"/>
              </a:spcBef>
              <a:spcAft>
                <a:spcPts val="0"/>
              </a:spcAft>
              <a:buClr>
                <a:schemeClr val="dk1"/>
              </a:buClr>
              <a:buSzPts val="3000"/>
              <a:buFont typeface="Merriweather Sans"/>
              <a:buNone/>
              <a:defRPr sz="3000" b="1" i="0" u="none" strike="noStrike" cap="none">
                <a:solidFill>
                  <a:schemeClr val="dk1"/>
                </a:solidFill>
                <a:latin typeface="Merriweather Sans"/>
                <a:ea typeface="Merriweather Sans"/>
                <a:cs typeface="Merriweather Sans"/>
                <a:sym typeface="Merriweather Sans"/>
              </a:defRPr>
            </a:lvl7pPr>
            <a:lvl8pPr marR="0" lvl="7" algn="l" rtl="0">
              <a:lnSpc>
                <a:spcPct val="100000"/>
              </a:lnSpc>
              <a:spcBef>
                <a:spcPts val="0"/>
              </a:spcBef>
              <a:spcAft>
                <a:spcPts val="0"/>
              </a:spcAft>
              <a:buClr>
                <a:schemeClr val="dk1"/>
              </a:buClr>
              <a:buSzPts val="3000"/>
              <a:buFont typeface="Merriweather Sans"/>
              <a:buNone/>
              <a:defRPr sz="3000" b="1" i="0" u="none" strike="noStrike" cap="none">
                <a:solidFill>
                  <a:schemeClr val="dk1"/>
                </a:solidFill>
                <a:latin typeface="Merriweather Sans"/>
                <a:ea typeface="Merriweather Sans"/>
                <a:cs typeface="Merriweather Sans"/>
                <a:sym typeface="Merriweather Sans"/>
              </a:defRPr>
            </a:lvl8pPr>
            <a:lvl9pPr marR="0" lvl="8" algn="l" rtl="0">
              <a:lnSpc>
                <a:spcPct val="100000"/>
              </a:lnSpc>
              <a:spcBef>
                <a:spcPts val="0"/>
              </a:spcBef>
              <a:spcAft>
                <a:spcPts val="0"/>
              </a:spcAft>
              <a:buClr>
                <a:schemeClr val="dk1"/>
              </a:buClr>
              <a:buSzPts val="3000"/>
              <a:buFont typeface="Merriweather Sans"/>
              <a:buNone/>
              <a:defRPr sz="3000" b="1" i="0" u="none" strike="noStrike" cap="none">
                <a:solidFill>
                  <a:schemeClr val="dk1"/>
                </a:solidFill>
                <a:latin typeface="Merriweather Sans"/>
                <a:ea typeface="Merriweather Sans"/>
                <a:cs typeface="Merriweather Sans"/>
                <a:sym typeface="Merriweather Sans"/>
              </a:defRPr>
            </a:lvl9pPr>
          </a:lstStyle>
          <a:p>
            <a:pPr marL="0" lvl="0" indent="0" algn="l" rtl="0">
              <a:spcBef>
                <a:spcPts val="0"/>
              </a:spcBef>
              <a:spcAft>
                <a:spcPts val="0"/>
              </a:spcAft>
              <a:buNone/>
            </a:pPr>
            <a:r>
              <a:rPr lang="en" dirty="0"/>
              <a:t>07</a:t>
            </a:r>
            <a:endParaRPr dirty="0"/>
          </a:p>
        </p:txBody>
      </p:sp>
      <p:sp>
        <p:nvSpPr>
          <p:cNvPr id="7" name="ZoneTexte 6">
            <a:extLst>
              <a:ext uri="{FF2B5EF4-FFF2-40B4-BE49-F238E27FC236}">
                <a16:creationId xmlns:a16="http://schemas.microsoft.com/office/drawing/2014/main" id="{671F38FA-5679-8AE8-ED5E-F99F05465D3A}"/>
              </a:ext>
            </a:extLst>
          </p:cNvPr>
          <p:cNvSpPr txBox="1"/>
          <p:nvPr/>
        </p:nvSpPr>
        <p:spPr>
          <a:xfrm>
            <a:off x="7647739" y="2942558"/>
            <a:ext cx="3996865" cy="646331"/>
          </a:xfrm>
          <a:prstGeom prst="rect">
            <a:avLst/>
          </a:prstGeom>
          <a:noFill/>
        </p:spPr>
        <p:txBody>
          <a:bodyPr wrap="square">
            <a:spAutoFit/>
          </a:bodyPr>
          <a:lstStyle/>
          <a:p>
            <a:r>
              <a:rPr lang="fr-FR" dirty="0"/>
              <a:t>Accédez aux autres outils et services</a:t>
            </a:r>
          </a:p>
        </p:txBody>
      </p:sp>
    </p:spTree>
    <p:extLst>
      <p:ext uri="{BB962C8B-B14F-4D97-AF65-F5344CB8AC3E}">
        <p14:creationId xmlns:p14="http://schemas.microsoft.com/office/powerpoint/2010/main" val="685435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651178F-D9DA-D261-E459-19808E2D9676}"/>
              </a:ext>
            </a:extLst>
          </p:cNvPr>
          <p:cNvSpPr>
            <a:spLocks noGrp="1"/>
          </p:cNvSpPr>
          <p:nvPr>
            <p:ph type="title"/>
          </p:nvPr>
        </p:nvSpPr>
        <p:spPr/>
        <p:txBody>
          <a:bodyPr/>
          <a:lstStyle/>
          <a:p>
            <a:r>
              <a:rPr lang="fr-FR" dirty="0"/>
              <a:t>Activez l’accès à votre espace personnel</a:t>
            </a:r>
          </a:p>
        </p:txBody>
      </p:sp>
      <p:sp>
        <p:nvSpPr>
          <p:cNvPr id="7" name="Google Shape;129;g3b9990fe798_1_0">
            <a:extLst>
              <a:ext uri="{FF2B5EF4-FFF2-40B4-BE49-F238E27FC236}">
                <a16:creationId xmlns:a16="http://schemas.microsoft.com/office/drawing/2014/main" id="{53728F37-1982-0A51-36D2-D1B336C9ADA2}"/>
              </a:ext>
            </a:extLst>
          </p:cNvPr>
          <p:cNvSpPr txBox="1"/>
          <p:nvPr/>
        </p:nvSpPr>
        <p:spPr>
          <a:xfrm>
            <a:off x="6493079" y="2158996"/>
            <a:ext cx="4796657" cy="2954625"/>
          </a:xfrm>
          <a:prstGeom prst="rect">
            <a:avLst/>
          </a:prstGeom>
          <a:noFill/>
          <a:ln>
            <a:noFill/>
          </a:ln>
        </p:spPr>
        <p:txBody>
          <a:bodyPr spcFirstLastPara="1" wrap="square" lIns="91425" tIns="91425" rIns="91425" bIns="91425" anchor="t" anchorCtr="0">
            <a:spAutoFit/>
          </a:bodyPr>
          <a:lstStyle/>
          <a:p>
            <a:r>
              <a:rPr lang="fr-FR" sz="2000" b="1" dirty="0"/>
              <a:t>Tout commence par un e-mail</a:t>
            </a:r>
            <a:r>
              <a:rPr lang="fr-FR" sz="2000" dirty="0"/>
              <a:t> </a:t>
            </a:r>
          </a:p>
          <a:p>
            <a:endParaRPr lang="fr-FR" sz="1600" dirty="0"/>
          </a:p>
          <a:p>
            <a:r>
              <a:rPr lang="fr-FR" sz="1600" b="1" dirty="0"/>
              <a:t>Vous avez reçu une invitation de notre part ? </a:t>
            </a:r>
            <a:r>
              <a:rPr lang="fr-FR" sz="1600" dirty="0"/>
              <a:t>Ouvrez-la et cliquez sur le lien intégré pour définir votre mot de passe confidentiel. C'est la seule étape nécessaire pour sécuriser et accéder à votre nouvel espace d'échange.</a:t>
            </a:r>
          </a:p>
          <a:p>
            <a:endParaRPr lang="fr-FR" sz="1600" dirty="0"/>
          </a:p>
          <a:p>
            <a:r>
              <a:rPr lang="fr-FR" sz="1600" b="1" i="1" dirty="0"/>
              <a:t>Vous ne trouvez pas l'e-mail ?</a:t>
            </a:r>
            <a:r>
              <a:rPr lang="fr-FR" sz="1600" i="1" dirty="0"/>
              <a:t> Pensez à vérifier votre dossier « Indésirables » ou « Spams » avant de nous contacter.</a:t>
            </a:r>
            <a:endParaRPr lang="fr-FR" sz="1600" dirty="0"/>
          </a:p>
        </p:txBody>
      </p:sp>
      <p:pic>
        <p:nvPicPr>
          <p:cNvPr id="3" name="Image 2">
            <a:extLst>
              <a:ext uri="{FF2B5EF4-FFF2-40B4-BE49-F238E27FC236}">
                <a16:creationId xmlns:a16="http://schemas.microsoft.com/office/drawing/2014/main" id="{80E685D2-F586-0D72-9506-C47D7CDB4980}"/>
              </a:ext>
            </a:extLst>
          </p:cNvPr>
          <p:cNvPicPr>
            <a:picLocks noChangeAspect="1"/>
          </p:cNvPicPr>
          <p:nvPr/>
        </p:nvPicPr>
        <p:blipFill>
          <a:blip r:embed="rId3"/>
          <a:stretch>
            <a:fillRect/>
          </a:stretch>
        </p:blipFill>
        <p:spPr>
          <a:xfrm>
            <a:off x="651977" y="1330558"/>
            <a:ext cx="4770654" cy="4628512"/>
          </a:xfrm>
          <a:prstGeom prst="rect">
            <a:avLst/>
          </a:prstGeom>
          <a:ln>
            <a:solidFill>
              <a:schemeClr val="tx1"/>
            </a:solidFill>
          </a:ln>
        </p:spPr>
      </p:pic>
    </p:spTree>
    <p:extLst>
      <p:ext uri="{BB962C8B-B14F-4D97-AF65-F5344CB8AC3E}">
        <p14:creationId xmlns:p14="http://schemas.microsoft.com/office/powerpoint/2010/main" val="17461698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97"/>
        <p:cNvGrpSpPr/>
        <p:nvPr/>
      </p:nvGrpSpPr>
      <p:grpSpPr>
        <a:xfrm>
          <a:off x="0" y="0"/>
          <a:ext cx="0" cy="0"/>
          <a:chOff x="0" y="0"/>
          <a:chExt cx="0" cy="0"/>
        </a:xfrm>
      </p:grpSpPr>
      <p:sp>
        <p:nvSpPr>
          <p:cNvPr id="98" name="Google Shape;98;p41"/>
          <p:cNvSpPr/>
          <p:nvPr/>
        </p:nvSpPr>
        <p:spPr>
          <a:xfrm>
            <a:off x="4721629" y="2545206"/>
            <a:ext cx="6328461" cy="1767587"/>
          </a:xfrm>
          <a:prstGeom prst="roundRect">
            <a:avLst>
              <a:gd name="adj" fmla="val 16667"/>
            </a:avLst>
          </a:prstGeom>
          <a:solidFill>
            <a:schemeClr val="lt1"/>
          </a:solidFill>
          <a:ln w="19050" cap="flat" cmpd="sng">
            <a:solidFill>
              <a:srgbClr val="DF267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rgbClr val="696C73"/>
              </a:solidFill>
              <a:latin typeface="Arial"/>
              <a:ea typeface="Arial"/>
              <a:cs typeface="Arial"/>
              <a:sym typeface="Arial"/>
            </a:endParaRPr>
          </a:p>
        </p:txBody>
      </p:sp>
      <p:sp>
        <p:nvSpPr>
          <p:cNvPr id="99" name="Google Shape;99;p41"/>
          <p:cNvSpPr txBox="1">
            <a:spLocks noGrp="1"/>
          </p:cNvSpPr>
          <p:nvPr>
            <p:ph type="title"/>
          </p:nvPr>
        </p:nvSpPr>
        <p:spPr>
          <a:xfrm>
            <a:off x="479004" y="348662"/>
            <a:ext cx="6977700" cy="517200"/>
          </a:xfrm>
          <a:prstGeom prst="rect">
            <a:avLst/>
          </a:prstGeom>
          <a:noFill/>
          <a:ln>
            <a:noFill/>
          </a:ln>
        </p:spPr>
        <p:txBody>
          <a:bodyPr spcFirstLastPara="1" wrap="square" lIns="91425" tIns="91425" rIns="91425" bIns="91425" anchor="ctr" anchorCtr="0">
            <a:noAutofit/>
          </a:bodyPr>
          <a:lstStyle/>
          <a:p>
            <a:pPr marL="0" lvl="0" indent="0" algn="l" rtl="0">
              <a:lnSpc>
                <a:spcPct val="150000"/>
              </a:lnSpc>
              <a:spcBef>
                <a:spcPts val="0"/>
              </a:spcBef>
              <a:spcAft>
                <a:spcPts val="600"/>
              </a:spcAft>
              <a:buSzPts val="1100"/>
              <a:buNone/>
            </a:pPr>
            <a:r>
              <a:rPr lang="fr-FR" dirty="0">
                <a:highlight>
                  <a:srgbClr val="FFFFFF"/>
                </a:highlight>
              </a:rPr>
              <a:t>Ajouter un nouveau contact</a:t>
            </a:r>
            <a:endParaRPr dirty="0">
              <a:solidFill>
                <a:schemeClr val="dk1"/>
              </a:solidFill>
            </a:endParaRPr>
          </a:p>
        </p:txBody>
      </p:sp>
      <p:sp>
        <p:nvSpPr>
          <p:cNvPr id="100" name="Google Shape;100;p41"/>
          <p:cNvSpPr txBox="1"/>
          <p:nvPr/>
        </p:nvSpPr>
        <p:spPr>
          <a:xfrm>
            <a:off x="4937211" y="2628795"/>
            <a:ext cx="5829642" cy="1600408"/>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600"/>
              </a:spcAft>
              <a:buNone/>
            </a:pPr>
            <a:r>
              <a:rPr lang="fr-FR" sz="1800" b="1" i="0" u="none" strike="noStrike" cap="none" dirty="0">
                <a:solidFill>
                  <a:schemeClr val="accent6"/>
                </a:solidFill>
                <a:latin typeface="Open Sans"/>
                <a:ea typeface="Open Sans"/>
                <a:cs typeface="Open Sans"/>
                <a:sym typeface="Open Sans"/>
              </a:rPr>
              <a:t>Ajoutez un nouvel utilisateur à votre espace !</a:t>
            </a:r>
          </a:p>
          <a:p>
            <a:pPr marL="0" marR="0" lvl="0" indent="0" algn="l" rtl="0">
              <a:lnSpc>
                <a:spcPct val="100000"/>
              </a:lnSpc>
              <a:spcBef>
                <a:spcPts val="0"/>
              </a:spcBef>
              <a:spcAft>
                <a:spcPts val="600"/>
              </a:spcAft>
              <a:buNone/>
            </a:pPr>
            <a:r>
              <a:rPr lang="fr-FR" sz="1600" b="0" i="0" u="none" strike="noStrike" cap="none" dirty="0">
                <a:solidFill>
                  <a:schemeClr val="accent6"/>
                </a:solidFill>
                <a:latin typeface="Open Sans"/>
                <a:ea typeface="Open Sans"/>
                <a:cs typeface="Open Sans"/>
                <a:sym typeface="Open Sans"/>
              </a:rPr>
              <a:t>Vous souhaitez donner accès au portail à un autre collaborateur de votre entreprise ?Il vous suffit d'en faire la demande auprès de notre équipe. Nous lui créerons son propre accès pour une collaboration fluide et sécurisée.</a:t>
            </a:r>
            <a:endParaRPr dirty="0"/>
          </a:p>
        </p:txBody>
      </p:sp>
      <p:pic>
        <p:nvPicPr>
          <p:cNvPr id="6" name="Image 5">
            <a:extLst>
              <a:ext uri="{FF2B5EF4-FFF2-40B4-BE49-F238E27FC236}">
                <a16:creationId xmlns:a16="http://schemas.microsoft.com/office/drawing/2014/main" id="{588708DB-0303-2520-CE2E-F9B69A36C5B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9004" y="2110218"/>
            <a:ext cx="3817777" cy="2637563"/>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50D451-DA9F-AFBD-2494-5222B865C076}"/>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76851184-FDBF-0D5D-0F48-926C79177245}"/>
              </a:ext>
            </a:extLst>
          </p:cNvPr>
          <p:cNvSpPr>
            <a:spLocks noGrp="1"/>
          </p:cNvSpPr>
          <p:nvPr>
            <p:ph type="title"/>
          </p:nvPr>
        </p:nvSpPr>
        <p:spPr>
          <a:xfrm>
            <a:off x="479004" y="348662"/>
            <a:ext cx="7725429" cy="517185"/>
          </a:xfrm>
        </p:spPr>
        <p:txBody>
          <a:bodyPr/>
          <a:lstStyle/>
          <a:p>
            <a:r>
              <a:rPr lang="fr-FR" dirty="0"/>
              <a:t>Connectez vous depuis le site internet du cabinet</a:t>
            </a:r>
          </a:p>
        </p:txBody>
      </p:sp>
      <p:pic>
        <p:nvPicPr>
          <p:cNvPr id="5" name="Image 4">
            <a:extLst>
              <a:ext uri="{FF2B5EF4-FFF2-40B4-BE49-F238E27FC236}">
                <a16:creationId xmlns:a16="http://schemas.microsoft.com/office/drawing/2014/main" id="{0C2E0547-2294-A538-1478-19533FEF3FA9}"/>
              </a:ext>
            </a:extLst>
          </p:cNvPr>
          <p:cNvPicPr>
            <a:picLocks noChangeAspect="1"/>
          </p:cNvPicPr>
          <p:nvPr/>
        </p:nvPicPr>
        <p:blipFill>
          <a:blip r:embed="rId3"/>
          <a:stretch>
            <a:fillRect/>
          </a:stretch>
        </p:blipFill>
        <p:spPr>
          <a:xfrm>
            <a:off x="642290" y="1414999"/>
            <a:ext cx="10983507" cy="4374302"/>
          </a:xfrm>
          <a:prstGeom prst="rect">
            <a:avLst/>
          </a:prstGeom>
          <a:ln>
            <a:solidFill>
              <a:schemeClr val="tx1"/>
            </a:solidFill>
          </a:ln>
        </p:spPr>
      </p:pic>
      <p:sp>
        <p:nvSpPr>
          <p:cNvPr id="6" name="Rectangle : coins arrondis 5">
            <a:extLst>
              <a:ext uri="{FF2B5EF4-FFF2-40B4-BE49-F238E27FC236}">
                <a16:creationId xmlns:a16="http://schemas.microsoft.com/office/drawing/2014/main" id="{68858646-220C-7A78-2B86-43898F40DEF8}"/>
              </a:ext>
            </a:extLst>
          </p:cNvPr>
          <p:cNvSpPr/>
          <p:nvPr/>
        </p:nvSpPr>
        <p:spPr>
          <a:xfrm>
            <a:off x="10197643" y="1491343"/>
            <a:ext cx="1003757" cy="283028"/>
          </a:xfrm>
          <a:prstGeom prst="roundRect">
            <a:avLst/>
          </a:prstGeom>
          <a:noFill/>
          <a:ln w="38100">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solidFill>
                <a:srgbClr val="696C73"/>
              </a:solidFill>
            </a:endParaRPr>
          </a:p>
        </p:txBody>
      </p:sp>
      <p:sp>
        <p:nvSpPr>
          <p:cNvPr id="3" name="Rectangle : coins arrondis 2">
            <a:extLst>
              <a:ext uri="{FF2B5EF4-FFF2-40B4-BE49-F238E27FC236}">
                <a16:creationId xmlns:a16="http://schemas.microsoft.com/office/drawing/2014/main" id="{814C6097-65A4-EF30-30A5-34E7116BD0C7}"/>
              </a:ext>
            </a:extLst>
          </p:cNvPr>
          <p:cNvSpPr/>
          <p:nvPr/>
        </p:nvSpPr>
        <p:spPr>
          <a:xfrm>
            <a:off x="4961095" y="2007243"/>
            <a:ext cx="5340712" cy="1138629"/>
          </a:xfrm>
          <a:prstGeom prst="roundRect">
            <a:avLst/>
          </a:prstGeom>
          <a:ln>
            <a:solidFill>
              <a:srgbClr val="EE3954"/>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fr-FR">
              <a:ln>
                <a:solidFill>
                  <a:srgbClr val="E8657C"/>
                </a:solidFill>
              </a:ln>
              <a:solidFill>
                <a:srgbClr val="EE3954"/>
              </a:solidFill>
            </a:endParaRPr>
          </a:p>
        </p:txBody>
      </p:sp>
      <p:sp>
        <p:nvSpPr>
          <p:cNvPr id="4" name="ZoneTexte 3">
            <a:extLst>
              <a:ext uri="{FF2B5EF4-FFF2-40B4-BE49-F238E27FC236}">
                <a16:creationId xmlns:a16="http://schemas.microsoft.com/office/drawing/2014/main" id="{EBAFAE54-7AA3-39AC-096D-C968221E0614}"/>
              </a:ext>
            </a:extLst>
          </p:cNvPr>
          <p:cNvSpPr txBox="1"/>
          <p:nvPr/>
        </p:nvSpPr>
        <p:spPr>
          <a:xfrm>
            <a:off x="5067672" y="2161855"/>
            <a:ext cx="5340712" cy="861774"/>
          </a:xfrm>
          <a:prstGeom prst="rect">
            <a:avLst/>
          </a:prstGeom>
          <a:noFill/>
        </p:spPr>
        <p:txBody>
          <a:bodyPr wrap="square" rtlCol="0">
            <a:spAutoFit/>
          </a:bodyPr>
          <a:lstStyle/>
          <a:p>
            <a:r>
              <a:rPr lang="fr-FR" b="1" dirty="0"/>
              <a:t>Depuis le site internet du cabinet</a:t>
            </a:r>
          </a:p>
          <a:p>
            <a:r>
              <a:rPr lang="fr-FR" sz="1600" b="1" dirty="0"/>
              <a:t>Cliquez sur le bouton « Se connecter » </a:t>
            </a:r>
            <a:br>
              <a:rPr lang="fr-FR" sz="1600" b="1" dirty="0"/>
            </a:br>
            <a:r>
              <a:rPr lang="fr-FR" sz="1600" dirty="0"/>
              <a:t>pour vous connecter à votre espace sécurisée</a:t>
            </a:r>
          </a:p>
        </p:txBody>
      </p:sp>
      <p:cxnSp>
        <p:nvCxnSpPr>
          <p:cNvPr id="8" name="Connecteur en arc 7">
            <a:extLst>
              <a:ext uri="{FF2B5EF4-FFF2-40B4-BE49-F238E27FC236}">
                <a16:creationId xmlns:a16="http://schemas.microsoft.com/office/drawing/2014/main" id="{600C72C7-988F-E3DC-E10B-1DEE526FBE54}"/>
              </a:ext>
            </a:extLst>
          </p:cNvPr>
          <p:cNvCxnSpPr>
            <a:cxnSpLocks/>
            <a:stCxn id="3" idx="3"/>
          </p:cNvCxnSpPr>
          <p:nvPr/>
        </p:nvCxnSpPr>
        <p:spPr>
          <a:xfrm flipV="1">
            <a:off x="10301807" y="1850716"/>
            <a:ext cx="397714" cy="725842"/>
          </a:xfrm>
          <a:prstGeom prst="curvedConnector2">
            <a:avLst/>
          </a:prstGeom>
          <a:ln w="38100">
            <a:tailEnd type="triangle"/>
          </a:ln>
        </p:spPr>
        <p:style>
          <a:lnRef idx="1">
            <a:schemeClr val="dk1"/>
          </a:lnRef>
          <a:fillRef idx="0">
            <a:schemeClr val="dk1"/>
          </a:fillRef>
          <a:effectRef idx="0">
            <a:schemeClr val="dk1"/>
          </a:effectRef>
          <a:fontRef idx="minor">
            <a:schemeClr val="tx1"/>
          </a:fontRef>
        </p:style>
      </p:cxnSp>
      <p:sp>
        <p:nvSpPr>
          <p:cNvPr id="11" name="ZoneTexte 10">
            <a:extLst>
              <a:ext uri="{FF2B5EF4-FFF2-40B4-BE49-F238E27FC236}">
                <a16:creationId xmlns:a16="http://schemas.microsoft.com/office/drawing/2014/main" id="{5B55C1D8-B4EA-80C8-1515-DBF9A521AF67}"/>
              </a:ext>
            </a:extLst>
          </p:cNvPr>
          <p:cNvSpPr txBox="1"/>
          <p:nvPr/>
        </p:nvSpPr>
        <p:spPr>
          <a:xfrm>
            <a:off x="3521169" y="6022173"/>
            <a:ext cx="5225747" cy="369332"/>
          </a:xfrm>
          <a:prstGeom prst="rect">
            <a:avLst/>
          </a:prstGeom>
          <a:noFill/>
        </p:spPr>
        <p:txBody>
          <a:bodyPr wrap="square" rtlCol="0">
            <a:spAutoFit/>
          </a:bodyPr>
          <a:lstStyle/>
          <a:p>
            <a:pPr algn="ctr"/>
            <a:r>
              <a:rPr lang="fr-FR" i="1" dirty="0"/>
              <a:t>Pensez à enregistrer le lien dans vos favoris</a:t>
            </a:r>
          </a:p>
        </p:txBody>
      </p:sp>
    </p:spTree>
    <p:extLst>
      <p:ext uri="{BB962C8B-B14F-4D97-AF65-F5344CB8AC3E}">
        <p14:creationId xmlns:p14="http://schemas.microsoft.com/office/powerpoint/2010/main" val="2742947549"/>
      </p:ext>
    </p:extLst>
  </p:cSld>
  <p:clrMapOvr>
    <a:masterClrMapping/>
  </p:clrMapOvr>
</p:sld>
</file>

<file path=ppt/theme/theme1.xml><?xml version="1.0" encoding="utf-8"?>
<a:theme xmlns:a="http://schemas.openxmlformats.org/drawingml/2006/main" name="Thème Office">
  <a:themeElements>
    <a:clrScheme name="Nuances de gris">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pen sans">
      <a:majorFont>
        <a:latin typeface="Open Sans"/>
        <a:ea typeface=""/>
        <a:cs typeface=""/>
      </a:majorFont>
      <a:minorFont>
        <a:latin typeface="Open Sa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Nuances de gris">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themeOverride>
</file>

<file path=ppt/theme/themeOverride10.xml><?xml version="1.0" encoding="utf-8"?>
<a:themeOverride xmlns:a="http://schemas.openxmlformats.org/drawingml/2006/main">
  <a:clrScheme name="Nuances de gris">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themeOverride>
</file>

<file path=ppt/theme/themeOverride11.xml><?xml version="1.0" encoding="utf-8"?>
<a:themeOverride xmlns:a="http://schemas.openxmlformats.org/drawingml/2006/main">
  <a:clrScheme name="Nuances de gris">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themeOverride>
</file>

<file path=ppt/theme/themeOverride12.xml><?xml version="1.0" encoding="utf-8"?>
<a:themeOverride xmlns:a="http://schemas.openxmlformats.org/drawingml/2006/main">
  <a:clrScheme name="Nuances de gris">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themeOverride>
</file>

<file path=ppt/theme/themeOverride2.xml><?xml version="1.0" encoding="utf-8"?>
<a:themeOverride xmlns:a="http://schemas.openxmlformats.org/drawingml/2006/main">
  <a:clrScheme name="Nuances de gris">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themeOverride>
</file>

<file path=ppt/theme/themeOverride3.xml><?xml version="1.0" encoding="utf-8"?>
<a:themeOverride xmlns:a="http://schemas.openxmlformats.org/drawingml/2006/main">
  <a:clrScheme name="Nuances de gris">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themeOverride>
</file>

<file path=ppt/theme/themeOverride4.xml><?xml version="1.0" encoding="utf-8"?>
<a:themeOverride xmlns:a="http://schemas.openxmlformats.org/drawingml/2006/main">
  <a:clrScheme name="Nuances de gris">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themeOverride>
</file>

<file path=ppt/theme/themeOverride5.xml><?xml version="1.0" encoding="utf-8"?>
<a:themeOverride xmlns:a="http://schemas.openxmlformats.org/drawingml/2006/main">
  <a:clrScheme name="Nuances de gris">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themeOverride>
</file>

<file path=ppt/theme/themeOverride6.xml><?xml version="1.0" encoding="utf-8"?>
<a:themeOverride xmlns:a="http://schemas.openxmlformats.org/drawingml/2006/main">
  <a:clrScheme name="Nuances de gris">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themeOverride>
</file>

<file path=ppt/theme/themeOverride7.xml><?xml version="1.0" encoding="utf-8"?>
<a:themeOverride xmlns:a="http://schemas.openxmlformats.org/drawingml/2006/main">
  <a:clrScheme name="Nuances de gris">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themeOverride>
</file>

<file path=ppt/theme/themeOverride8.xml><?xml version="1.0" encoding="utf-8"?>
<a:themeOverride xmlns:a="http://schemas.openxmlformats.org/drawingml/2006/main">
  <a:clrScheme name="Nuances de gris">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themeOverride>
</file>

<file path=ppt/theme/themeOverride9.xml><?xml version="1.0" encoding="utf-8"?>
<a:themeOverride xmlns:a="http://schemas.openxmlformats.org/drawingml/2006/main">
  <a:clrScheme name="Nuances de gris">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themeOverride>
</file>

<file path=docProps/app.xml><?xml version="1.0" encoding="utf-8"?>
<Properties xmlns="http://schemas.openxmlformats.org/officeDocument/2006/extended-properties" xmlns:vt="http://schemas.openxmlformats.org/officeDocument/2006/docPropsVTypes">
  <Template/>
  <TotalTime>13724</TotalTime>
  <Words>2552</Words>
  <Application>Microsoft Office PowerPoint</Application>
  <PresentationFormat>Grand écran</PresentationFormat>
  <Paragraphs>209</Paragraphs>
  <Slides>48</Slides>
  <Notes>14</Notes>
  <HiddenSlides>0</HiddenSlides>
  <MMClips>0</MMClips>
  <ScaleCrop>false</ScaleCrop>
  <HeadingPairs>
    <vt:vector size="6" baseType="variant">
      <vt:variant>
        <vt:lpstr>Polices utilisées</vt:lpstr>
      </vt:variant>
      <vt:variant>
        <vt:i4>4</vt:i4>
      </vt:variant>
      <vt:variant>
        <vt:lpstr>Thème</vt:lpstr>
      </vt:variant>
      <vt:variant>
        <vt:i4>1</vt:i4>
      </vt:variant>
      <vt:variant>
        <vt:lpstr>Titres des diapositives</vt:lpstr>
      </vt:variant>
      <vt:variant>
        <vt:i4>48</vt:i4>
      </vt:variant>
    </vt:vector>
  </HeadingPairs>
  <TitlesOfParts>
    <vt:vector size="53" baseType="lpstr">
      <vt:lpstr>Arial</vt:lpstr>
      <vt:lpstr>Calibri</vt:lpstr>
      <vt:lpstr>Nunito Light</vt:lpstr>
      <vt:lpstr>Open Sans</vt:lpstr>
      <vt:lpstr>Thème Office</vt:lpstr>
      <vt:lpstr>Bienvenue sur le portail du cabinet !</vt:lpstr>
      <vt:lpstr>Présentation PowerPoint</vt:lpstr>
      <vt:lpstr>La Facture électronique : ce que le cabinet vous apporte</vt:lpstr>
      <vt:lpstr>La Facture électronique : vous recevrez encore des factures classiques</vt:lpstr>
      <vt:lpstr>Pour un passage à la Facture Électronique en toute sérénité</vt:lpstr>
      <vt:lpstr>Sommaire</vt:lpstr>
      <vt:lpstr>Activez l’accès à votre espace personnel</vt:lpstr>
      <vt:lpstr>Ajouter un nouveau contact</vt:lpstr>
      <vt:lpstr>Connectez vous depuis le site internet du cabinet</vt:lpstr>
      <vt:lpstr>Connectez vous depuis le lien partagé par le cabinet</vt:lpstr>
      <vt:lpstr>Présentation PowerPoint</vt:lpstr>
      <vt:lpstr>Déposez un document via les accès rapides</vt:lpstr>
      <vt:lpstr>Déposez un document via les accès rapides</vt:lpstr>
      <vt:lpstr>Déposez un document via les accès rapides</vt:lpstr>
      <vt:lpstr>Présentation PowerPoint</vt:lpstr>
      <vt:lpstr>Déposez un document via « Mes fichiers »</vt:lpstr>
      <vt:lpstr>Déposez un document via « Mes fichiers »</vt:lpstr>
      <vt:lpstr>Déposez un document via « Mes fichiers »</vt:lpstr>
      <vt:lpstr>Déposez un document via « Mes fichiers »</vt:lpstr>
      <vt:lpstr>Déposez un document via « Mes fichiers »</vt:lpstr>
      <vt:lpstr>Présentation PowerPoint</vt:lpstr>
      <vt:lpstr>Transférez vos documents par email vers une adresse dédiée</vt:lpstr>
      <vt:lpstr>Présentation PowerPoint</vt:lpstr>
      <vt:lpstr>Consultez les documents mis à votre disposition</vt:lpstr>
      <vt:lpstr>Consultez les documents mis à votre disposition</vt:lpstr>
      <vt:lpstr>Consultez les documents mis à votre disposition</vt:lpstr>
      <vt:lpstr>Consultez les documents mis à votre disposition</vt:lpstr>
      <vt:lpstr>Présentation PowerPoint</vt:lpstr>
      <vt:lpstr>La Facture électronique : de l’obligation au pilotage simplifié</vt:lpstr>
      <vt:lpstr>Toutes vos factures au même endroit et à portée de main</vt:lpstr>
      <vt:lpstr>Toutes vos factures au même endroit et à portée de main</vt:lpstr>
      <vt:lpstr>Gérez vos factures électroniques</vt:lpstr>
      <vt:lpstr>Gérez vos factures électroniques</vt:lpstr>
      <vt:lpstr>Gérez vos factures électroniques</vt:lpstr>
      <vt:lpstr>Aperçu de la facture</vt:lpstr>
      <vt:lpstr>Ajoutez vos factures en favoris </vt:lpstr>
      <vt:lpstr>Rechercher facilement vos factures</vt:lpstr>
      <vt:lpstr>Interrogez les PA en temps réel </vt:lpstr>
      <vt:lpstr>Présentation PowerPoint</vt:lpstr>
      <vt:lpstr>Les redirections : accéder aux autres outils et services</vt:lpstr>
      <vt:lpstr>Présentation PowerPoint</vt:lpstr>
      <vt:lpstr>J’ai besoin : nos missions à votre service</vt:lpstr>
      <vt:lpstr>Présentation PowerPoint</vt:lpstr>
      <vt:lpstr>Mes échéances importantes</vt:lpstr>
      <vt:lpstr>Mes échéances importantes</vt:lpstr>
      <vt:lpstr>Présentation PowerPoint</vt:lpstr>
      <vt:lpstr>Les actualités du cabinet</vt:lpstr>
      <vt:lpstr>Vos avantages au quotidien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Timothée Clifford</dc:creator>
  <cp:lastModifiedBy>Géraud</cp:lastModifiedBy>
  <cp:revision>109</cp:revision>
  <dcterms:created xsi:type="dcterms:W3CDTF">2023-05-04T20:55:13Z</dcterms:created>
  <dcterms:modified xsi:type="dcterms:W3CDTF">2026-03-20T13:20:06Z</dcterms:modified>
</cp:coreProperties>
</file>